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257" r:id="rId4"/>
    <p:sldId id="259" r:id="rId5"/>
    <p:sldId id="260" r:id="rId6"/>
    <p:sldId id="261" r:id="rId7"/>
    <p:sldId id="262"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615" autoAdjust="0"/>
  </p:normalViewPr>
  <p:slideViewPr>
    <p:cSldViewPr>
      <p:cViewPr varScale="1">
        <p:scale>
          <a:sx n="81" d="100"/>
          <a:sy n="81" d="100"/>
        </p:scale>
        <p:origin x="-1044" y="-90"/>
      </p:cViewPr>
      <p:guideLst>
        <p:guide orient="horz" pos="2160"/>
        <p:guide pos="2880"/>
      </p:guideLst>
    </p:cSldViewPr>
  </p:slideViewPr>
  <p:outlineViewPr>
    <p:cViewPr>
      <p:scale>
        <a:sx n="33" d="100"/>
        <a:sy n="33" d="100"/>
      </p:scale>
      <p:origin x="0" y="783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7.5.2019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7.5.2019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7.5.2019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7.5.2019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7.5.2019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t>7.5.2019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A23720DD-5B6D-40BF-8493-A6B52D484E6B}" type="datetimeFigureOut">
              <a:rPr lang="tr-TR" smtClean="0"/>
              <a:t>7.5.2019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A23720DD-5B6D-40BF-8493-A6B52D484E6B}" type="datetimeFigureOut">
              <a:rPr lang="tr-TR" smtClean="0"/>
              <a:t>7.5.2019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7.5.2019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7.5.2019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9" name="Content Placeholder 8"/>
          <p:cNvSpPr>
            <a:spLocks noGrp="1"/>
          </p:cNvSpPr>
          <p:nvPr>
            <p:ph sz="quarter" idx="13"/>
          </p:nvPr>
        </p:nvSpPr>
        <p:spPr>
          <a:xfrm>
            <a:off x="304800" y="381000"/>
            <a:ext cx="7772400" cy="494284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tr-TR" smtClean="0"/>
              <a:t>Asıl başlık stili için tıklatın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8" name="Date Placeholder 7"/>
          <p:cNvSpPr>
            <a:spLocks noGrp="1"/>
          </p:cNvSpPr>
          <p:nvPr>
            <p:ph type="dt" sz="half" idx="10"/>
          </p:nvPr>
        </p:nvSpPr>
        <p:spPr/>
        <p:txBody>
          <a:bodyPr/>
          <a:lstStyle/>
          <a:p>
            <a:fld id="{A23720DD-5B6D-40BF-8493-A6B52D484E6B}" type="datetimeFigureOut">
              <a:rPr lang="tr-TR" smtClean="0"/>
              <a:t>7.5.2019</a:t>
            </a:fld>
            <a:endParaRPr lang="tr-TR"/>
          </a:p>
        </p:txBody>
      </p:sp>
      <p:sp>
        <p:nvSpPr>
          <p:cNvPr id="9" name="Slide Number Placeholder 8"/>
          <p:cNvSpPr>
            <a:spLocks noGrp="1"/>
          </p:cNvSpPr>
          <p:nvPr>
            <p:ph type="sldNum" sz="quarter" idx="11"/>
          </p:nvPr>
        </p:nvSpPr>
        <p:spPr/>
        <p:txBody>
          <a:bodyPr/>
          <a:lstStyle/>
          <a:p>
            <a:fld id="{F302176B-0E47-46AC-8F43-DAB4B8A37D06}" type="slidenum">
              <a:rPr lang="tr-TR" smtClean="0"/>
              <a:t>‹#›</a:t>
            </a:fld>
            <a:endParaRPr lang="tr-TR"/>
          </a:p>
        </p:txBody>
      </p:sp>
      <p:sp>
        <p:nvSpPr>
          <p:cNvPr id="10" name="Footer Placeholder 9"/>
          <p:cNvSpPr>
            <a:spLocks noGrp="1"/>
          </p:cNvSpPr>
          <p:nvPr>
            <p:ph type="ftr" sz="quarter" idx="12"/>
          </p:nvPr>
        </p:nvSpPr>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F302176B-0E47-46AC-8F43-DAB4B8A37D06}" type="slidenum">
              <a:rPr lang="tr-TR" smtClean="0"/>
              <a:t>‹#›</a:t>
            </a:fld>
            <a:endParaRPr lang="tr-T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tr-T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A23720DD-5B6D-40BF-8493-A6B52D484E6B}" type="datetimeFigureOut">
              <a:rPr lang="tr-TR" smtClean="0"/>
              <a:t>7.5.2019</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539552" y="1268760"/>
            <a:ext cx="6694512" cy="2388096"/>
          </a:xfrm>
        </p:spPr>
        <p:txBody>
          <a:bodyPr>
            <a:normAutofit/>
          </a:bodyPr>
          <a:lstStyle/>
          <a:p>
            <a:r>
              <a:rPr lang="tr-TR" sz="3600" dirty="0" smtClean="0"/>
              <a:t>2001 Ve 2017 Yılları Arasında Havaalanlarındaki </a:t>
            </a:r>
            <a:r>
              <a:rPr lang="tr-TR" sz="3600" dirty="0"/>
              <a:t>Yolcu Sayıları ile Turizm Gelirleri Arasındaki İlişkinin İncelenmesi</a:t>
            </a:r>
          </a:p>
        </p:txBody>
      </p:sp>
      <p:sp>
        <p:nvSpPr>
          <p:cNvPr id="3" name="Alt Başlık 2"/>
          <p:cNvSpPr>
            <a:spLocks noGrp="1"/>
          </p:cNvSpPr>
          <p:nvPr>
            <p:ph type="subTitle" idx="1"/>
          </p:nvPr>
        </p:nvSpPr>
        <p:spPr>
          <a:xfrm>
            <a:off x="467544" y="4653136"/>
            <a:ext cx="6461760" cy="1066800"/>
          </a:xfrm>
        </p:spPr>
        <p:txBody>
          <a:bodyPr/>
          <a:lstStyle/>
          <a:p>
            <a:r>
              <a:rPr lang="tr-TR" dirty="0" smtClean="0"/>
              <a:t>                                     AYŞENUR DEMİR</a:t>
            </a:r>
          </a:p>
          <a:p>
            <a:r>
              <a:rPr lang="tr-TR" dirty="0" smtClean="0"/>
              <a:t>                                      BÜŞRA ŞAHİN</a:t>
            </a:r>
            <a:endParaRPr lang="tr-TR" dirty="0"/>
          </a:p>
        </p:txBody>
      </p:sp>
    </p:spTree>
    <p:extLst>
      <p:ext uri="{BB962C8B-B14F-4D97-AF65-F5344CB8AC3E}">
        <p14:creationId xmlns:p14="http://schemas.microsoft.com/office/powerpoint/2010/main" val="17803384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196752"/>
            <a:ext cx="7620000" cy="1143000"/>
          </a:xfrm>
        </p:spPr>
        <p:txBody>
          <a:bodyPr/>
          <a:lstStyle/>
          <a:p>
            <a:r>
              <a:rPr lang="tr-TR" dirty="0" smtClean="0"/>
              <a:t>  </a:t>
            </a:r>
            <a:r>
              <a:rPr lang="tr-TR" dirty="0" smtClean="0">
                <a:solidFill>
                  <a:srgbClr val="FF0000"/>
                </a:solidFill>
              </a:rPr>
              <a:t>İÇERİK</a:t>
            </a:r>
            <a:endParaRPr lang="tr-TR" dirty="0">
              <a:solidFill>
                <a:srgbClr val="FF0000"/>
              </a:solidFill>
            </a:endParaRPr>
          </a:p>
        </p:txBody>
      </p:sp>
      <p:sp>
        <p:nvSpPr>
          <p:cNvPr id="3" name="İçerik Yer Tutucusu 2"/>
          <p:cNvSpPr>
            <a:spLocks noGrp="1"/>
          </p:cNvSpPr>
          <p:nvPr>
            <p:ph idx="1"/>
          </p:nvPr>
        </p:nvSpPr>
        <p:spPr>
          <a:xfrm>
            <a:off x="395536" y="2492896"/>
            <a:ext cx="6491064" cy="3773016"/>
          </a:xfrm>
        </p:spPr>
        <p:txBody>
          <a:bodyPr/>
          <a:lstStyle/>
          <a:p>
            <a:r>
              <a:rPr lang="tr-TR" dirty="0" smtClean="0">
                <a:solidFill>
                  <a:srgbClr val="FF0000"/>
                </a:solidFill>
              </a:rPr>
              <a:t>MOTİVASYON</a:t>
            </a:r>
          </a:p>
          <a:p>
            <a:r>
              <a:rPr lang="tr-TR" dirty="0" smtClean="0">
                <a:solidFill>
                  <a:srgbClr val="FF0000"/>
                </a:solidFill>
              </a:rPr>
              <a:t>LİTERATÜR</a:t>
            </a:r>
          </a:p>
          <a:p>
            <a:r>
              <a:rPr lang="tr-TR" dirty="0" smtClean="0">
                <a:solidFill>
                  <a:srgbClr val="FF0000"/>
                </a:solidFill>
              </a:rPr>
              <a:t>VERİ VE MODEL</a:t>
            </a:r>
          </a:p>
          <a:p>
            <a:r>
              <a:rPr lang="tr-TR" dirty="0" smtClean="0">
                <a:solidFill>
                  <a:srgbClr val="FF0000"/>
                </a:solidFill>
              </a:rPr>
              <a:t>SONUÇLAR</a:t>
            </a:r>
          </a:p>
          <a:p>
            <a:r>
              <a:rPr lang="tr-TR" dirty="0" smtClean="0">
                <a:solidFill>
                  <a:srgbClr val="FF0000"/>
                </a:solidFill>
              </a:rPr>
              <a:t>DEGERLENDİRME</a:t>
            </a:r>
          </a:p>
          <a:p>
            <a:endParaRPr lang="tr-TR" dirty="0">
              <a:solidFill>
                <a:srgbClr val="FF0000"/>
              </a:solidFill>
            </a:endParaRPr>
          </a:p>
        </p:txBody>
      </p:sp>
    </p:spTree>
    <p:extLst>
      <p:ext uri="{BB962C8B-B14F-4D97-AF65-F5344CB8AC3E}">
        <p14:creationId xmlns:p14="http://schemas.microsoft.com/office/powerpoint/2010/main" val="25660721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MOTİVASYON</a:t>
            </a:r>
            <a:endParaRPr lang="tr-TR" dirty="0">
              <a:solidFill>
                <a:srgbClr val="FF0000"/>
              </a:solidFill>
            </a:endParaRPr>
          </a:p>
        </p:txBody>
      </p:sp>
      <p:sp>
        <p:nvSpPr>
          <p:cNvPr id="3" name="İçerik Yer Tutucusu 2"/>
          <p:cNvSpPr>
            <a:spLocks noGrp="1"/>
          </p:cNvSpPr>
          <p:nvPr>
            <p:ph idx="1"/>
          </p:nvPr>
        </p:nvSpPr>
        <p:spPr/>
        <p:txBody>
          <a:bodyPr/>
          <a:lstStyle/>
          <a:p>
            <a:r>
              <a:rPr lang="tr-TR" dirty="0" smtClean="0"/>
              <a:t>Amaç , havaalanlarındaki yolcu saylarının turizm gelirleri üzerine etkisini gözlemlemektir.</a:t>
            </a:r>
          </a:p>
          <a:p>
            <a:r>
              <a:rPr lang="tr-TR" dirty="0" smtClean="0"/>
              <a:t>Bu konuda literatür çalışmaları mevcuttur.</a:t>
            </a:r>
          </a:p>
          <a:p>
            <a:r>
              <a:rPr lang="tr-TR" dirty="0" smtClean="0"/>
              <a:t>Türkiye için ampirik bir çalışma bulunmamaktadır.</a:t>
            </a:r>
            <a:endParaRPr lang="tr-TR" dirty="0"/>
          </a:p>
        </p:txBody>
      </p:sp>
    </p:spTree>
    <p:extLst>
      <p:ext uri="{BB962C8B-B14F-4D97-AF65-F5344CB8AC3E}">
        <p14:creationId xmlns:p14="http://schemas.microsoft.com/office/powerpoint/2010/main" val="39708712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LİTERATÜR</a:t>
            </a:r>
            <a:endParaRPr lang="tr-TR" dirty="0">
              <a:solidFill>
                <a:srgbClr val="FF0000"/>
              </a:solidFill>
            </a:endParaRPr>
          </a:p>
        </p:txBody>
      </p:sp>
      <p:sp>
        <p:nvSpPr>
          <p:cNvPr id="3" name="İçerik Yer Tutucusu 2"/>
          <p:cNvSpPr>
            <a:spLocks noGrp="1"/>
          </p:cNvSpPr>
          <p:nvPr>
            <p:ph idx="1"/>
          </p:nvPr>
        </p:nvSpPr>
        <p:spPr/>
        <p:txBody>
          <a:bodyPr/>
          <a:lstStyle/>
          <a:p>
            <a:r>
              <a:rPr lang="tr-TR" b="1" dirty="0" smtClean="0"/>
              <a:t>Öncü(2010)s.52 , çalışmasında ‘Havayolu şirketlerinin uyguladıkları finansal stratejileri’ araştırmış ve havayollarının varlıkları haricinde uyguladıkları finansal stratejiler ile havayollarını kullanan yolcu sayılarını </a:t>
            </a:r>
            <a:r>
              <a:rPr lang="tr-TR" b="1" dirty="0" err="1" smtClean="0"/>
              <a:t>etkiledigini</a:t>
            </a:r>
            <a:r>
              <a:rPr lang="tr-TR" b="1" dirty="0" smtClean="0"/>
              <a:t> </a:t>
            </a:r>
            <a:r>
              <a:rPr lang="tr-TR" b="1" dirty="0" err="1" smtClean="0"/>
              <a:t>gözlemlemiştir.Buna</a:t>
            </a:r>
            <a:r>
              <a:rPr lang="tr-TR" b="1" dirty="0" smtClean="0"/>
              <a:t> göre yapılan stratejilerle yolcu sayısı artar bu da turizm gelirlerini olumlu yönde etkiler .</a:t>
            </a:r>
          </a:p>
          <a:p>
            <a:r>
              <a:rPr lang="tr-TR" b="1" dirty="0" smtClean="0"/>
              <a:t>Aktaş(2005)s.173, çalışmasında ‘Turizm gelirlerini etkileyen en önemli </a:t>
            </a:r>
            <a:r>
              <a:rPr lang="tr-TR" b="1" dirty="0" err="1" smtClean="0"/>
              <a:t>degişkenlerin</a:t>
            </a:r>
            <a:r>
              <a:rPr lang="tr-TR" b="1" dirty="0" smtClean="0"/>
              <a:t> turist sayısı ve seyahat </a:t>
            </a:r>
            <a:r>
              <a:rPr lang="tr-TR" b="1" dirty="0" err="1" smtClean="0"/>
              <a:t>acentası</a:t>
            </a:r>
            <a:r>
              <a:rPr lang="tr-TR" b="1" dirty="0" smtClean="0"/>
              <a:t> sayısı’ </a:t>
            </a:r>
            <a:r>
              <a:rPr lang="tr-TR" b="1" dirty="0" err="1" smtClean="0"/>
              <a:t>oldugunu</a:t>
            </a:r>
            <a:r>
              <a:rPr lang="tr-TR" b="1" dirty="0" smtClean="0"/>
              <a:t> </a:t>
            </a:r>
            <a:r>
              <a:rPr lang="tr-TR" b="1" dirty="0" err="1" smtClean="0"/>
              <a:t>gözlemlemiştir.Buda</a:t>
            </a:r>
            <a:r>
              <a:rPr lang="tr-TR" b="1" dirty="0" smtClean="0"/>
              <a:t> gösteriyor ki havayollarıyla ülkeye çekilen turist sayısı turizm gelirlerini olumlu yönde etkiler.</a:t>
            </a:r>
          </a:p>
        </p:txBody>
      </p:sp>
    </p:spTree>
    <p:extLst>
      <p:ext uri="{BB962C8B-B14F-4D97-AF65-F5344CB8AC3E}">
        <p14:creationId xmlns:p14="http://schemas.microsoft.com/office/powerpoint/2010/main" val="29455472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VERİ VE MODEL</a:t>
            </a:r>
            <a:endParaRPr lang="tr-TR" dirty="0">
              <a:solidFill>
                <a:srgbClr val="FF0000"/>
              </a:solidFill>
            </a:endParaRPr>
          </a:p>
        </p:txBody>
      </p:sp>
      <p:sp>
        <p:nvSpPr>
          <p:cNvPr id="3" name="İçerik Yer Tutucusu 2"/>
          <p:cNvSpPr>
            <a:spLocks noGrp="1"/>
          </p:cNvSpPr>
          <p:nvPr>
            <p:ph idx="1"/>
          </p:nvPr>
        </p:nvSpPr>
        <p:spPr/>
        <p:txBody>
          <a:bodyPr/>
          <a:lstStyle/>
          <a:p>
            <a:r>
              <a:rPr lang="tr-TR" dirty="0" smtClean="0"/>
              <a:t>TÜİK 2001 ve 2017 yılları arasındaki verilerden yararlanılmıştır.</a:t>
            </a:r>
          </a:p>
          <a:p>
            <a:r>
              <a:rPr lang="tr-TR" dirty="0" err="1" smtClean="0"/>
              <a:t>TurizmGelir</a:t>
            </a:r>
            <a:r>
              <a:rPr lang="tr-TR" dirty="0" smtClean="0"/>
              <a:t>= 1.27+ 0.1032YolcuSays+u</a:t>
            </a:r>
          </a:p>
          <a:p>
            <a:r>
              <a:rPr lang="tr-TR" dirty="0"/>
              <a:t>Katsayılara istatiksel yorum yapılacak olursa; </a:t>
            </a:r>
            <a:r>
              <a:rPr lang="tr-TR" dirty="0" err="1"/>
              <a:t>Prob</a:t>
            </a:r>
            <a:r>
              <a:rPr lang="tr-TR" dirty="0"/>
              <a:t>. değeri %5 ve %10 anlamlılık düzeylerinden küçük olduğu için katsayılar anlamlıdır.</a:t>
            </a:r>
          </a:p>
          <a:p>
            <a:r>
              <a:rPr lang="tr-TR" dirty="0"/>
              <a:t>İktisadi olarak yorumlanacak olursa;  </a:t>
            </a:r>
            <a:r>
              <a:rPr lang="tr-TR" dirty="0" err="1" smtClean="0"/>
              <a:t>havayolllarındaki</a:t>
            </a:r>
            <a:r>
              <a:rPr lang="tr-TR" dirty="0" smtClean="0"/>
              <a:t> yolcu sayısının 1 </a:t>
            </a:r>
            <a:r>
              <a:rPr lang="tr-TR" dirty="0" err="1" smtClean="0"/>
              <a:t>br</a:t>
            </a:r>
            <a:r>
              <a:rPr lang="tr-TR" dirty="0" smtClean="0"/>
              <a:t> artışı turizm gelirlerini 0.1032 </a:t>
            </a:r>
            <a:r>
              <a:rPr lang="tr-TR" dirty="0"/>
              <a:t>kadar arttıracaktır.</a:t>
            </a:r>
          </a:p>
          <a:p>
            <a:endParaRPr lang="tr-TR" dirty="0" smtClean="0"/>
          </a:p>
          <a:p>
            <a:endParaRPr lang="tr-TR" dirty="0"/>
          </a:p>
        </p:txBody>
      </p:sp>
    </p:spTree>
    <p:extLst>
      <p:ext uri="{BB962C8B-B14F-4D97-AF65-F5344CB8AC3E}">
        <p14:creationId xmlns:p14="http://schemas.microsoft.com/office/powerpoint/2010/main" val="20959026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SONUÇLAR</a:t>
            </a:r>
            <a:endParaRPr lang="tr-TR" dirty="0">
              <a:solidFill>
                <a:srgbClr val="FF0000"/>
              </a:solidFill>
            </a:endParaRPr>
          </a:p>
        </p:txBody>
      </p:sp>
      <p:pic>
        <p:nvPicPr>
          <p:cNvPr id="6" name="İçerik Yer Tutucusu 5" descr="Ekran Kırpma"/>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27584" y="2060848"/>
            <a:ext cx="6303605" cy="2363852"/>
          </a:xfrm>
        </p:spPr>
      </p:pic>
    </p:spTree>
    <p:extLst>
      <p:ext uri="{BB962C8B-B14F-4D97-AF65-F5344CB8AC3E}">
        <p14:creationId xmlns:p14="http://schemas.microsoft.com/office/powerpoint/2010/main" val="42707002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DEĞERLENDİRME</a:t>
            </a:r>
            <a:endParaRPr lang="tr-TR" dirty="0">
              <a:solidFill>
                <a:srgbClr val="FF0000"/>
              </a:solidFill>
            </a:endParaRPr>
          </a:p>
        </p:txBody>
      </p:sp>
      <p:sp>
        <p:nvSpPr>
          <p:cNvPr id="3" name="İçerik Yer Tutucusu 2"/>
          <p:cNvSpPr>
            <a:spLocks noGrp="1"/>
          </p:cNvSpPr>
          <p:nvPr>
            <p:ph idx="1"/>
          </p:nvPr>
        </p:nvSpPr>
        <p:spPr/>
        <p:txBody>
          <a:bodyPr/>
          <a:lstStyle/>
          <a:p>
            <a:r>
              <a:rPr lang="tr-TR" dirty="0"/>
              <a:t>Sonuçlar </a:t>
            </a:r>
            <a:r>
              <a:rPr lang="tr-TR" dirty="0" smtClean="0"/>
              <a:t>hava yollarındaki yolcu sayısının turizm gelirlerini arttırdığını </a:t>
            </a:r>
            <a:r>
              <a:rPr lang="tr-TR" dirty="0"/>
              <a:t>göstermektedir.</a:t>
            </a:r>
          </a:p>
          <a:p>
            <a:r>
              <a:rPr lang="tr-TR" dirty="0"/>
              <a:t>Bu çalışma </a:t>
            </a:r>
            <a:r>
              <a:rPr lang="tr-TR" dirty="0" err="1" smtClean="0"/>
              <a:t>litaretüre</a:t>
            </a:r>
            <a:r>
              <a:rPr lang="tr-TR" dirty="0" smtClean="0"/>
              <a:t> </a:t>
            </a:r>
            <a:r>
              <a:rPr lang="tr-TR" dirty="0"/>
              <a:t>katkıda </a:t>
            </a:r>
            <a:r>
              <a:rPr lang="tr-TR" dirty="0" smtClean="0"/>
              <a:t>bulunmuştur.</a:t>
            </a:r>
          </a:p>
          <a:p>
            <a:r>
              <a:rPr lang="tr-TR" dirty="0" smtClean="0"/>
              <a:t>Havayollarının sayısı ve kalitesi arttıkça ülke içindeki ve dışarıdan gelen turist sayısı artacak ve bu da turizm gelirlerini arttıracaktır. Bu nedenle turizm bölgelerine hava alanı inşa edilmesi veya olanların geliştirilmesi  önerilir.</a:t>
            </a:r>
            <a:endParaRPr lang="tr-TR" dirty="0"/>
          </a:p>
        </p:txBody>
      </p:sp>
    </p:spTree>
    <p:extLst>
      <p:ext uri="{BB962C8B-B14F-4D97-AF65-F5344CB8AC3E}">
        <p14:creationId xmlns:p14="http://schemas.microsoft.com/office/powerpoint/2010/main" val="326689332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itişiklik">
  <a:themeElements>
    <a:clrScheme name="Bitişiklik">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is">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itişiklik">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130</TotalTime>
  <Words>233</Words>
  <Application>Microsoft Office PowerPoint</Application>
  <PresentationFormat>Ekran Gösterisi (4:3)</PresentationFormat>
  <Paragraphs>26</Paragraphs>
  <Slides>7</Slides>
  <Notes>0</Notes>
  <HiddenSlides>0</HiddenSlides>
  <MMClips>0</MMClips>
  <ScaleCrop>false</ScaleCrop>
  <HeadingPairs>
    <vt:vector size="4" baseType="variant">
      <vt:variant>
        <vt:lpstr>Tema</vt:lpstr>
      </vt:variant>
      <vt:variant>
        <vt:i4>1</vt:i4>
      </vt:variant>
      <vt:variant>
        <vt:lpstr>Slayt Başlıkları</vt:lpstr>
      </vt:variant>
      <vt:variant>
        <vt:i4>7</vt:i4>
      </vt:variant>
    </vt:vector>
  </HeadingPairs>
  <TitlesOfParts>
    <vt:vector size="8" baseType="lpstr">
      <vt:lpstr>Bitişiklik</vt:lpstr>
      <vt:lpstr>2001 Ve 2017 Yılları Arasında Havaalanlarındaki Yolcu Sayıları ile Turizm Gelirleri Arasındaki İlişkinin İncelenmesi</vt:lpstr>
      <vt:lpstr>  İÇERİK</vt:lpstr>
      <vt:lpstr>MOTİVASYON</vt:lpstr>
      <vt:lpstr>LİTERATÜR</vt:lpstr>
      <vt:lpstr>VERİ VE MODEL</vt:lpstr>
      <vt:lpstr>SONUÇLAR</vt:lpstr>
      <vt:lpstr>DEĞERLENDİRME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Havaalanlarındaki Yolcu Sayıları ile Turizm Gelirleri Arasındaki İlişkinin İncelenmesi</dc:title>
  <dc:creator>win8</dc:creator>
  <cp:lastModifiedBy>win8</cp:lastModifiedBy>
  <cp:revision>8</cp:revision>
  <dcterms:created xsi:type="dcterms:W3CDTF">2019-05-07T10:55:36Z</dcterms:created>
  <dcterms:modified xsi:type="dcterms:W3CDTF">2019-05-07T13:16:28Z</dcterms:modified>
</cp:coreProperties>
</file>