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451" r:id="rId2"/>
    <p:sldId id="450" r:id="rId3"/>
    <p:sldId id="452" r:id="rId4"/>
    <p:sldId id="453" r:id="rId5"/>
    <p:sldId id="454" r:id="rId6"/>
    <p:sldId id="455" r:id="rId7"/>
    <p:sldId id="456" r:id="rId8"/>
    <p:sldId id="457" r:id="rId9"/>
    <p:sldId id="458" r:id="rId10"/>
    <p:sldId id="459" r:id="rId11"/>
    <p:sldId id="460" r:id="rId12"/>
    <p:sldId id="413" r:id="rId13"/>
    <p:sldId id="414" r:id="rId14"/>
    <p:sldId id="436" r:id="rId15"/>
    <p:sldId id="428" r:id="rId16"/>
    <p:sldId id="429" r:id="rId17"/>
    <p:sldId id="421" r:id="rId18"/>
    <p:sldId id="437" r:id="rId19"/>
    <p:sldId id="438" r:id="rId20"/>
    <p:sldId id="439" r:id="rId21"/>
    <p:sldId id="440" r:id="rId22"/>
    <p:sldId id="426" r:id="rId23"/>
    <p:sldId id="447" r:id="rId24"/>
    <p:sldId id="356" r:id="rId2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08" autoAdjust="0"/>
    <p:restoredTop sz="94431" autoAdjust="0"/>
  </p:normalViewPr>
  <p:slideViewPr>
    <p:cSldViewPr snapToGrid="0">
      <p:cViewPr varScale="1">
        <p:scale>
          <a:sx n="84" d="100"/>
          <a:sy n="84" d="100"/>
        </p:scale>
        <p:origin x="8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7A875F-DC19-4321-AF9A-E2D73AD5259F}" type="doc">
      <dgm:prSet loTypeId="urn:microsoft.com/office/officeart/2005/8/layout/pList1" loCatId="picture" qsTypeId="urn:microsoft.com/office/officeart/2005/8/quickstyle/3d6" qsCatId="3D" csTypeId="urn:microsoft.com/office/officeart/2005/8/colors/colorful5" csCatId="colorful" phldr="1"/>
      <dgm:spPr/>
      <dgm:t>
        <a:bodyPr/>
        <a:lstStyle/>
        <a:p>
          <a:endParaRPr lang="tr-TR"/>
        </a:p>
      </dgm:t>
    </dgm:pt>
    <dgm:pt modelId="{02E8DE56-2A41-4D3E-B930-D7E2D23518AB}">
      <dgm:prSet phldrT="[Metin]"/>
      <dgm:spPr/>
      <dgm:t>
        <a:bodyPr/>
        <a:lstStyle/>
        <a:p>
          <a:r>
            <a:rPr lang="tr-TR" u="sng" dirty="0" smtClean="0">
              <a:solidFill>
                <a:srgbClr val="002060"/>
              </a:solidFill>
              <a:effectLst>
                <a:outerShdw blurRad="38100" dist="38100" dir="2700000" algn="tl">
                  <a:srgbClr val="000000">
                    <a:alpha val="43137"/>
                  </a:srgbClr>
                </a:outerShdw>
              </a:effectLst>
            </a:rPr>
            <a:t>1. Aşama</a:t>
          </a:r>
        </a:p>
        <a:p>
          <a:r>
            <a:rPr lang="tr-TR" dirty="0" smtClean="0">
              <a:solidFill>
                <a:srgbClr val="002060"/>
              </a:solidFill>
            </a:rPr>
            <a:t>Fikir Toplama ve </a:t>
          </a:r>
          <a:r>
            <a:rPr lang="en-GB" dirty="0" smtClean="0">
              <a:solidFill>
                <a:srgbClr val="002060"/>
              </a:solidFill>
            </a:rPr>
            <a:t>F</a:t>
          </a:r>
          <a:r>
            <a:rPr lang="tr-TR" dirty="0" smtClean="0">
              <a:solidFill>
                <a:srgbClr val="002060"/>
              </a:solidFill>
            </a:rPr>
            <a:t>arkındalık </a:t>
          </a:r>
          <a:r>
            <a:rPr lang="en-GB" dirty="0" smtClean="0">
              <a:solidFill>
                <a:srgbClr val="002060"/>
              </a:solidFill>
            </a:rPr>
            <a:t>Y</a:t>
          </a:r>
          <a:r>
            <a:rPr lang="tr-TR" dirty="0" smtClean="0">
              <a:solidFill>
                <a:srgbClr val="002060"/>
              </a:solidFill>
            </a:rPr>
            <a:t>aratma</a:t>
          </a:r>
          <a:endParaRPr lang="tr-TR" dirty="0">
            <a:solidFill>
              <a:srgbClr val="002060"/>
            </a:solidFill>
          </a:endParaRPr>
        </a:p>
      </dgm:t>
    </dgm:pt>
    <dgm:pt modelId="{8D7347DE-F10B-417A-97D2-9E1BE6849E2E}" type="parTrans" cxnId="{4A341AD0-A2EC-4A2E-AE6C-160DCCC8E622}">
      <dgm:prSet/>
      <dgm:spPr/>
      <dgm:t>
        <a:bodyPr/>
        <a:lstStyle/>
        <a:p>
          <a:endParaRPr lang="tr-TR"/>
        </a:p>
      </dgm:t>
    </dgm:pt>
    <dgm:pt modelId="{CC2C15A3-98A9-484C-8C3D-A8E67E52C594}" type="sibTrans" cxnId="{4A341AD0-A2EC-4A2E-AE6C-160DCCC8E622}">
      <dgm:prSet/>
      <dgm:spPr/>
      <dgm:t>
        <a:bodyPr/>
        <a:lstStyle/>
        <a:p>
          <a:endParaRPr lang="tr-TR"/>
        </a:p>
      </dgm:t>
    </dgm:pt>
    <dgm:pt modelId="{865DDEA1-921D-46B5-A24A-480AD74A334F}">
      <dgm:prSet phldrT="[Metin]"/>
      <dgm:spPr/>
      <dgm:t>
        <a:bodyPr/>
        <a:lstStyle/>
        <a:p>
          <a:r>
            <a:rPr lang="tr-TR" u="sng" dirty="0" smtClean="0">
              <a:solidFill>
                <a:srgbClr val="002060"/>
              </a:solidFill>
              <a:effectLst>
                <a:outerShdw blurRad="38100" dist="38100" dir="2700000" algn="tl">
                  <a:srgbClr val="000000">
                    <a:alpha val="43137"/>
                  </a:srgbClr>
                </a:outerShdw>
              </a:effectLst>
            </a:rPr>
            <a:t>2. Aşama</a:t>
          </a:r>
        </a:p>
        <a:p>
          <a:r>
            <a:rPr lang="tr-TR" dirty="0" smtClean="0">
              <a:solidFill>
                <a:srgbClr val="002060"/>
              </a:solidFill>
            </a:rPr>
            <a:t>Fikrin ADAPTTO’</a:t>
          </a:r>
          <a:r>
            <a:rPr lang="en-GB" dirty="0" smtClean="0">
              <a:solidFill>
                <a:srgbClr val="002060"/>
              </a:solidFill>
            </a:rPr>
            <a:t> </a:t>
          </a:r>
          <a:r>
            <a:rPr lang="tr-TR" dirty="0" smtClean="0">
              <a:solidFill>
                <a:srgbClr val="002060"/>
              </a:solidFill>
            </a:rPr>
            <a:t>da </a:t>
          </a:r>
          <a:r>
            <a:rPr lang="en-GB" dirty="0" smtClean="0">
              <a:solidFill>
                <a:srgbClr val="002060"/>
              </a:solidFill>
            </a:rPr>
            <a:t>O</a:t>
          </a:r>
          <a:r>
            <a:rPr lang="tr-TR" dirty="0" smtClean="0">
              <a:solidFill>
                <a:srgbClr val="002060"/>
              </a:solidFill>
            </a:rPr>
            <a:t>lgunlaşm</a:t>
          </a:r>
          <a:r>
            <a:rPr lang="en-GB" dirty="0" smtClean="0">
              <a:solidFill>
                <a:srgbClr val="002060"/>
              </a:solidFill>
            </a:rPr>
            <a:t>a</a:t>
          </a:r>
          <a:r>
            <a:rPr lang="tr-TR" dirty="0" smtClean="0">
              <a:solidFill>
                <a:srgbClr val="002060"/>
              </a:solidFill>
            </a:rPr>
            <a:t>sı</a:t>
          </a:r>
          <a:endParaRPr lang="tr-TR" dirty="0">
            <a:solidFill>
              <a:srgbClr val="002060"/>
            </a:solidFill>
          </a:endParaRPr>
        </a:p>
      </dgm:t>
    </dgm:pt>
    <dgm:pt modelId="{B7A84B10-FEDE-4039-BF90-8D08311173BB}" type="parTrans" cxnId="{2FCF4063-1C13-4BD9-83B9-181D34883D13}">
      <dgm:prSet/>
      <dgm:spPr/>
      <dgm:t>
        <a:bodyPr/>
        <a:lstStyle/>
        <a:p>
          <a:endParaRPr lang="tr-TR"/>
        </a:p>
      </dgm:t>
    </dgm:pt>
    <dgm:pt modelId="{2DBE95E0-E71E-4EE9-9548-0C78F48A0B08}" type="sibTrans" cxnId="{2FCF4063-1C13-4BD9-83B9-181D34883D13}">
      <dgm:prSet/>
      <dgm:spPr/>
      <dgm:t>
        <a:bodyPr/>
        <a:lstStyle/>
        <a:p>
          <a:endParaRPr lang="tr-TR"/>
        </a:p>
      </dgm:t>
    </dgm:pt>
    <dgm:pt modelId="{C72EC945-77A0-45D1-B2C5-D3457037D2AD}">
      <dgm:prSet phldrT="[Metin]"/>
      <dgm:spPr/>
      <dgm:t>
        <a:bodyPr/>
        <a:lstStyle/>
        <a:p>
          <a:r>
            <a:rPr lang="tr-TR" u="sng" dirty="0" smtClean="0">
              <a:solidFill>
                <a:srgbClr val="002060"/>
              </a:solidFill>
              <a:effectLst>
                <a:outerShdw blurRad="38100" dist="38100" dir="2700000" algn="tl">
                  <a:srgbClr val="000000">
                    <a:alpha val="43137"/>
                  </a:srgbClr>
                </a:outerShdw>
              </a:effectLst>
            </a:rPr>
            <a:t>3. Aşama</a:t>
          </a:r>
        </a:p>
        <a:p>
          <a:r>
            <a:rPr lang="tr-TR" dirty="0" smtClean="0">
              <a:solidFill>
                <a:srgbClr val="002060"/>
              </a:solidFill>
            </a:rPr>
            <a:t>Proje </a:t>
          </a:r>
          <a:r>
            <a:rPr lang="en-GB" dirty="0" smtClean="0">
              <a:solidFill>
                <a:srgbClr val="002060"/>
              </a:solidFill>
            </a:rPr>
            <a:t>B</a:t>
          </a:r>
          <a:r>
            <a:rPr lang="tr-TR" dirty="0" smtClean="0">
              <a:solidFill>
                <a:srgbClr val="002060"/>
              </a:solidFill>
            </a:rPr>
            <a:t>aşvurusu</a:t>
          </a:r>
          <a:endParaRPr lang="tr-TR" dirty="0">
            <a:solidFill>
              <a:srgbClr val="002060"/>
            </a:solidFill>
          </a:endParaRPr>
        </a:p>
      </dgm:t>
    </dgm:pt>
    <dgm:pt modelId="{E1A0E4BA-A41A-43F4-9303-9F91FAFBBD39}" type="parTrans" cxnId="{1EAB8140-D45B-461B-B4A7-63D9A13E227B}">
      <dgm:prSet/>
      <dgm:spPr/>
      <dgm:t>
        <a:bodyPr/>
        <a:lstStyle/>
        <a:p>
          <a:endParaRPr lang="tr-TR"/>
        </a:p>
      </dgm:t>
    </dgm:pt>
    <dgm:pt modelId="{08245A80-F4C7-452F-92F8-6218F10520AC}" type="sibTrans" cxnId="{1EAB8140-D45B-461B-B4A7-63D9A13E227B}">
      <dgm:prSet/>
      <dgm:spPr/>
      <dgm:t>
        <a:bodyPr/>
        <a:lstStyle/>
        <a:p>
          <a:endParaRPr lang="tr-TR"/>
        </a:p>
      </dgm:t>
    </dgm:pt>
    <dgm:pt modelId="{3A778D14-E29B-4D41-9AAF-33F037D2EED7}">
      <dgm:prSet phldrT="[Metin]"/>
      <dgm:spPr/>
      <dgm:t>
        <a:bodyPr/>
        <a:lstStyle/>
        <a:p>
          <a:r>
            <a:rPr lang="tr-TR" u="sng" dirty="0" smtClean="0">
              <a:solidFill>
                <a:srgbClr val="002060"/>
              </a:solidFill>
              <a:effectLst>
                <a:outerShdw blurRad="38100" dist="38100" dir="2700000" algn="tl">
                  <a:srgbClr val="000000">
                    <a:alpha val="43137"/>
                  </a:srgbClr>
                </a:outerShdw>
              </a:effectLst>
            </a:rPr>
            <a:t>4. Aşama</a:t>
          </a:r>
        </a:p>
        <a:p>
          <a:r>
            <a:rPr lang="tr-TR" dirty="0" smtClean="0">
              <a:solidFill>
                <a:srgbClr val="002060"/>
              </a:solidFill>
            </a:rPr>
            <a:t>Transfer Süreci</a:t>
          </a:r>
          <a:endParaRPr lang="tr-TR" dirty="0">
            <a:solidFill>
              <a:srgbClr val="002060"/>
            </a:solidFill>
          </a:endParaRPr>
        </a:p>
      </dgm:t>
    </dgm:pt>
    <dgm:pt modelId="{A3784B9A-A59C-4588-97C8-F8993F81CE14}" type="parTrans" cxnId="{9E832C29-081E-45D2-80C9-5C424526EA2F}">
      <dgm:prSet/>
      <dgm:spPr/>
      <dgm:t>
        <a:bodyPr/>
        <a:lstStyle/>
        <a:p>
          <a:endParaRPr lang="tr-TR"/>
        </a:p>
      </dgm:t>
    </dgm:pt>
    <dgm:pt modelId="{14FA5350-2CE6-4691-BFC7-492BEE41706B}" type="sibTrans" cxnId="{9E832C29-081E-45D2-80C9-5C424526EA2F}">
      <dgm:prSet/>
      <dgm:spPr/>
      <dgm:t>
        <a:bodyPr/>
        <a:lstStyle/>
        <a:p>
          <a:endParaRPr lang="tr-TR"/>
        </a:p>
      </dgm:t>
    </dgm:pt>
    <dgm:pt modelId="{1B3263D3-EFDB-444A-877C-47840A4A88FE}" type="pres">
      <dgm:prSet presAssocID="{C67A875F-DC19-4321-AF9A-E2D73AD5259F}" presName="Name0" presStyleCnt="0">
        <dgm:presLayoutVars>
          <dgm:dir/>
          <dgm:resizeHandles val="exact"/>
        </dgm:presLayoutVars>
      </dgm:prSet>
      <dgm:spPr/>
      <dgm:t>
        <a:bodyPr/>
        <a:lstStyle/>
        <a:p>
          <a:endParaRPr lang="tr-TR"/>
        </a:p>
      </dgm:t>
    </dgm:pt>
    <dgm:pt modelId="{D23BB730-1EC6-4EF8-AD0A-03AF4FBC12B0}" type="pres">
      <dgm:prSet presAssocID="{02E8DE56-2A41-4D3E-B930-D7E2D23518AB}" presName="compNode" presStyleCnt="0"/>
      <dgm:spPr/>
      <dgm:t>
        <a:bodyPr/>
        <a:lstStyle/>
        <a:p>
          <a:endParaRPr lang="tr-TR"/>
        </a:p>
      </dgm:t>
    </dgm:pt>
    <dgm:pt modelId="{2BC22565-5ABF-423F-B2F4-6D051B2A9CEA}" type="pres">
      <dgm:prSet presAssocID="{02E8DE56-2A41-4D3E-B930-D7E2D23518AB}" presName="pictRect" presStyleLbl="node1" presStyleIdx="0" presStyleCnt="4"/>
      <dgm:spPr/>
      <dgm:t>
        <a:bodyPr/>
        <a:lstStyle/>
        <a:p>
          <a:endParaRPr lang="tr-TR"/>
        </a:p>
      </dgm:t>
    </dgm:pt>
    <dgm:pt modelId="{7825FE96-EA34-4AE0-A3A6-764F29143B5A}" type="pres">
      <dgm:prSet presAssocID="{02E8DE56-2A41-4D3E-B930-D7E2D23518AB}" presName="textRect" presStyleLbl="revTx" presStyleIdx="0" presStyleCnt="4">
        <dgm:presLayoutVars>
          <dgm:bulletEnabled val="1"/>
        </dgm:presLayoutVars>
      </dgm:prSet>
      <dgm:spPr/>
      <dgm:t>
        <a:bodyPr/>
        <a:lstStyle/>
        <a:p>
          <a:endParaRPr lang="tr-TR"/>
        </a:p>
      </dgm:t>
    </dgm:pt>
    <dgm:pt modelId="{55573D53-13FD-4C57-A666-4F6C84FACBFB}" type="pres">
      <dgm:prSet presAssocID="{CC2C15A3-98A9-484C-8C3D-A8E67E52C594}" presName="sibTrans" presStyleLbl="sibTrans2D1" presStyleIdx="0" presStyleCnt="0"/>
      <dgm:spPr/>
      <dgm:t>
        <a:bodyPr/>
        <a:lstStyle/>
        <a:p>
          <a:endParaRPr lang="tr-TR"/>
        </a:p>
      </dgm:t>
    </dgm:pt>
    <dgm:pt modelId="{4971ECBF-6368-451C-877A-42F003601504}" type="pres">
      <dgm:prSet presAssocID="{865DDEA1-921D-46B5-A24A-480AD74A334F}" presName="compNode" presStyleCnt="0"/>
      <dgm:spPr/>
      <dgm:t>
        <a:bodyPr/>
        <a:lstStyle/>
        <a:p>
          <a:endParaRPr lang="tr-TR"/>
        </a:p>
      </dgm:t>
    </dgm:pt>
    <dgm:pt modelId="{95C170B5-2DA6-442C-95B5-68B9096CDC55}" type="pres">
      <dgm:prSet presAssocID="{865DDEA1-921D-46B5-A24A-480AD74A334F}" presName="pictRect" presStyleLbl="node1" presStyleIdx="1" presStyleCnt="4"/>
      <dgm:spPr/>
      <dgm:t>
        <a:bodyPr/>
        <a:lstStyle/>
        <a:p>
          <a:endParaRPr lang="tr-TR"/>
        </a:p>
      </dgm:t>
    </dgm:pt>
    <dgm:pt modelId="{5D0750FE-DF00-4B01-AA99-055B2C32C102}" type="pres">
      <dgm:prSet presAssocID="{865DDEA1-921D-46B5-A24A-480AD74A334F}" presName="textRect" presStyleLbl="revTx" presStyleIdx="1" presStyleCnt="4">
        <dgm:presLayoutVars>
          <dgm:bulletEnabled val="1"/>
        </dgm:presLayoutVars>
      </dgm:prSet>
      <dgm:spPr/>
      <dgm:t>
        <a:bodyPr/>
        <a:lstStyle/>
        <a:p>
          <a:endParaRPr lang="tr-TR"/>
        </a:p>
      </dgm:t>
    </dgm:pt>
    <dgm:pt modelId="{3145EADD-9E94-4B18-BC65-AC32BAF6522B}" type="pres">
      <dgm:prSet presAssocID="{2DBE95E0-E71E-4EE9-9548-0C78F48A0B08}" presName="sibTrans" presStyleLbl="sibTrans2D1" presStyleIdx="0" presStyleCnt="0"/>
      <dgm:spPr/>
      <dgm:t>
        <a:bodyPr/>
        <a:lstStyle/>
        <a:p>
          <a:endParaRPr lang="tr-TR"/>
        </a:p>
      </dgm:t>
    </dgm:pt>
    <dgm:pt modelId="{14A2B7A6-A6B6-445C-956E-EFC2C0C2DA28}" type="pres">
      <dgm:prSet presAssocID="{C72EC945-77A0-45D1-B2C5-D3457037D2AD}" presName="compNode" presStyleCnt="0"/>
      <dgm:spPr/>
      <dgm:t>
        <a:bodyPr/>
        <a:lstStyle/>
        <a:p>
          <a:endParaRPr lang="tr-TR"/>
        </a:p>
      </dgm:t>
    </dgm:pt>
    <dgm:pt modelId="{C674A1D9-CCFF-43D3-9838-E7B4E6808692}" type="pres">
      <dgm:prSet presAssocID="{C72EC945-77A0-45D1-B2C5-D3457037D2AD}" presName="pictRect" presStyleLbl="node1" presStyleIdx="2" presStyleCnt="4"/>
      <dgm:spPr/>
      <dgm:t>
        <a:bodyPr/>
        <a:lstStyle/>
        <a:p>
          <a:endParaRPr lang="tr-TR"/>
        </a:p>
      </dgm:t>
    </dgm:pt>
    <dgm:pt modelId="{A4EB7D10-9DFF-40B9-8C28-3608719D73BC}" type="pres">
      <dgm:prSet presAssocID="{C72EC945-77A0-45D1-B2C5-D3457037D2AD}" presName="textRect" presStyleLbl="revTx" presStyleIdx="2" presStyleCnt="4">
        <dgm:presLayoutVars>
          <dgm:bulletEnabled val="1"/>
        </dgm:presLayoutVars>
      </dgm:prSet>
      <dgm:spPr/>
      <dgm:t>
        <a:bodyPr/>
        <a:lstStyle/>
        <a:p>
          <a:endParaRPr lang="tr-TR"/>
        </a:p>
      </dgm:t>
    </dgm:pt>
    <dgm:pt modelId="{1AEA0BE2-52FF-4AE9-98DF-487B7BB1D1E9}" type="pres">
      <dgm:prSet presAssocID="{08245A80-F4C7-452F-92F8-6218F10520AC}" presName="sibTrans" presStyleLbl="sibTrans2D1" presStyleIdx="0" presStyleCnt="0"/>
      <dgm:spPr/>
      <dgm:t>
        <a:bodyPr/>
        <a:lstStyle/>
        <a:p>
          <a:endParaRPr lang="tr-TR"/>
        </a:p>
      </dgm:t>
    </dgm:pt>
    <dgm:pt modelId="{0C8D19BC-43FF-4E7B-92CF-0965862C2306}" type="pres">
      <dgm:prSet presAssocID="{3A778D14-E29B-4D41-9AAF-33F037D2EED7}" presName="compNode" presStyleCnt="0"/>
      <dgm:spPr/>
      <dgm:t>
        <a:bodyPr/>
        <a:lstStyle/>
        <a:p>
          <a:endParaRPr lang="tr-TR"/>
        </a:p>
      </dgm:t>
    </dgm:pt>
    <dgm:pt modelId="{B26C0868-4806-44BC-9818-72B81DBDFF9D}" type="pres">
      <dgm:prSet presAssocID="{3A778D14-E29B-4D41-9AAF-33F037D2EED7}" presName="pictRect" presStyleLbl="node1" presStyleIdx="3" presStyleCnt="4"/>
      <dgm:spPr/>
      <dgm:t>
        <a:bodyPr/>
        <a:lstStyle/>
        <a:p>
          <a:endParaRPr lang="tr-TR"/>
        </a:p>
      </dgm:t>
    </dgm:pt>
    <dgm:pt modelId="{7CBB67C5-7EE8-4FD9-8655-FDD85718D221}" type="pres">
      <dgm:prSet presAssocID="{3A778D14-E29B-4D41-9AAF-33F037D2EED7}" presName="textRect" presStyleLbl="revTx" presStyleIdx="3" presStyleCnt="4">
        <dgm:presLayoutVars>
          <dgm:bulletEnabled val="1"/>
        </dgm:presLayoutVars>
      </dgm:prSet>
      <dgm:spPr/>
      <dgm:t>
        <a:bodyPr/>
        <a:lstStyle/>
        <a:p>
          <a:endParaRPr lang="tr-TR"/>
        </a:p>
      </dgm:t>
    </dgm:pt>
  </dgm:ptLst>
  <dgm:cxnLst>
    <dgm:cxn modelId="{C775102A-97F5-41FA-A880-1CFFABDAB128}" type="presOf" srcId="{2DBE95E0-E71E-4EE9-9548-0C78F48A0B08}" destId="{3145EADD-9E94-4B18-BC65-AC32BAF6522B}" srcOrd="0" destOrd="0" presId="urn:microsoft.com/office/officeart/2005/8/layout/pList1"/>
    <dgm:cxn modelId="{70FF3122-9ED2-4B35-9909-8E335B5B3B43}" type="presOf" srcId="{3A778D14-E29B-4D41-9AAF-33F037D2EED7}" destId="{7CBB67C5-7EE8-4FD9-8655-FDD85718D221}" srcOrd="0" destOrd="0" presId="urn:microsoft.com/office/officeart/2005/8/layout/pList1"/>
    <dgm:cxn modelId="{78CA2CDD-1A8C-41FF-A1A2-B8E93D2EC64D}" type="presOf" srcId="{C72EC945-77A0-45D1-B2C5-D3457037D2AD}" destId="{A4EB7D10-9DFF-40B9-8C28-3608719D73BC}" srcOrd="0" destOrd="0" presId="urn:microsoft.com/office/officeart/2005/8/layout/pList1"/>
    <dgm:cxn modelId="{7DA04156-3C40-4B19-A732-6D263335F417}" type="presOf" srcId="{C67A875F-DC19-4321-AF9A-E2D73AD5259F}" destId="{1B3263D3-EFDB-444A-877C-47840A4A88FE}" srcOrd="0" destOrd="0" presId="urn:microsoft.com/office/officeart/2005/8/layout/pList1"/>
    <dgm:cxn modelId="{53D3255F-5642-434C-AC08-B098A697C570}" type="presOf" srcId="{CC2C15A3-98A9-484C-8C3D-A8E67E52C594}" destId="{55573D53-13FD-4C57-A666-4F6C84FACBFB}" srcOrd="0" destOrd="0" presId="urn:microsoft.com/office/officeart/2005/8/layout/pList1"/>
    <dgm:cxn modelId="{4A341AD0-A2EC-4A2E-AE6C-160DCCC8E622}" srcId="{C67A875F-DC19-4321-AF9A-E2D73AD5259F}" destId="{02E8DE56-2A41-4D3E-B930-D7E2D23518AB}" srcOrd="0" destOrd="0" parTransId="{8D7347DE-F10B-417A-97D2-9E1BE6849E2E}" sibTransId="{CC2C15A3-98A9-484C-8C3D-A8E67E52C594}"/>
    <dgm:cxn modelId="{9E832C29-081E-45D2-80C9-5C424526EA2F}" srcId="{C67A875F-DC19-4321-AF9A-E2D73AD5259F}" destId="{3A778D14-E29B-4D41-9AAF-33F037D2EED7}" srcOrd="3" destOrd="0" parTransId="{A3784B9A-A59C-4588-97C8-F8993F81CE14}" sibTransId="{14FA5350-2CE6-4691-BFC7-492BEE41706B}"/>
    <dgm:cxn modelId="{6046B71B-72C7-4FCB-8D5B-1EC0F21E6B3A}" type="presOf" srcId="{08245A80-F4C7-452F-92F8-6218F10520AC}" destId="{1AEA0BE2-52FF-4AE9-98DF-487B7BB1D1E9}" srcOrd="0" destOrd="0" presId="urn:microsoft.com/office/officeart/2005/8/layout/pList1"/>
    <dgm:cxn modelId="{88D0CE0E-04EB-4A0B-BAE0-C6DD0AB4F938}" type="presOf" srcId="{865DDEA1-921D-46B5-A24A-480AD74A334F}" destId="{5D0750FE-DF00-4B01-AA99-055B2C32C102}" srcOrd="0" destOrd="0" presId="urn:microsoft.com/office/officeart/2005/8/layout/pList1"/>
    <dgm:cxn modelId="{1EAB8140-D45B-461B-B4A7-63D9A13E227B}" srcId="{C67A875F-DC19-4321-AF9A-E2D73AD5259F}" destId="{C72EC945-77A0-45D1-B2C5-D3457037D2AD}" srcOrd="2" destOrd="0" parTransId="{E1A0E4BA-A41A-43F4-9303-9F91FAFBBD39}" sibTransId="{08245A80-F4C7-452F-92F8-6218F10520AC}"/>
    <dgm:cxn modelId="{2FCF4063-1C13-4BD9-83B9-181D34883D13}" srcId="{C67A875F-DC19-4321-AF9A-E2D73AD5259F}" destId="{865DDEA1-921D-46B5-A24A-480AD74A334F}" srcOrd="1" destOrd="0" parTransId="{B7A84B10-FEDE-4039-BF90-8D08311173BB}" sibTransId="{2DBE95E0-E71E-4EE9-9548-0C78F48A0B08}"/>
    <dgm:cxn modelId="{111E6731-924F-4FA2-94B9-4BE832F41779}" type="presOf" srcId="{02E8DE56-2A41-4D3E-B930-D7E2D23518AB}" destId="{7825FE96-EA34-4AE0-A3A6-764F29143B5A}" srcOrd="0" destOrd="0" presId="urn:microsoft.com/office/officeart/2005/8/layout/pList1"/>
    <dgm:cxn modelId="{75BFD693-A962-4493-9708-DD607B92B82B}" type="presParOf" srcId="{1B3263D3-EFDB-444A-877C-47840A4A88FE}" destId="{D23BB730-1EC6-4EF8-AD0A-03AF4FBC12B0}" srcOrd="0" destOrd="0" presId="urn:microsoft.com/office/officeart/2005/8/layout/pList1"/>
    <dgm:cxn modelId="{865A69F4-DD1B-4FFD-BC76-0108B590C72E}" type="presParOf" srcId="{D23BB730-1EC6-4EF8-AD0A-03AF4FBC12B0}" destId="{2BC22565-5ABF-423F-B2F4-6D051B2A9CEA}" srcOrd="0" destOrd="0" presId="urn:microsoft.com/office/officeart/2005/8/layout/pList1"/>
    <dgm:cxn modelId="{C116C933-874F-478F-B7BB-CBD4F619D64D}" type="presParOf" srcId="{D23BB730-1EC6-4EF8-AD0A-03AF4FBC12B0}" destId="{7825FE96-EA34-4AE0-A3A6-764F29143B5A}" srcOrd="1" destOrd="0" presId="urn:microsoft.com/office/officeart/2005/8/layout/pList1"/>
    <dgm:cxn modelId="{B801A285-992D-485D-BE3F-3F4EF1600C5F}" type="presParOf" srcId="{1B3263D3-EFDB-444A-877C-47840A4A88FE}" destId="{55573D53-13FD-4C57-A666-4F6C84FACBFB}" srcOrd="1" destOrd="0" presId="urn:microsoft.com/office/officeart/2005/8/layout/pList1"/>
    <dgm:cxn modelId="{9E5D7A35-8ECA-43EA-8069-3C5CD8660D62}" type="presParOf" srcId="{1B3263D3-EFDB-444A-877C-47840A4A88FE}" destId="{4971ECBF-6368-451C-877A-42F003601504}" srcOrd="2" destOrd="0" presId="urn:microsoft.com/office/officeart/2005/8/layout/pList1"/>
    <dgm:cxn modelId="{B75BF781-F2E7-4070-8B8D-6EB7A3525DF6}" type="presParOf" srcId="{4971ECBF-6368-451C-877A-42F003601504}" destId="{95C170B5-2DA6-442C-95B5-68B9096CDC55}" srcOrd="0" destOrd="0" presId="urn:microsoft.com/office/officeart/2005/8/layout/pList1"/>
    <dgm:cxn modelId="{E35002B9-53FD-4A0F-9369-EEED3A00DD53}" type="presParOf" srcId="{4971ECBF-6368-451C-877A-42F003601504}" destId="{5D0750FE-DF00-4B01-AA99-055B2C32C102}" srcOrd="1" destOrd="0" presId="urn:microsoft.com/office/officeart/2005/8/layout/pList1"/>
    <dgm:cxn modelId="{C799F9F1-D42C-45B5-9CBB-57FDA9527312}" type="presParOf" srcId="{1B3263D3-EFDB-444A-877C-47840A4A88FE}" destId="{3145EADD-9E94-4B18-BC65-AC32BAF6522B}" srcOrd="3" destOrd="0" presId="urn:microsoft.com/office/officeart/2005/8/layout/pList1"/>
    <dgm:cxn modelId="{9673F27F-4638-42EB-ACDB-B2C76A399EE9}" type="presParOf" srcId="{1B3263D3-EFDB-444A-877C-47840A4A88FE}" destId="{14A2B7A6-A6B6-445C-956E-EFC2C0C2DA28}" srcOrd="4" destOrd="0" presId="urn:microsoft.com/office/officeart/2005/8/layout/pList1"/>
    <dgm:cxn modelId="{937F06C9-6754-459F-A2B5-F2B5EA7D898D}" type="presParOf" srcId="{14A2B7A6-A6B6-445C-956E-EFC2C0C2DA28}" destId="{C674A1D9-CCFF-43D3-9838-E7B4E6808692}" srcOrd="0" destOrd="0" presId="urn:microsoft.com/office/officeart/2005/8/layout/pList1"/>
    <dgm:cxn modelId="{CCC93ED3-0794-4C14-9A2F-FD8256FDEFD8}" type="presParOf" srcId="{14A2B7A6-A6B6-445C-956E-EFC2C0C2DA28}" destId="{A4EB7D10-9DFF-40B9-8C28-3608719D73BC}" srcOrd="1" destOrd="0" presId="urn:microsoft.com/office/officeart/2005/8/layout/pList1"/>
    <dgm:cxn modelId="{B1BD3AD1-8F04-4628-89EA-F6CE29C07E86}" type="presParOf" srcId="{1B3263D3-EFDB-444A-877C-47840A4A88FE}" destId="{1AEA0BE2-52FF-4AE9-98DF-487B7BB1D1E9}" srcOrd="5" destOrd="0" presId="urn:microsoft.com/office/officeart/2005/8/layout/pList1"/>
    <dgm:cxn modelId="{0AC2D6E4-64F6-4AC2-8FC4-3C0E8674134C}" type="presParOf" srcId="{1B3263D3-EFDB-444A-877C-47840A4A88FE}" destId="{0C8D19BC-43FF-4E7B-92CF-0965862C2306}" srcOrd="6" destOrd="0" presId="urn:microsoft.com/office/officeart/2005/8/layout/pList1"/>
    <dgm:cxn modelId="{0AD15497-E607-42DE-BF4A-008211A1A5D2}" type="presParOf" srcId="{0C8D19BC-43FF-4E7B-92CF-0965862C2306}" destId="{B26C0868-4806-44BC-9818-72B81DBDFF9D}" srcOrd="0" destOrd="0" presId="urn:microsoft.com/office/officeart/2005/8/layout/pList1"/>
    <dgm:cxn modelId="{158412CC-67DD-434E-B567-3E1B2ED4D16B}" type="presParOf" srcId="{0C8D19BC-43FF-4E7B-92CF-0965862C2306}" destId="{7CBB67C5-7EE8-4FD9-8655-FDD85718D221}"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3F344B-A3E7-4D1F-872A-833DD5B5FC38}" type="doc">
      <dgm:prSet loTypeId="urn:microsoft.com/office/officeart/2005/8/layout/funnel1" loCatId="relationship" qsTypeId="urn:microsoft.com/office/officeart/2005/8/quickstyle/3d4" qsCatId="3D" csTypeId="urn:microsoft.com/office/officeart/2005/8/colors/accent1_2" csCatId="accent1" phldr="1"/>
      <dgm:spPr/>
      <dgm:t>
        <a:bodyPr/>
        <a:lstStyle/>
        <a:p>
          <a:endParaRPr lang="tr-TR"/>
        </a:p>
      </dgm:t>
    </dgm:pt>
    <dgm:pt modelId="{411FFCF4-71B7-411B-AD0C-30D57AFE3892}">
      <dgm:prSet phldrT="[Metin]" custT="1"/>
      <dgm:spPr/>
      <dgm:t>
        <a:bodyPr/>
        <a:lstStyle/>
        <a:p>
          <a:r>
            <a:rPr lang="tr-TR" sz="2000" b="1" dirty="0" smtClean="0"/>
            <a:t>Fikir</a:t>
          </a:r>
          <a:endParaRPr lang="tr-TR" sz="2000" b="1" dirty="0"/>
        </a:p>
      </dgm:t>
    </dgm:pt>
    <dgm:pt modelId="{A51984E0-17C1-4538-9FBE-6C815B429D0B}" type="parTrans" cxnId="{8FE2C757-2B10-4709-BB2D-40AF1E0E5A1A}">
      <dgm:prSet/>
      <dgm:spPr/>
      <dgm:t>
        <a:bodyPr/>
        <a:lstStyle/>
        <a:p>
          <a:endParaRPr lang="tr-TR" sz="1600" b="1"/>
        </a:p>
      </dgm:t>
    </dgm:pt>
    <dgm:pt modelId="{234608EE-998D-4D44-83B4-2A9E17304BA3}" type="sibTrans" cxnId="{8FE2C757-2B10-4709-BB2D-40AF1E0E5A1A}">
      <dgm:prSet/>
      <dgm:spPr/>
      <dgm:t>
        <a:bodyPr/>
        <a:lstStyle/>
        <a:p>
          <a:endParaRPr lang="tr-TR" sz="1600" b="1"/>
        </a:p>
      </dgm:t>
    </dgm:pt>
    <dgm:pt modelId="{C9F8797A-7A03-47F4-832A-9048B1FB4BBF}">
      <dgm:prSet phldrT="[Metin]" custT="1"/>
      <dgm:spPr/>
      <dgm:t>
        <a:bodyPr/>
        <a:lstStyle/>
        <a:p>
          <a:r>
            <a:rPr lang="tr-TR" sz="1200" b="1" dirty="0" smtClean="0"/>
            <a:t>ADAPTTO Değerlendirmesi</a:t>
          </a:r>
          <a:endParaRPr lang="tr-TR" sz="1200" b="1" dirty="0"/>
        </a:p>
      </dgm:t>
    </dgm:pt>
    <dgm:pt modelId="{FA0753FE-10DF-4D46-B4F8-FEEB8E96B6E4}" type="parTrans" cxnId="{6BF6D3E4-67FA-4CEE-9FE8-837DACB7AD3E}">
      <dgm:prSet/>
      <dgm:spPr/>
      <dgm:t>
        <a:bodyPr/>
        <a:lstStyle/>
        <a:p>
          <a:endParaRPr lang="tr-TR" sz="1600" b="1"/>
        </a:p>
      </dgm:t>
    </dgm:pt>
    <dgm:pt modelId="{FED50D8D-25EC-4FF3-84F7-4F861686A28C}" type="sibTrans" cxnId="{6BF6D3E4-67FA-4CEE-9FE8-837DACB7AD3E}">
      <dgm:prSet/>
      <dgm:spPr/>
      <dgm:t>
        <a:bodyPr/>
        <a:lstStyle/>
        <a:p>
          <a:endParaRPr lang="tr-TR" sz="1600" b="1"/>
        </a:p>
      </dgm:t>
    </dgm:pt>
    <dgm:pt modelId="{ACE80B94-D474-41C8-9AB1-F8BDF3B89CD9}">
      <dgm:prSet phldrT="[Metin]" custT="1"/>
      <dgm:spPr/>
      <dgm:t>
        <a:bodyPr/>
        <a:lstStyle/>
        <a:p>
          <a:r>
            <a:rPr lang="tr-TR" sz="1200" b="1" dirty="0" smtClean="0"/>
            <a:t>ADK Değerlendirmesi</a:t>
          </a:r>
          <a:endParaRPr lang="tr-TR" sz="1200" b="1" dirty="0"/>
        </a:p>
      </dgm:t>
    </dgm:pt>
    <dgm:pt modelId="{74D35959-BEB6-4BB4-A05D-E189BAE46B3A}" type="parTrans" cxnId="{ECC4B64D-E3BA-4DE3-B4D0-41008815C1EE}">
      <dgm:prSet/>
      <dgm:spPr/>
      <dgm:t>
        <a:bodyPr/>
        <a:lstStyle/>
        <a:p>
          <a:endParaRPr lang="tr-TR" sz="1600" b="1"/>
        </a:p>
      </dgm:t>
    </dgm:pt>
    <dgm:pt modelId="{13659AD8-DE98-47D0-AEEA-8EC5AC98C344}" type="sibTrans" cxnId="{ECC4B64D-E3BA-4DE3-B4D0-41008815C1EE}">
      <dgm:prSet/>
      <dgm:spPr/>
      <dgm:t>
        <a:bodyPr/>
        <a:lstStyle/>
        <a:p>
          <a:endParaRPr lang="tr-TR" sz="1600" b="1"/>
        </a:p>
      </dgm:t>
    </dgm:pt>
    <dgm:pt modelId="{050C9DFE-3FEF-40E3-9307-7D6EE8BF9FB6}">
      <dgm:prSet phldrT="[Metin]" custT="1"/>
      <dgm:spPr/>
      <dgm:t>
        <a:bodyPr/>
        <a:lstStyle/>
        <a:p>
          <a:r>
            <a:rPr lang="tr-TR" sz="2800" b="1" dirty="0" smtClean="0"/>
            <a:t>Fikir Geliştirme</a:t>
          </a:r>
          <a:endParaRPr lang="tr-TR" sz="2800" b="1" dirty="0"/>
        </a:p>
      </dgm:t>
    </dgm:pt>
    <dgm:pt modelId="{700E9AC6-954A-4974-B84D-7FF5AF13DF81}" type="parTrans" cxnId="{C4B5F023-0669-447D-A104-D418CC6B0068}">
      <dgm:prSet/>
      <dgm:spPr/>
      <dgm:t>
        <a:bodyPr/>
        <a:lstStyle/>
        <a:p>
          <a:endParaRPr lang="tr-TR" sz="1600" b="1"/>
        </a:p>
      </dgm:t>
    </dgm:pt>
    <dgm:pt modelId="{65796134-DF3D-45FB-902A-E48A40DC29E2}" type="sibTrans" cxnId="{C4B5F023-0669-447D-A104-D418CC6B0068}">
      <dgm:prSet/>
      <dgm:spPr/>
      <dgm:t>
        <a:bodyPr/>
        <a:lstStyle/>
        <a:p>
          <a:endParaRPr lang="tr-TR" sz="1600" b="1"/>
        </a:p>
      </dgm:t>
    </dgm:pt>
    <dgm:pt modelId="{159C2363-4EC8-4F81-A350-1660A2C54A92}" type="pres">
      <dgm:prSet presAssocID="{BB3F344B-A3E7-4D1F-872A-833DD5B5FC38}" presName="Name0" presStyleCnt="0">
        <dgm:presLayoutVars>
          <dgm:chMax val="4"/>
          <dgm:resizeHandles val="exact"/>
        </dgm:presLayoutVars>
      </dgm:prSet>
      <dgm:spPr/>
      <dgm:t>
        <a:bodyPr/>
        <a:lstStyle/>
        <a:p>
          <a:endParaRPr lang="tr-TR"/>
        </a:p>
      </dgm:t>
    </dgm:pt>
    <dgm:pt modelId="{4F11CACB-9698-4236-9D36-61D5C644625F}" type="pres">
      <dgm:prSet presAssocID="{BB3F344B-A3E7-4D1F-872A-833DD5B5FC38}" presName="ellipse" presStyleLbl="trBgShp" presStyleIdx="0" presStyleCnt="1"/>
      <dgm:spPr/>
      <dgm:t>
        <a:bodyPr/>
        <a:lstStyle/>
        <a:p>
          <a:endParaRPr lang="tr-TR"/>
        </a:p>
      </dgm:t>
    </dgm:pt>
    <dgm:pt modelId="{B689134D-00FE-4D6B-AF9C-99602634F48F}" type="pres">
      <dgm:prSet presAssocID="{BB3F344B-A3E7-4D1F-872A-833DD5B5FC38}" presName="arrow1" presStyleLbl="fgShp" presStyleIdx="0" presStyleCnt="1" custLinFactNeighborX="28966"/>
      <dgm:spPr/>
      <dgm:t>
        <a:bodyPr/>
        <a:lstStyle/>
        <a:p>
          <a:endParaRPr lang="tr-TR"/>
        </a:p>
      </dgm:t>
    </dgm:pt>
    <dgm:pt modelId="{A194D428-64A7-4983-905A-C0010EF85216}" type="pres">
      <dgm:prSet presAssocID="{BB3F344B-A3E7-4D1F-872A-833DD5B5FC38}" presName="rectangle" presStyleLbl="revTx" presStyleIdx="0" presStyleCnt="1" custLinFactNeighborX="7804" custLinFactNeighborY="-20324">
        <dgm:presLayoutVars>
          <dgm:bulletEnabled val="1"/>
        </dgm:presLayoutVars>
      </dgm:prSet>
      <dgm:spPr/>
      <dgm:t>
        <a:bodyPr/>
        <a:lstStyle/>
        <a:p>
          <a:endParaRPr lang="tr-TR"/>
        </a:p>
      </dgm:t>
    </dgm:pt>
    <dgm:pt modelId="{DBE32AD7-DED6-4B30-B19C-9A51B313D491}" type="pres">
      <dgm:prSet presAssocID="{C9F8797A-7A03-47F4-832A-9048B1FB4BBF}" presName="item1" presStyleLbl="node1" presStyleIdx="0" presStyleCnt="3" custScaleX="127458" custScaleY="116227">
        <dgm:presLayoutVars>
          <dgm:bulletEnabled val="1"/>
        </dgm:presLayoutVars>
      </dgm:prSet>
      <dgm:spPr/>
      <dgm:t>
        <a:bodyPr/>
        <a:lstStyle/>
        <a:p>
          <a:endParaRPr lang="tr-TR"/>
        </a:p>
      </dgm:t>
    </dgm:pt>
    <dgm:pt modelId="{C17278E5-0CE2-44A3-AF62-24CC3DCAC449}" type="pres">
      <dgm:prSet presAssocID="{ACE80B94-D474-41C8-9AB1-F8BDF3B89CD9}" presName="item2" presStyleLbl="node1" presStyleIdx="1" presStyleCnt="3" custScaleX="119943" custScaleY="107688" custLinFactNeighborX="19440" custLinFactNeighborY="-17258">
        <dgm:presLayoutVars>
          <dgm:bulletEnabled val="1"/>
        </dgm:presLayoutVars>
      </dgm:prSet>
      <dgm:spPr/>
      <dgm:t>
        <a:bodyPr/>
        <a:lstStyle/>
        <a:p>
          <a:endParaRPr lang="tr-TR"/>
        </a:p>
      </dgm:t>
    </dgm:pt>
    <dgm:pt modelId="{CB7B4643-0E2F-45D7-A514-906BB0D6299B}" type="pres">
      <dgm:prSet presAssocID="{050C9DFE-3FEF-40E3-9307-7D6EE8BF9FB6}" presName="item3" presStyleLbl="node1" presStyleIdx="2" presStyleCnt="3" custScaleX="120554" custScaleY="115034" custLinFactNeighborX="37152" custLinFactNeighborY="6920">
        <dgm:presLayoutVars>
          <dgm:bulletEnabled val="1"/>
        </dgm:presLayoutVars>
      </dgm:prSet>
      <dgm:spPr/>
      <dgm:t>
        <a:bodyPr/>
        <a:lstStyle/>
        <a:p>
          <a:endParaRPr lang="tr-TR"/>
        </a:p>
      </dgm:t>
    </dgm:pt>
    <dgm:pt modelId="{B765F94E-E2D4-4C4A-80FF-AD80BE3EF1F9}" type="pres">
      <dgm:prSet presAssocID="{BB3F344B-A3E7-4D1F-872A-833DD5B5FC38}" presName="funnel" presStyleLbl="trAlignAcc1" presStyleIdx="0" presStyleCnt="1" custScaleX="95358" custLinFactNeighborX="3553" custLinFactNeighborY="-123"/>
      <dgm:spPr/>
      <dgm:t>
        <a:bodyPr/>
        <a:lstStyle/>
        <a:p>
          <a:endParaRPr lang="tr-TR"/>
        </a:p>
      </dgm:t>
    </dgm:pt>
  </dgm:ptLst>
  <dgm:cxnLst>
    <dgm:cxn modelId="{ECC4B64D-E3BA-4DE3-B4D0-41008815C1EE}" srcId="{BB3F344B-A3E7-4D1F-872A-833DD5B5FC38}" destId="{ACE80B94-D474-41C8-9AB1-F8BDF3B89CD9}" srcOrd="2" destOrd="0" parTransId="{74D35959-BEB6-4BB4-A05D-E189BAE46B3A}" sibTransId="{13659AD8-DE98-47D0-AEEA-8EC5AC98C344}"/>
    <dgm:cxn modelId="{C4B5F023-0669-447D-A104-D418CC6B0068}" srcId="{BB3F344B-A3E7-4D1F-872A-833DD5B5FC38}" destId="{050C9DFE-3FEF-40E3-9307-7D6EE8BF9FB6}" srcOrd="3" destOrd="0" parTransId="{700E9AC6-954A-4974-B84D-7FF5AF13DF81}" sibTransId="{65796134-DF3D-45FB-902A-E48A40DC29E2}"/>
    <dgm:cxn modelId="{D8B00F39-F609-4A7F-9F32-12C2D6BE0DD9}" type="presOf" srcId="{ACE80B94-D474-41C8-9AB1-F8BDF3B89CD9}" destId="{DBE32AD7-DED6-4B30-B19C-9A51B313D491}" srcOrd="0" destOrd="0" presId="urn:microsoft.com/office/officeart/2005/8/layout/funnel1"/>
    <dgm:cxn modelId="{8FE2C757-2B10-4709-BB2D-40AF1E0E5A1A}" srcId="{BB3F344B-A3E7-4D1F-872A-833DD5B5FC38}" destId="{411FFCF4-71B7-411B-AD0C-30D57AFE3892}" srcOrd="0" destOrd="0" parTransId="{A51984E0-17C1-4538-9FBE-6C815B429D0B}" sibTransId="{234608EE-998D-4D44-83B4-2A9E17304BA3}"/>
    <dgm:cxn modelId="{6BF6D3E4-67FA-4CEE-9FE8-837DACB7AD3E}" srcId="{BB3F344B-A3E7-4D1F-872A-833DD5B5FC38}" destId="{C9F8797A-7A03-47F4-832A-9048B1FB4BBF}" srcOrd="1" destOrd="0" parTransId="{FA0753FE-10DF-4D46-B4F8-FEEB8E96B6E4}" sibTransId="{FED50D8D-25EC-4FF3-84F7-4F861686A28C}"/>
    <dgm:cxn modelId="{510DAD96-5FA4-4A69-9EAB-4295A71A5A30}" type="presOf" srcId="{BB3F344B-A3E7-4D1F-872A-833DD5B5FC38}" destId="{159C2363-4EC8-4F81-A350-1660A2C54A92}" srcOrd="0" destOrd="0" presId="urn:microsoft.com/office/officeart/2005/8/layout/funnel1"/>
    <dgm:cxn modelId="{7A9CA81D-7969-42FD-8D3D-AA239A450895}" type="presOf" srcId="{411FFCF4-71B7-411B-AD0C-30D57AFE3892}" destId="{CB7B4643-0E2F-45D7-A514-906BB0D6299B}" srcOrd="0" destOrd="0" presId="urn:microsoft.com/office/officeart/2005/8/layout/funnel1"/>
    <dgm:cxn modelId="{9A0B369F-48C7-4CB2-903B-1E5A7F80CCDC}" type="presOf" srcId="{050C9DFE-3FEF-40E3-9307-7D6EE8BF9FB6}" destId="{A194D428-64A7-4983-905A-C0010EF85216}" srcOrd="0" destOrd="0" presId="urn:microsoft.com/office/officeart/2005/8/layout/funnel1"/>
    <dgm:cxn modelId="{3D9E9F1E-99F4-445D-9261-F20EB092BD46}" type="presOf" srcId="{C9F8797A-7A03-47F4-832A-9048B1FB4BBF}" destId="{C17278E5-0CE2-44A3-AF62-24CC3DCAC449}" srcOrd="0" destOrd="0" presId="urn:microsoft.com/office/officeart/2005/8/layout/funnel1"/>
    <dgm:cxn modelId="{7FFAA656-DF9D-4719-91CF-1D9DE3E71363}" type="presParOf" srcId="{159C2363-4EC8-4F81-A350-1660A2C54A92}" destId="{4F11CACB-9698-4236-9D36-61D5C644625F}" srcOrd="0" destOrd="0" presId="urn:microsoft.com/office/officeart/2005/8/layout/funnel1"/>
    <dgm:cxn modelId="{CC578A5A-C060-4C74-AC0E-1EABB9E38C50}" type="presParOf" srcId="{159C2363-4EC8-4F81-A350-1660A2C54A92}" destId="{B689134D-00FE-4D6B-AF9C-99602634F48F}" srcOrd="1" destOrd="0" presId="urn:microsoft.com/office/officeart/2005/8/layout/funnel1"/>
    <dgm:cxn modelId="{BD2C6929-01CB-48A7-967C-ED3D7568ECE7}" type="presParOf" srcId="{159C2363-4EC8-4F81-A350-1660A2C54A92}" destId="{A194D428-64A7-4983-905A-C0010EF85216}" srcOrd="2" destOrd="0" presId="urn:microsoft.com/office/officeart/2005/8/layout/funnel1"/>
    <dgm:cxn modelId="{2AF1072A-FF41-4070-8825-68385C97AEAF}" type="presParOf" srcId="{159C2363-4EC8-4F81-A350-1660A2C54A92}" destId="{DBE32AD7-DED6-4B30-B19C-9A51B313D491}" srcOrd="3" destOrd="0" presId="urn:microsoft.com/office/officeart/2005/8/layout/funnel1"/>
    <dgm:cxn modelId="{E350189A-C73D-4850-907E-31EA1A162212}" type="presParOf" srcId="{159C2363-4EC8-4F81-A350-1660A2C54A92}" destId="{C17278E5-0CE2-44A3-AF62-24CC3DCAC449}" srcOrd="4" destOrd="0" presId="urn:microsoft.com/office/officeart/2005/8/layout/funnel1"/>
    <dgm:cxn modelId="{4C30E6A2-4824-48AD-B4B1-3D0B14A0699F}" type="presParOf" srcId="{159C2363-4EC8-4F81-A350-1660A2C54A92}" destId="{CB7B4643-0E2F-45D7-A514-906BB0D6299B}" srcOrd="5" destOrd="0" presId="urn:microsoft.com/office/officeart/2005/8/layout/funnel1"/>
    <dgm:cxn modelId="{1EB96897-F89A-4BFA-B30E-CE69F213A809}" type="presParOf" srcId="{159C2363-4EC8-4F81-A350-1660A2C54A92}" destId="{B765F94E-E2D4-4C4A-80FF-AD80BE3EF1F9}" srcOrd="6" destOrd="0" presId="urn:microsoft.com/office/officeart/2005/8/layout/funnel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D7205C-808F-4355-9A57-B99F3E150DC2}" type="doc">
      <dgm:prSet loTypeId="urn:microsoft.com/office/officeart/2005/8/layout/hProcess9" loCatId="process" qsTypeId="urn:microsoft.com/office/officeart/2005/8/quickstyle/3d2" qsCatId="3D" csTypeId="urn:microsoft.com/office/officeart/2005/8/colors/accent1_2" csCatId="accent1" phldr="1"/>
      <dgm:spPr/>
      <dgm:t>
        <a:bodyPr/>
        <a:lstStyle/>
        <a:p>
          <a:endParaRPr lang="tr-TR"/>
        </a:p>
      </dgm:t>
    </dgm:pt>
    <dgm:pt modelId="{C2152988-7E5A-4FE5-99D3-140C841D9FBD}">
      <dgm:prSet phldrT="[Metin]" custT="1"/>
      <dgm:spPr/>
      <dgm:t>
        <a:bodyPr/>
        <a:lstStyle/>
        <a:p>
          <a:r>
            <a:rPr lang="tr-TR" sz="1800" b="1" dirty="0" smtClean="0">
              <a:effectLst>
                <a:outerShdw blurRad="38100" dist="38100" dir="2700000" algn="tl">
                  <a:srgbClr val="000000">
                    <a:alpha val="43137"/>
                  </a:srgbClr>
                </a:outerShdw>
              </a:effectLst>
            </a:rPr>
            <a:t>MENTÖR ATAMASI</a:t>
          </a:r>
        </a:p>
      </dgm:t>
    </dgm:pt>
    <dgm:pt modelId="{F6AE7DFD-37A2-492C-8504-90AF53158D11}" type="parTrans" cxnId="{187B28F6-2A54-46CE-9E65-A2B70F2B16B0}">
      <dgm:prSet/>
      <dgm:spPr/>
      <dgm:t>
        <a:bodyPr/>
        <a:lstStyle/>
        <a:p>
          <a:endParaRPr lang="tr-TR"/>
        </a:p>
      </dgm:t>
    </dgm:pt>
    <dgm:pt modelId="{C598EA8F-AEF5-4D00-B57E-83A369435BC7}" type="sibTrans" cxnId="{187B28F6-2A54-46CE-9E65-A2B70F2B16B0}">
      <dgm:prSet/>
      <dgm:spPr/>
      <dgm:t>
        <a:bodyPr/>
        <a:lstStyle/>
        <a:p>
          <a:endParaRPr lang="tr-TR"/>
        </a:p>
      </dgm:t>
    </dgm:pt>
    <dgm:pt modelId="{6BB58BC0-0F1D-4C08-B24D-B89E85687610}">
      <dgm:prSet phldrT="[Metin]" custT="1"/>
      <dgm:spPr/>
      <dgm:t>
        <a:bodyPr/>
        <a:lstStyle/>
        <a:p>
          <a:r>
            <a:rPr lang="tr-TR" sz="1800" b="1" dirty="0" smtClean="0">
              <a:effectLst>
                <a:outerShdw blurRad="38100" dist="38100" dir="2700000" algn="tl">
                  <a:srgbClr val="000000">
                    <a:alpha val="43137"/>
                  </a:srgbClr>
                </a:outerShdw>
              </a:effectLst>
            </a:rPr>
            <a:t>PANEL SİSTEMİ UYGULAMASI</a:t>
          </a:r>
        </a:p>
      </dgm:t>
    </dgm:pt>
    <dgm:pt modelId="{603DD96D-7FE9-4E1B-9F97-0F5840058082}" type="parTrans" cxnId="{F4056C82-1D7F-477F-92D8-9BF2597D8B73}">
      <dgm:prSet/>
      <dgm:spPr/>
      <dgm:t>
        <a:bodyPr/>
        <a:lstStyle/>
        <a:p>
          <a:endParaRPr lang="tr-TR"/>
        </a:p>
      </dgm:t>
    </dgm:pt>
    <dgm:pt modelId="{7311DA6E-D16C-4E8B-A40B-D24C80C23996}" type="sibTrans" cxnId="{F4056C82-1D7F-477F-92D8-9BF2597D8B73}">
      <dgm:prSet/>
      <dgm:spPr/>
      <dgm:t>
        <a:bodyPr/>
        <a:lstStyle/>
        <a:p>
          <a:endParaRPr lang="tr-TR"/>
        </a:p>
      </dgm:t>
    </dgm:pt>
    <dgm:pt modelId="{99AEF4F4-E7A3-4057-B72A-849968516F83}">
      <dgm:prSet phldrT="[Metin]" custT="1"/>
      <dgm:spPr/>
      <dgm:t>
        <a:bodyPr/>
        <a:lstStyle/>
        <a:p>
          <a:r>
            <a:rPr lang="tr-TR" sz="1800" b="1" dirty="0" smtClean="0">
              <a:effectLst>
                <a:outerShdw blurRad="38100" dist="38100" dir="2700000" algn="tl">
                  <a:srgbClr val="000000">
                    <a:alpha val="43137"/>
                  </a:srgbClr>
                </a:outerShdw>
              </a:effectLst>
            </a:rPr>
            <a:t>BAŞVURU</a:t>
          </a:r>
          <a:endParaRPr lang="tr-TR" sz="1800" b="1" dirty="0">
            <a:effectLst>
              <a:outerShdw blurRad="38100" dist="38100" dir="2700000" algn="tl">
                <a:srgbClr val="000000">
                  <a:alpha val="43137"/>
                </a:srgbClr>
              </a:outerShdw>
            </a:effectLst>
          </a:endParaRPr>
        </a:p>
      </dgm:t>
    </dgm:pt>
    <dgm:pt modelId="{07D51320-C0B7-403C-9B3A-228C08B2BAC6}" type="parTrans" cxnId="{F81953E9-0F82-497A-9C21-D75DB1E141CF}">
      <dgm:prSet/>
      <dgm:spPr/>
      <dgm:t>
        <a:bodyPr/>
        <a:lstStyle/>
        <a:p>
          <a:endParaRPr lang="tr-TR"/>
        </a:p>
      </dgm:t>
    </dgm:pt>
    <dgm:pt modelId="{0FECD9F1-3FBF-40ED-9D4C-ADF9A77AC985}" type="sibTrans" cxnId="{F81953E9-0F82-497A-9C21-D75DB1E141CF}">
      <dgm:prSet/>
      <dgm:spPr/>
      <dgm:t>
        <a:bodyPr/>
        <a:lstStyle/>
        <a:p>
          <a:endParaRPr lang="tr-TR"/>
        </a:p>
      </dgm:t>
    </dgm:pt>
    <dgm:pt modelId="{158D5C2B-A306-4936-A3DC-18A00C76B82D}" type="pres">
      <dgm:prSet presAssocID="{47D7205C-808F-4355-9A57-B99F3E150DC2}" presName="CompostProcess" presStyleCnt="0">
        <dgm:presLayoutVars>
          <dgm:dir/>
          <dgm:resizeHandles val="exact"/>
        </dgm:presLayoutVars>
      </dgm:prSet>
      <dgm:spPr/>
      <dgm:t>
        <a:bodyPr/>
        <a:lstStyle/>
        <a:p>
          <a:endParaRPr lang="tr-TR"/>
        </a:p>
      </dgm:t>
    </dgm:pt>
    <dgm:pt modelId="{A2FD4C86-9088-4048-86E7-D9D25A9191C2}" type="pres">
      <dgm:prSet presAssocID="{47D7205C-808F-4355-9A57-B99F3E150DC2}" presName="arrow" presStyleLbl="bgShp" presStyleIdx="0" presStyleCnt="1"/>
      <dgm:spPr/>
    </dgm:pt>
    <dgm:pt modelId="{3A5C1608-CE62-4275-BF31-E8805427CA11}" type="pres">
      <dgm:prSet presAssocID="{47D7205C-808F-4355-9A57-B99F3E150DC2}" presName="linearProcess" presStyleCnt="0"/>
      <dgm:spPr/>
    </dgm:pt>
    <dgm:pt modelId="{31E7C2C3-5D88-4DF6-8ED2-70F06F74DBA8}" type="pres">
      <dgm:prSet presAssocID="{C2152988-7E5A-4FE5-99D3-140C841D9FBD}" presName="textNode" presStyleLbl="node1" presStyleIdx="0" presStyleCnt="3">
        <dgm:presLayoutVars>
          <dgm:bulletEnabled val="1"/>
        </dgm:presLayoutVars>
      </dgm:prSet>
      <dgm:spPr/>
      <dgm:t>
        <a:bodyPr/>
        <a:lstStyle/>
        <a:p>
          <a:endParaRPr lang="tr-TR"/>
        </a:p>
      </dgm:t>
    </dgm:pt>
    <dgm:pt modelId="{4CA43251-A533-4565-8685-2E6D51AA6A84}" type="pres">
      <dgm:prSet presAssocID="{C598EA8F-AEF5-4D00-B57E-83A369435BC7}" presName="sibTrans" presStyleCnt="0"/>
      <dgm:spPr/>
    </dgm:pt>
    <dgm:pt modelId="{6CB297C0-9722-46AD-BB17-62AD240C86A2}" type="pres">
      <dgm:prSet presAssocID="{6BB58BC0-0F1D-4C08-B24D-B89E85687610}" presName="textNode" presStyleLbl="node1" presStyleIdx="1" presStyleCnt="3" custLinFactNeighborY="-406">
        <dgm:presLayoutVars>
          <dgm:bulletEnabled val="1"/>
        </dgm:presLayoutVars>
      </dgm:prSet>
      <dgm:spPr/>
      <dgm:t>
        <a:bodyPr/>
        <a:lstStyle/>
        <a:p>
          <a:endParaRPr lang="tr-TR"/>
        </a:p>
      </dgm:t>
    </dgm:pt>
    <dgm:pt modelId="{2F936757-0305-4088-8877-DA48755D69A2}" type="pres">
      <dgm:prSet presAssocID="{7311DA6E-D16C-4E8B-A40B-D24C80C23996}" presName="sibTrans" presStyleCnt="0"/>
      <dgm:spPr/>
    </dgm:pt>
    <dgm:pt modelId="{6EA8E91F-688F-4BC8-994A-CC2749066E53}" type="pres">
      <dgm:prSet presAssocID="{99AEF4F4-E7A3-4057-B72A-849968516F83}" presName="textNode" presStyleLbl="node1" presStyleIdx="2" presStyleCnt="3">
        <dgm:presLayoutVars>
          <dgm:bulletEnabled val="1"/>
        </dgm:presLayoutVars>
      </dgm:prSet>
      <dgm:spPr/>
      <dgm:t>
        <a:bodyPr/>
        <a:lstStyle/>
        <a:p>
          <a:endParaRPr lang="tr-TR"/>
        </a:p>
      </dgm:t>
    </dgm:pt>
  </dgm:ptLst>
  <dgm:cxnLst>
    <dgm:cxn modelId="{187B28F6-2A54-46CE-9E65-A2B70F2B16B0}" srcId="{47D7205C-808F-4355-9A57-B99F3E150DC2}" destId="{C2152988-7E5A-4FE5-99D3-140C841D9FBD}" srcOrd="0" destOrd="0" parTransId="{F6AE7DFD-37A2-492C-8504-90AF53158D11}" sibTransId="{C598EA8F-AEF5-4D00-B57E-83A369435BC7}"/>
    <dgm:cxn modelId="{D82CBC17-B2E1-4F16-AEC8-0965E3C88B34}" type="presOf" srcId="{6BB58BC0-0F1D-4C08-B24D-B89E85687610}" destId="{6CB297C0-9722-46AD-BB17-62AD240C86A2}" srcOrd="0" destOrd="0" presId="urn:microsoft.com/office/officeart/2005/8/layout/hProcess9"/>
    <dgm:cxn modelId="{6024C418-FC1A-472C-832D-C3489C9EBB19}" type="presOf" srcId="{C2152988-7E5A-4FE5-99D3-140C841D9FBD}" destId="{31E7C2C3-5D88-4DF6-8ED2-70F06F74DBA8}" srcOrd="0" destOrd="0" presId="urn:microsoft.com/office/officeart/2005/8/layout/hProcess9"/>
    <dgm:cxn modelId="{F81953E9-0F82-497A-9C21-D75DB1E141CF}" srcId="{47D7205C-808F-4355-9A57-B99F3E150DC2}" destId="{99AEF4F4-E7A3-4057-B72A-849968516F83}" srcOrd="2" destOrd="0" parTransId="{07D51320-C0B7-403C-9B3A-228C08B2BAC6}" sibTransId="{0FECD9F1-3FBF-40ED-9D4C-ADF9A77AC985}"/>
    <dgm:cxn modelId="{F4056C82-1D7F-477F-92D8-9BF2597D8B73}" srcId="{47D7205C-808F-4355-9A57-B99F3E150DC2}" destId="{6BB58BC0-0F1D-4C08-B24D-B89E85687610}" srcOrd="1" destOrd="0" parTransId="{603DD96D-7FE9-4E1B-9F97-0F5840058082}" sibTransId="{7311DA6E-D16C-4E8B-A40B-D24C80C23996}"/>
    <dgm:cxn modelId="{08722922-B5E7-436A-A286-44DBCD175D7B}" type="presOf" srcId="{47D7205C-808F-4355-9A57-B99F3E150DC2}" destId="{158D5C2B-A306-4936-A3DC-18A00C76B82D}" srcOrd="0" destOrd="0" presId="urn:microsoft.com/office/officeart/2005/8/layout/hProcess9"/>
    <dgm:cxn modelId="{6A593817-A2E4-4747-9D5B-47D0705E05EC}" type="presOf" srcId="{99AEF4F4-E7A3-4057-B72A-849968516F83}" destId="{6EA8E91F-688F-4BC8-994A-CC2749066E53}" srcOrd="0" destOrd="0" presId="urn:microsoft.com/office/officeart/2005/8/layout/hProcess9"/>
    <dgm:cxn modelId="{EEFFEA8A-3BC4-4EBF-AD8F-B47ED57EEC35}" type="presParOf" srcId="{158D5C2B-A306-4936-A3DC-18A00C76B82D}" destId="{A2FD4C86-9088-4048-86E7-D9D25A9191C2}" srcOrd="0" destOrd="0" presId="urn:microsoft.com/office/officeart/2005/8/layout/hProcess9"/>
    <dgm:cxn modelId="{B7F5809B-D385-466A-AB03-C3C52AE700AB}" type="presParOf" srcId="{158D5C2B-A306-4936-A3DC-18A00C76B82D}" destId="{3A5C1608-CE62-4275-BF31-E8805427CA11}" srcOrd="1" destOrd="0" presId="urn:microsoft.com/office/officeart/2005/8/layout/hProcess9"/>
    <dgm:cxn modelId="{9FB1B395-C8B2-485A-9CCD-A29FA37C76B2}" type="presParOf" srcId="{3A5C1608-CE62-4275-BF31-E8805427CA11}" destId="{31E7C2C3-5D88-4DF6-8ED2-70F06F74DBA8}" srcOrd="0" destOrd="0" presId="urn:microsoft.com/office/officeart/2005/8/layout/hProcess9"/>
    <dgm:cxn modelId="{1F472E3D-9E54-4725-BA2E-1B5C12D812D5}" type="presParOf" srcId="{3A5C1608-CE62-4275-BF31-E8805427CA11}" destId="{4CA43251-A533-4565-8685-2E6D51AA6A84}" srcOrd="1" destOrd="0" presId="urn:microsoft.com/office/officeart/2005/8/layout/hProcess9"/>
    <dgm:cxn modelId="{E6B41431-426F-4D3A-BB17-9B565F274CA3}" type="presParOf" srcId="{3A5C1608-CE62-4275-BF31-E8805427CA11}" destId="{6CB297C0-9722-46AD-BB17-62AD240C86A2}" srcOrd="2" destOrd="0" presId="urn:microsoft.com/office/officeart/2005/8/layout/hProcess9"/>
    <dgm:cxn modelId="{D32674BE-8326-4BDC-9B5B-0351AD6AC37E}" type="presParOf" srcId="{3A5C1608-CE62-4275-BF31-E8805427CA11}" destId="{2F936757-0305-4088-8877-DA48755D69A2}" srcOrd="3" destOrd="0" presId="urn:microsoft.com/office/officeart/2005/8/layout/hProcess9"/>
    <dgm:cxn modelId="{18F32DF6-AAFE-4765-8928-0F0E58C130DA}" type="presParOf" srcId="{3A5C1608-CE62-4275-BF31-E8805427CA11}" destId="{6EA8E91F-688F-4BC8-994A-CC2749066E53}"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EBCDC7-9C05-46B5-8B22-2A654886E209}" type="doc">
      <dgm:prSet loTypeId="urn:microsoft.com/office/officeart/2009/layout/CircleArrowProcess" loCatId="cycle" qsTypeId="urn:microsoft.com/office/officeart/2005/8/quickstyle/3d1" qsCatId="3D" csTypeId="urn:microsoft.com/office/officeart/2005/8/colors/colorful5" csCatId="colorful" phldr="1"/>
      <dgm:spPr/>
      <dgm:t>
        <a:bodyPr/>
        <a:lstStyle/>
        <a:p>
          <a:endParaRPr lang="tr-TR"/>
        </a:p>
      </dgm:t>
    </dgm:pt>
    <dgm:pt modelId="{7EB04406-B3D2-49BD-8B79-75F757D234B9}">
      <dgm:prSet phldrT="[Metin]"/>
      <dgm:spPr/>
      <dgm:t>
        <a:bodyPr/>
        <a:lstStyle/>
        <a:p>
          <a:r>
            <a:rPr lang="tr-TR" b="1" dirty="0" smtClean="0"/>
            <a:t>Ticari potansiyeli yüksek fikrin sürece alınması</a:t>
          </a:r>
          <a:endParaRPr lang="tr-TR" b="1" dirty="0"/>
        </a:p>
      </dgm:t>
    </dgm:pt>
    <dgm:pt modelId="{BF321439-46BF-44AC-BD02-AD0AF9D83D69}" type="parTrans" cxnId="{A3A6DF2A-ABCB-4238-B659-8D59B9B7448E}">
      <dgm:prSet/>
      <dgm:spPr/>
      <dgm:t>
        <a:bodyPr/>
        <a:lstStyle/>
        <a:p>
          <a:endParaRPr lang="tr-TR"/>
        </a:p>
      </dgm:t>
    </dgm:pt>
    <dgm:pt modelId="{2CF1C5AA-B534-4B19-B9C0-C2F171D3D271}" type="sibTrans" cxnId="{A3A6DF2A-ABCB-4238-B659-8D59B9B7448E}">
      <dgm:prSet/>
      <dgm:spPr/>
      <dgm:t>
        <a:bodyPr/>
        <a:lstStyle/>
        <a:p>
          <a:endParaRPr lang="tr-TR"/>
        </a:p>
      </dgm:t>
    </dgm:pt>
    <dgm:pt modelId="{B81B51CB-05E7-4623-9CCE-B0CC0F77A57B}">
      <dgm:prSet phldrT="[Metin]" custT="1"/>
      <dgm:spPr/>
      <dgm:t>
        <a:bodyPr/>
        <a:lstStyle/>
        <a:p>
          <a:pPr marL="0" lvl="0" algn="ctr" defTabSz="533400" rtl="0" eaLnBrk="1" latinLnBrk="0" hangingPunct="1">
            <a:lnSpc>
              <a:spcPct val="90000"/>
            </a:lnSpc>
            <a:spcBef>
              <a:spcPct val="0"/>
            </a:spcBef>
            <a:spcAft>
              <a:spcPct val="35000"/>
            </a:spcAft>
          </a:pPr>
          <a:r>
            <a:rPr lang="tr-TR" sz="1600" b="1" kern="1200" dirty="0" smtClean="0">
              <a:solidFill>
                <a:schemeClr val="tx1">
                  <a:hueOff val="0"/>
                  <a:satOff val="0"/>
                  <a:lumOff val="0"/>
                  <a:alphaOff val="0"/>
                </a:schemeClr>
              </a:solidFill>
              <a:latin typeface="+mn-lt"/>
              <a:ea typeface="+mn-ea"/>
              <a:cs typeface="+mn-cs"/>
            </a:rPr>
            <a:t>Fikrin Korunmaya alınması</a:t>
          </a:r>
          <a:endParaRPr lang="tr-TR" sz="1600" b="1" kern="1200" dirty="0">
            <a:solidFill>
              <a:schemeClr val="tx1">
                <a:hueOff val="0"/>
                <a:satOff val="0"/>
                <a:lumOff val="0"/>
                <a:alphaOff val="0"/>
              </a:schemeClr>
            </a:solidFill>
            <a:latin typeface="+mn-lt"/>
            <a:ea typeface="+mn-ea"/>
            <a:cs typeface="+mn-cs"/>
          </a:endParaRPr>
        </a:p>
      </dgm:t>
    </dgm:pt>
    <dgm:pt modelId="{88DD8BAF-80B4-4908-9621-9315760E7CA6}" type="parTrans" cxnId="{CDE13137-8A20-4A2B-B216-5E93B5383E46}">
      <dgm:prSet/>
      <dgm:spPr/>
      <dgm:t>
        <a:bodyPr/>
        <a:lstStyle/>
        <a:p>
          <a:endParaRPr lang="tr-TR"/>
        </a:p>
      </dgm:t>
    </dgm:pt>
    <dgm:pt modelId="{B9A7D2FB-74A3-457C-B065-061DBD7D7D98}" type="sibTrans" cxnId="{CDE13137-8A20-4A2B-B216-5E93B5383E46}">
      <dgm:prSet/>
      <dgm:spPr/>
      <dgm:t>
        <a:bodyPr/>
        <a:lstStyle/>
        <a:p>
          <a:endParaRPr lang="tr-TR"/>
        </a:p>
      </dgm:t>
    </dgm:pt>
    <dgm:pt modelId="{EFFC538A-2556-4AAB-AA68-C7F27C42782E}">
      <dgm:prSet phldrT="[Metin]" custT="1"/>
      <dgm:spPr/>
      <dgm:t>
        <a:bodyPr/>
        <a:lstStyle/>
        <a:p>
          <a:pPr marL="0" lvl="0" algn="ctr" defTabSz="533400" rtl="0" eaLnBrk="1" latinLnBrk="0" hangingPunct="1">
            <a:lnSpc>
              <a:spcPct val="90000"/>
            </a:lnSpc>
            <a:spcBef>
              <a:spcPct val="0"/>
            </a:spcBef>
            <a:spcAft>
              <a:spcPct val="35000"/>
            </a:spcAft>
          </a:pPr>
          <a:r>
            <a:rPr lang="tr-TR" sz="1600" b="1" kern="1200" dirty="0" smtClean="0">
              <a:solidFill>
                <a:schemeClr val="tx1">
                  <a:hueOff val="0"/>
                  <a:satOff val="0"/>
                  <a:lumOff val="0"/>
                  <a:alphaOff val="0"/>
                </a:schemeClr>
              </a:solidFill>
              <a:latin typeface="+mn-lt"/>
              <a:ea typeface="+mn-ea"/>
              <a:cs typeface="+mn-cs"/>
            </a:rPr>
            <a:t>Lisanslama</a:t>
          </a:r>
        </a:p>
        <a:p>
          <a:pPr marL="0" lvl="0" algn="ctr" defTabSz="533400" rtl="0" eaLnBrk="1" latinLnBrk="0" hangingPunct="1">
            <a:lnSpc>
              <a:spcPct val="90000"/>
            </a:lnSpc>
            <a:spcBef>
              <a:spcPct val="0"/>
            </a:spcBef>
            <a:spcAft>
              <a:spcPct val="35000"/>
            </a:spcAft>
          </a:pPr>
          <a:r>
            <a:rPr lang="tr-TR" sz="1600" b="1" kern="1200" dirty="0" smtClean="0">
              <a:solidFill>
                <a:schemeClr val="tx1">
                  <a:hueOff val="0"/>
                  <a:satOff val="0"/>
                  <a:lumOff val="0"/>
                  <a:alphaOff val="0"/>
                </a:schemeClr>
              </a:solidFill>
              <a:latin typeface="+mn-lt"/>
              <a:ea typeface="+mn-ea"/>
              <a:cs typeface="+mn-cs"/>
            </a:rPr>
            <a:t>Şirketleşme</a:t>
          </a:r>
          <a:endParaRPr lang="tr-TR" sz="1600" b="1" kern="1200" dirty="0">
            <a:solidFill>
              <a:schemeClr val="tx1">
                <a:hueOff val="0"/>
                <a:satOff val="0"/>
                <a:lumOff val="0"/>
                <a:alphaOff val="0"/>
              </a:schemeClr>
            </a:solidFill>
            <a:latin typeface="+mn-lt"/>
            <a:ea typeface="+mn-ea"/>
            <a:cs typeface="+mn-cs"/>
          </a:endParaRPr>
        </a:p>
      </dgm:t>
    </dgm:pt>
    <dgm:pt modelId="{6D5CDEEF-1142-46AE-8813-ACC7F6CD30BB}" type="parTrans" cxnId="{DDB19186-9DBF-42C1-8C66-CE61DE2F1135}">
      <dgm:prSet/>
      <dgm:spPr/>
      <dgm:t>
        <a:bodyPr/>
        <a:lstStyle/>
        <a:p>
          <a:endParaRPr lang="tr-TR"/>
        </a:p>
      </dgm:t>
    </dgm:pt>
    <dgm:pt modelId="{DC0FB2EE-97BE-4264-8C41-FECB5A1FB3AC}" type="sibTrans" cxnId="{DDB19186-9DBF-42C1-8C66-CE61DE2F1135}">
      <dgm:prSet/>
      <dgm:spPr/>
      <dgm:t>
        <a:bodyPr/>
        <a:lstStyle/>
        <a:p>
          <a:endParaRPr lang="tr-TR"/>
        </a:p>
      </dgm:t>
    </dgm:pt>
    <dgm:pt modelId="{325199CF-702A-4BA1-B4B7-1F9ED84D04B7}" type="pres">
      <dgm:prSet presAssocID="{98EBCDC7-9C05-46B5-8B22-2A654886E209}" presName="Name0" presStyleCnt="0">
        <dgm:presLayoutVars>
          <dgm:chMax val="7"/>
          <dgm:chPref val="7"/>
          <dgm:dir/>
          <dgm:animLvl val="lvl"/>
        </dgm:presLayoutVars>
      </dgm:prSet>
      <dgm:spPr/>
      <dgm:t>
        <a:bodyPr/>
        <a:lstStyle/>
        <a:p>
          <a:endParaRPr lang="en-GB"/>
        </a:p>
      </dgm:t>
    </dgm:pt>
    <dgm:pt modelId="{93107732-9B8F-4292-BE07-A10DD521022F}" type="pres">
      <dgm:prSet presAssocID="{7EB04406-B3D2-49BD-8B79-75F757D234B9}" presName="Accent1" presStyleCnt="0"/>
      <dgm:spPr/>
      <dgm:t>
        <a:bodyPr/>
        <a:lstStyle/>
        <a:p>
          <a:endParaRPr lang="tr-TR"/>
        </a:p>
      </dgm:t>
    </dgm:pt>
    <dgm:pt modelId="{EECC2B00-EC5C-4C67-BA50-B4CEDC7E8279}" type="pres">
      <dgm:prSet presAssocID="{7EB04406-B3D2-49BD-8B79-75F757D234B9}" presName="Accent" presStyleLbl="node1" presStyleIdx="0" presStyleCnt="3"/>
      <dgm:spPr>
        <a:solidFill>
          <a:schemeClr val="accent1">
            <a:lumMod val="75000"/>
          </a:schemeClr>
        </a:solidFill>
      </dgm:spPr>
      <dgm:t>
        <a:bodyPr/>
        <a:lstStyle/>
        <a:p>
          <a:endParaRPr lang="tr-TR"/>
        </a:p>
      </dgm:t>
    </dgm:pt>
    <dgm:pt modelId="{15D82639-5BFD-48E9-B2ED-3FD99AB42703}" type="pres">
      <dgm:prSet presAssocID="{7EB04406-B3D2-49BD-8B79-75F757D234B9}" presName="Parent1" presStyleLbl="revTx" presStyleIdx="0" presStyleCnt="3" custLinFactNeighborY="-15673">
        <dgm:presLayoutVars>
          <dgm:chMax val="1"/>
          <dgm:chPref val="1"/>
          <dgm:bulletEnabled val="1"/>
        </dgm:presLayoutVars>
      </dgm:prSet>
      <dgm:spPr/>
      <dgm:t>
        <a:bodyPr/>
        <a:lstStyle/>
        <a:p>
          <a:endParaRPr lang="tr-TR"/>
        </a:p>
      </dgm:t>
    </dgm:pt>
    <dgm:pt modelId="{64284DCF-76F5-4AD2-B2CC-F8974C5987C2}" type="pres">
      <dgm:prSet presAssocID="{B81B51CB-05E7-4623-9CCE-B0CC0F77A57B}" presName="Accent2" presStyleCnt="0"/>
      <dgm:spPr/>
      <dgm:t>
        <a:bodyPr/>
        <a:lstStyle/>
        <a:p>
          <a:endParaRPr lang="tr-TR"/>
        </a:p>
      </dgm:t>
    </dgm:pt>
    <dgm:pt modelId="{26E6BF31-82F4-41E6-9173-5862DD3E29B7}" type="pres">
      <dgm:prSet presAssocID="{B81B51CB-05E7-4623-9CCE-B0CC0F77A57B}" presName="Accent" presStyleLbl="node1" presStyleIdx="1" presStyleCnt="3"/>
      <dgm:spPr>
        <a:solidFill>
          <a:srgbClr val="00B050"/>
        </a:solidFill>
      </dgm:spPr>
      <dgm:t>
        <a:bodyPr/>
        <a:lstStyle/>
        <a:p>
          <a:endParaRPr lang="tr-TR"/>
        </a:p>
      </dgm:t>
    </dgm:pt>
    <dgm:pt modelId="{71CEA2FE-DB93-49B5-AD9B-4FDEF203613E}" type="pres">
      <dgm:prSet presAssocID="{B81B51CB-05E7-4623-9CCE-B0CC0F77A57B}" presName="Parent2" presStyleLbl="revTx" presStyleIdx="1" presStyleCnt="3" custLinFactNeighborX="-9864" custLinFactNeighborY="-19733">
        <dgm:presLayoutVars>
          <dgm:chMax val="1"/>
          <dgm:chPref val="1"/>
          <dgm:bulletEnabled val="1"/>
        </dgm:presLayoutVars>
      </dgm:prSet>
      <dgm:spPr/>
      <dgm:t>
        <a:bodyPr/>
        <a:lstStyle/>
        <a:p>
          <a:endParaRPr lang="tr-TR"/>
        </a:p>
      </dgm:t>
    </dgm:pt>
    <dgm:pt modelId="{26D22FC9-B2D5-47D1-8D0B-FE95B7010296}" type="pres">
      <dgm:prSet presAssocID="{EFFC538A-2556-4AAB-AA68-C7F27C42782E}" presName="Accent3" presStyleCnt="0"/>
      <dgm:spPr/>
      <dgm:t>
        <a:bodyPr/>
        <a:lstStyle/>
        <a:p>
          <a:endParaRPr lang="tr-TR"/>
        </a:p>
      </dgm:t>
    </dgm:pt>
    <dgm:pt modelId="{0CE8E07F-24EB-4E95-B862-E23AE5F8D0AA}" type="pres">
      <dgm:prSet presAssocID="{EFFC538A-2556-4AAB-AA68-C7F27C42782E}" presName="Accent" presStyleLbl="node1" presStyleIdx="2" presStyleCnt="3"/>
      <dgm:spPr>
        <a:solidFill>
          <a:srgbClr val="9966FF"/>
        </a:solidFill>
      </dgm:spPr>
      <dgm:t>
        <a:bodyPr/>
        <a:lstStyle/>
        <a:p>
          <a:endParaRPr lang="tr-TR"/>
        </a:p>
      </dgm:t>
    </dgm:pt>
    <dgm:pt modelId="{34DCD63E-14B0-4336-AC6F-1A12B30E9133}" type="pres">
      <dgm:prSet presAssocID="{EFFC538A-2556-4AAB-AA68-C7F27C42782E}" presName="Parent3" presStyleLbl="revTx" presStyleIdx="2" presStyleCnt="3" custLinFactNeighborY="-1437">
        <dgm:presLayoutVars>
          <dgm:chMax val="1"/>
          <dgm:chPref val="1"/>
          <dgm:bulletEnabled val="1"/>
        </dgm:presLayoutVars>
      </dgm:prSet>
      <dgm:spPr/>
      <dgm:t>
        <a:bodyPr/>
        <a:lstStyle/>
        <a:p>
          <a:endParaRPr lang="tr-TR"/>
        </a:p>
      </dgm:t>
    </dgm:pt>
  </dgm:ptLst>
  <dgm:cxnLst>
    <dgm:cxn modelId="{737897CC-F0DC-4719-8CC2-B2D67548881E}" type="presOf" srcId="{B81B51CB-05E7-4623-9CCE-B0CC0F77A57B}" destId="{71CEA2FE-DB93-49B5-AD9B-4FDEF203613E}" srcOrd="0" destOrd="0" presId="urn:microsoft.com/office/officeart/2009/layout/CircleArrowProcess"/>
    <dgm:cxn modelId="{141BDC57-BB1A-49E5-9A09-19634E40C829}" type="presOf" srcId="{EFFC538A-2556-4AAB-AA68-C7F27C42782E}" destId="{34DCD63E-14B0-4336-AC6F-1A12B30E9133}" srcOrd="0" destOrd="0" presId="urn:microsoft.com/office/officeart/2009/layout/CircleArrowProcess"/>
    <dgm:cxn modelId="{AC44EFE8-3795-420C-B56F-0BBAA766B0E5}" type="presOf" srcId="{98EBCDC7-9C05-46B5-8B22-2A654886E209}" destId="{325199CF-702A-4BA1-B4B7-1F9ED84D04B7}" srcOrd="0" destOrd="0" presId="urn:microsoft.com/office/officeart/2009/layout/CircleArrowProcess"/>
    <dgm:cxn modelId="{96322EAE-35E6-4D57-A640-43BC81DFFDAC}" type="presOf" srcId="{7EB04406-B3D2-49BD-8B79-75F757D234B9}" destId="{15D82639-5BFD-48E9-B2ED-3FD99AB42703}" srcOrd="0" destOrd="0" presId="urn:microsoft.com/office/officeart/2009/layout/CircleArrowProcess"/>
    <dgm:cxn modelId="{A3A6DF2A-ABCB-4238-B659-8D59B9B7448E}" srcId="{98EBCDC7-9C05-46B5-8B22-2A654886E209}" destId="{7EB04406-B3D2-49BD-8B79-75F757D234B9}" srcOrd="0" destOrd="0" parTransId="{BF321439-46BF-44AC-BD02-AD0AF9D83D69}" sibTransId="{2CF1C5AA-B534-4B19-B9C0-C2F171D3D271}"/>
    <dgm:cxn modelId="{DDB19186-9DBF-42C1-8C66-CE61DE2F1135}" srcId="{98EBCDC7-9C05-46B5-8B22-2A654886E209}" destId="{EFFC538A-2556-4AAB-AA68-C7F27C42782E}" srcOrd="2" destOrd="0" parTransId="{6D5CDEEF-1142-46AE-8813-ACC7F6CD30BB}" sibTransId="{DC0FB2EE-97BE-4264-8C41-FECB5A1FB3AC}"/>
    <dgm:cxn modelId="{CDE13137-8A20-4A2B-B216-5E93B5383E46}" srcId="{98EBCDC7-9C05-46B5-8B22-2A654886E209}" destId="{B81B51CB-05E7-4623-9CCE-B0CC0F77A57B}" srcOrd="1" destOrd="0" parTransId="{88DD8BAF-80B4-4908-9621-9315760E7CA6}" sibTransId="{B9A7D2FB-74A3-457C-B065-061DBD7D7D98}"/>
    <dgm:cxn modelId="{5950A165-842F-4255-A2D2-CA4DDE89FEB3}" type="presParOf" srcId="{325199CF-702A-4BA1-B4B7-1F9ED84D04B7}" destId="{93107732-9B8F-4292-BE07-A10DD521022F}" srcOrd="0" destOrd="0" presId="urn:microsoft.com/office/officeart/2009/layout/CircleArrowProcess"/>
    <dgm:cxn modelId="{CAAD9125-417C-4E88-822D-364CFA51DC81}" type="presParOf" srcId="{93107732-9B8F-4292-BE07-A10DD521022F}" destId="{EECC2B00-EC5C-4C67-BA50-B4CEDC7E8279}" srcOrd="0" destOrd="0" presId="urn:microsoft.com/office/officeart/2009/layout/CircleArrowProcess"/>
    <dgm:cxn modelId="{A84370F3-3208-443A-B901-D9DD6C8B02B5}" type="presParOf" srcId="{325199CF-702A-4BA1-B4B7-1F9ED84D04B7}" destId="{15D82639-5BFD-48E9-B2ED-3FD99AB42703}" srcOrd="1" destOrd="0" presId="urn:microsoft.com/office/officeart/2009/layout/CircleArrowProcess"/>
    <dgm:cxn modelId="{9363DE2D-2D9D-4742-87C6-E03C799776ED}" type="presParOf" srcId="{325199CF-702A-4BA1-B4B7-1F9ED84D04B7}" destId="{64284DCF-76F5-4AD2-B2CC-F8974C5987C2}" srcOrd="2" destOrd="0" presId="urn:microsoft.com/office/officeart/2009/layout/CircleArrowProcess"/>
    <dgm:cxn modelId="{68754F92-5818-497C-8624-A4759CA7E39A}" type="presParOf" srcId="{64284DCF-76F5-4AD2-B2CC-F8974C5987C2}" destId="{26E6BF31-82F4-41E6-9173-5862DD3E29B7}" srcOrd="0" destOrd="0" presId="urn:microsoft.com/office/officeart/2009/layout/CircleArrowProcess"/>
    <dgm:cxn modelId="{35582DF6-36F9-4654-88E2-EA372AB1CCE5}" type="presParOf" srcId="{325199CF-702A-4BA1-B4B7-1F9ED84D04B7}" destId="{71CEA2FE-DB93-49B5-AD9B-4FDEF203613E}" srcOrd="3" destOrd="0" presId="urn:microsoft.com/office/officeart/2009/layout/CircleArrowProcess"/>
    <dgm:cxn modelId="{0392D407-0B2E-4680-9EC4-99311787214F}" type="presParOf" srcId="{325199CF-702A-4BA1-B4B7-1F9ED84D04B7}" destId="{26D22FC9-B2D5-47D1-8D0B-FE95B7010296}" srcOrd="4" destOrd="0" presId="urn:microsoft.com/office/officeart/2009/layout/CircleArrowProcess"/>
    <dgm:cxn modelId="{1C276D4B-1AE6-45DE-98D8-378501A809AF}" type="presParOf" srcId="{26D22FC9-B2D5-47D1-8D0B-FE95B7010296}" destId="{0CE8E07F-24EB-4E95-B862-E23AE5F8D0AA}" srcOrd="0" destOrd="0" presId="urn:microsoft.com/office/officeart/2009/layout/CircleArrowProcess"/>
    <dgm:cxn modelId="{5215DDE8-AD19-4C77-93EC-CC4BF4020831}" type="presParOf" srcId="{325199CF-702A-4BA1-B4B7-1F9ED84D04B7}" destId="{34DCD63E-14B0-4336-AC6F-1A12B30E9133}"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22565-5ABF-423F-B2F4-6D051B2A9CEA}">
      <dsp:nvSpPr>
        <dsp:cNvPr id="0" name=""/>
        <dsp:cNvSpPr/>
      </dsp:nvSpPr>
      <dsp:spPr>
        <a:xfrm>
          <a:off x="5401" y="912974"/>
          <a:ext cx="2570568" cy="1771122"/>
        </a:xfrm>
        <a:prstGeom prst="roundRect">
          <a:avLst/>
        </a:prstGeom>
        <a:solidFill>
          <a:schemeClr val="accent5">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7825FE96-EA34-4AE0-A3A6-764F29143B5A}">
      <dsp:nvSpPr>
        <dsp:cNvPr id="0" name=""/>
        <dsp:cNvSpPr/>
      </dsp:nvSpPr>
      <dsp:spPr>
        <a:xfrm>
          <a:off x="5401" y="2684096"/>
          <a:ext cx="2570568" cy="953681"/>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0904" tIns="120904" rIns="120904" bIns="0" numCol="1" spcCol="1270" anchor="t" anchorCtr="0">
          <a:noAutofit/>
        </a:bodyPr>
        <a:lstStyle/>
        <a:p>
          <a:pPr lvl="0" algn="ctr" defTabSz="755650">
            <a:lnSpc>
              <a:spcPct val="90000"/>
            </a:lnSpc>
            <a:spcBef>
              <a:spcPct val="0"/>
            </a:spcBef>
            <a:spcAft>
              <a:spcPct val="35000"/>
            </a:spcAft>
          </a:pPr>
          <a:r>
            <a:rPr lang="tr-TR" sz="1700" u="sng" kern="1200" dirty="0" smtClean="0">
              <a:solidFill>
                <a:srgbClr val="002060"/>
              </a:solidFill>
              <a:effectLst>
                <a:outerShdw blurRad="38100" dist="38100" dir="2700000" algn="tl">
                  <a:srgbClr val="000000">
                    <a:alpha val="43137"/>
                  </a:srgbClr>
                </a:outerShdw>
              </a:effectLst>
            </a:rPr>
            <a:t>1. Aşama</a:t>
          </a:r>
        </a:p>
        <a:p>
          <a:pPr lvl="0" algn="ctr" defTabSz="755650">
            <a:lnSpc>
              <a:spcPct val="90000"/>
            </a:lnSpc>
            <a:spcBef>
              <a:spcPct val="0"/>
            </a:spcBef>
            <a:spcAft>
              <a:spcPct val="35000"/>
            </a:spcAft>
          </a:pPr>
          <a:r>
            <a:rPr lang="tr-TR" sz="1700" kern="1200" dirty="0" smtClean="0">
              <a:solidFill>
                <a:srgbClr val="002060"/>
              </a:solidFill>
            </a:rPr>
            <a:t>Fikir Toplama ve </a:t>
          </a:r>
          <a:r>
            <a:rPr lang="en-GB" sz="1700" kern="1200" dirty="0" smtClean="0">
              <a:solidFill>
                <a:srgbClr val="002060"/>
              </a:solidFill>
            </a:rPr>
            <a:t>F</a:t>
          </a:r>
          <a:r>
            <a:rPr lang="tr-TR" sz="1700" kern="1200" dirty="0" smtClean="0">
              <a:solidFill>
                <a:srgbClr val="002060"/>
              </a:solidFill>
            </a:rPr>
            <a:t>arkındalık </a:t>
          </a:r>
          <a:r>
            <a:rPr lang="en-GB" sz="1700" kern="1200" dirty="0" smtClean="0">
              <a:solidFill>
                <a:srgbClr val="002060"/>
              </a:solidFill>
            </a:rPr>
            <a:t>Y</a:t>
          </a:r>
          <a:r>
            <a:rPr lang="tr-TR" sz="1700" kern="1200" dirty="0" smtClean="0">
              <a:solidFill>
                <a:srgbClr val="002060"/>
              </a:solidFill>
            </a:rPr>
            <a:t>aratma</a:t>
          </a:r>
          <a:endParaRPr lang="tr-TR" sz="1700" kern="1200" dirty="0">
            <a:solidFill>
              <a:srgbClr val="002060"/>
            </a:solidFill>
          </a:endParaRPr>
        </a:p>
      </dsp:txBody>
      <dsp:txXfrm>
        <a:off x="5401" y="2684096"/>
        <a:ext cx="2570568" cy="953681"/>
      </dsp:txXfrm>
    </dsp:sp>
    <dsp:sp modelId="{95C170B5-2DA6-442C-95B5-68B9096CDC55}">
      <dsp:nvSpPr>
        <dsp:cNvPr id="0" name=""/>
        <dsp:cNvSpPr/>
      </dsp:nvSpPr>
      <dsp:spPr>
        <a:xfrm>
          <a:off x="2833135" y="912974"/>
          <a:ext cx="2570568" cy="1771122"/>
        </a:xfrm>
        <a:prstGeom prst="roundRect">
          <a:avLst/>
        </a:prstGeom>
        <a:solidFill>
          <a:schemeClr val="accent5">
            <a:hueOff val="-2451115"/>
            <a:satOff val="-3409"/>
            <a:lumOff val="-1307"/>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5D0750FE-DF00-4B01-AA99-055B2C32C102}">
      <dsp:nvSpPr>
        <dsp:cNvPr id="0" name=""/>
        <dsp:cNvSpPr/>
      </dsp:nvSpPr>
      <dsp:spPr>
        <a:xfrm>
          <a:off x="2833135" y="2684096"/>
          <a:ext cx="2570568" cy="953681"/>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0904" tIns="120904" rIns="120904" bIns="0" numCol="1" spcCol="1270" anchor="t" anchorCtr="0">
          <a:noAutofit/>
        </a:bodyPr>
        <a:lstStyle/>
        <a:p>
          <a:pPr lvl="0" algn="ctr" defTabSz="755650">
            <a:lnSpc>
              <a:spcPct val="90000"/>
            </a:lnSpc>
            <a:spcBef>
              <a:spcPct val="0"/>
            </a:spcBef>
            <a:spcAft>
              <a:spcPct val="35000"/>
            </a:spcAft>
          </a:pPr>
          <a:r>
            <a:rPr lang="tr-TR" sz="1700" u="sng" kern="1200" dirty="0" smtClean="0">
              <a:solidFill>
                <a:srgbClr val="002060"/>
              </a:solidFill>
              <a:effectLst>
                <a:outerShdw blurRad="38100" dist="38100" dir="2700000" algn="tl">
                  <a:srgbClr val="000000">
                    <a:alpha val="43137"/>
                  </a:srgbClr>
                </a:outerShdw>
              </a:effectLst>
            </a:rPr>
            <a:t>2. Aşama</a:t>
          </a:r>
        </a:p>
        <a:p>
          <a:pPr lvl="0" algn="ctr" defTabSz="755650">
            <a:lnSpc>
              <a:spcPct val="90000"/>
            </a:lnSpc>
            <a:spcBef>
              <a:spcPct val="0"/>
            </a:spcBef>
            <a:spcAft>
              <a:spcPct val="35000"/>
            </a:spcAft>
          </a:pPr>
          <a:r>
            <a:rPr lang="tr-TR" sz="1700" kern="1200" dirty="0" smtClean="0">
              <a:solidFill>
                <a:srgbClr val="002060"/>
              </a:solidFill>
            </a:rPr>
            <a:t>Fikrin ADAPTTO’</a:t>
          </a:r>
          <a:r>
            <a:rPr lang="en-GB" sz="1700" kern="1200" dirty="0" smtClean="0">
              <a:solidFill>
                <a:srgbClr val="002060"/>
              </a:solidFill>
            </a:rPr>
            <a:t> </a:t>
          </a:r>
          <a:r>
            <a:rPr lang="tr-TR" sz="1700" kern="1200" dirty="0" smtClean="0">
              <a:solidFill>
                <a:srgbClr val="002060"/>
              </a:solidFill>
            </a:rPr>
            <a:t>da </a:t>
          </a:r>
          <a:r>
            <a:rPr lang="en-GB" sz="1700" kern="1200" dirty="0" smtClean="0">
              <a:solidFill>
                <a:srgbClr val="002060"/>
              </a:solidFill>
            </a:rPr>
            <a:t>O</a:t>
          </a:r>
          <a:r>
            <a:rPr lang="tr-TR" sz="1700" kern="1200" dirty="0" smtClean="0">
              <a:solidFill>
                <a:srgbClr val="002060"/>
              </a:solidFill>
            </a:rPr>
            <a:t>lgunlaşm</a:t>
          </a:r>
          <a:r>
            <a:rPr lang="en-GB" sz="1700" kern="1200" dirty="0" smtClean="0">
              <a:solidFill>
                <a:srgbClr val="002060"/>
              </a:solidFill>
            </a:rPr>
            <a:t>a</a:t>
          </a:r>
          <a:r>
            <a:rPr lang="tr-TR" sz="1700" kern="1200" dirty="0" smtClean="0">
              <a:solidFill>
                <a:srgbClr val="002060"/>
              </a:solidFill>
            </a:rPr>
            <a:t>sı</a:t>
          </a:r>
          <a:endParaRPr lang="tr-TR" sz="1700" kern="1200" dirty="0">
            <a:solidFill>
              <a:srgbClr val="002060"/>
            </a:solidFill>
          </a:endParaRPr>
        </a:p>
      </dsp:txBody>
      <dsp:txXfrm>
        <a:off x="2833135" y="2684096"/>
        <a:ext cx="2570568" cy="953681"/>
      </dsp:txXfrm>
    </dsp:sp>
    <dsp:sp modelId="{C674A1D9-CCFF-43D3-9838-E7B4E6808692}">
      <dsp:nvSpPr>
        <dsp:cNvPr id="0" name=""/>
        <dsp:cNvSpPr/>
      </dsp:nvSpPr>
      <dsp:spPr>
        <a:xfrm>
          <a:off x="5660869" y="912974"/>
          <a:ext cx="2570568" cy="1771122"/>
        </a:xfrm>
        <a:prstGeom prst="roundRect">
          <a:avLst/>
        </a:prstGeom>
        <a:solidFill>
          <a:schemeClr val="accent5">
            <a:hueOff val="-4902230"/>
            <a:satOff val="-6819"/>
            <a:lumOff val="-2615"/>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A4EB7D10-9DFF-40B9-8C28-3608719D73BC}">
      <dsp:nvSpPr>
        <dsp:cNvPr id="0" name=""/>
        <dsp:cNvSpPr/>
      </dsp:nvSpPr>
      <dsp:spPr>
        <a:xfrm>
          <a:off x="5660869" y="2684096"/>
          <a:ext cx="2570568" cy="953681"/>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0904" tIns="120904" rIns="120904" bIns="0" numCol="1" spcCol="1270" anchor="t" anchorCtr="0">
          <a:noAutofit/>
        </a:bodyPr>
        <a:lstStyle/>
        <a:p>
          <a:pPr lvl="0" algn="ctr" defTabSz="755650">
            <a:lnSpc>
              <a:spcPct val="90000"/>
            </a:lnSpc>
            <a:spcBef>
              <a:spcPct val="0"/>
            </a:spcBef>
            <a:spcAft>
              <a:spcPct val="35000"/>
            </a:spcAft>
          </a:pPr>
          <a:r>
            <a:rPr lang="tr-TR" sz="1700" u="sng" kern="1200" dirty="0" smtClean="0">
              <a:solidFill>
                <a:srgbClr val="002060"/>
              </a:solidFill>
              <a:effectLst>
                <a:outerShdw blurRad="38100" dist="38100" dir="2700000" algn="tl">
                  <a:srgbClr val="000000">
                    <a:alpha val="43137"/>
                  </a:srgbClr>
                </a:outerShdw>
              </a:effectLst>
            </a:rPr>
            <a:t>3. Aşama</a:t>
          </a:r>
        </a:p>
        <a:p>
          <a:pPr lvl="0" algn="ctr" defTabSz="755650">
            <a:lnSpc>
              <a:spcPct val="90000"/>
            </a:lnSpc>
            <a:spcBef>
              <a:spcPct val="0"/>
            </a:spcBef>
            <a:spcAft>
              <a:spcPct val="35000"/>
            </a:spcAft>
          </a:pPr>
          <a:r>
            <a:rPr lang="tr-TR" sz="1700" kern="1200" dirty="0" smtClean="0">
              <a:solidFill>
                <a:srgbClr val="002060"/>
              </a:solidFill>
            </a:rPr>
            <a:t>Proje </a:t>
          </a:r>
          <a:r>
            <a:rPr lang="en-GB" sz="1700" kern="1200" dirty="0" smtClean="0">
              <a:solidFill>
                <a:srgbClr val="002060"/>
              </a:solidFill>
            </a:rPr>
            <a:t>B</a:t>
          </a:r>
          <a:r>
            <a:rPr lang="tr-TR" sz="1700" kern="1200" dirty="0" smtClean="0">
              <a:solidFill>
                <a:srgbClr val="002060"/>
              </a:solidFill>
            </a:rPr>
            <a:t>aşvurusu</a:t>
          </a:r>
          <a:endParaRPr lang="tr-TR" sz="1700" kern="1200" dirty="0">
            <a:solidFill>
              <a:srgbClr val="002060"/>
            </a:solidFill>
          </a:endParaRPr>
        </a:p>
      </dsp:txBody>
      <dsp:txXfrm>
        <a:off x="5660869" y="2684096"/>
        <a:ext cx="2570568" cy="953681"/>
      </dsp:txXfrm>
    </dsp:sp>
    <dsp:sp modelId="{B26C0868-4806-44BC-9818-72B81DBDFF9D}">
      <dsp:nvSpPr>
        <dsp:cNvPr id="0" name=""/>
        <dsp:cNvSpPr/>
      </dsp:nvSpPr>
      <dsp:spPr>
        <a:xfrm>
          <a:off x="8488603" y="912974"/>
          <a:ext cx="2570568" cy="1771122"/>
        </a:xfrm>
        <a:prstGeom prst="roundRect">
          <a:avLst/>
        </a:prstGeom>
        <a:solidFill>
          <a:schemeClr val="accent5">
            <a:hueOff val="-7353344"/>
            <a:satOff val="-10228"/>
            <a:lumOff val="-3922"/>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7CBB67C5-7EE8-4FD9-8655-FDD85718D221}">
      <dsp:nvSpPr>
        <dsp:cNvPr id="0" name=""/>
        <dsp:cNvSpPr/>
      </dsp:nvSpPr>
      <dsp:spPr>
        <a:xfrm>
          <a:off x="8488603" y="2684096"/>
          <a:ext cx="2570568" cy="953681"/>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0904" tIns="120904" rIns="120904" bIns="0" numCol="1" spcCol="1270" anchor="t" anchorCtr="0">
          <a:noAutofit/>
        </a:bodyPr>
        <a:lstStyle/>
        <a:p>
          <a:pPr lvl="0" algn="ctr" defTabSz="755650">
            <a:lnSpc>
              <a:spcPct val="90000"/>
            </a:lnSpc>
            <a:spcBef>
              <a:spcPct val="0"/>
            </a:spcBef>
            <a:spcAft>
              <a:spcPct val="35000"/>
            </a:spcAft>
          </a:pPr>
          <a:r>
            <a:rPr lang="tr-TR" sz="1700" u="sng" kern="1200" dirty="0" smtClean="0">
              <a:solidFill>
                <a:srgbClr val="002060"/>
              </a:solidFill>
              <a:effectLst>
                <a:outerShdw blurRad="38100" dist="38100" dir="2700000" algn="tl">
                  <a:srgbClr val="000000">
                    <a:alpha val="43137"/>
                  </a:srgbClr>
                </a:outerShdw>
              </a:effectLst>
            </a:rPr>
            <a:t>4. Aşama</a:t>
          </a:r>
        </a:p>
        <a:p>
          <a:pPr lvl="0" algn="ctr" defTabSz="755650">
            <a:lnSpc>
              <a:spcPct val="90000"/>
            </a:lnSpc>
            <a:spcBef>
              <a:spcPct val="0"/>
            </a:spcBef>
            <a:spcAft>
              <a:spcPct val="35000"/>
            </a:spcAft>
          </a:pPr>
          <a:r>
            <a:rPr lang="tr-TR" sz="1700" kern="1200" dirty="0" smtClean="0">
              <a:solidFill>
                <a:srgbClr val="002060"/>
              </a:solidFill>
            </a:rPr>
            <a:t>Transfer Süreci</a:t>
          </a:r>
          <a:endParaRPr lang="tr-TR" sz="1700" kern="1200" dirty="0">
            <a:solidFill>
              <a:srgbClr val="002060"/>
            </a:solidFill>
          </a:endParaRPr>
        </a:p>
      </dsp:txBody>
      <dsp:txXfrm>
        <a:off x="8488603" y="2684096"/>
        <a:ext cx="2570568" cy="9536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11CACB-9698-4236-9D36-61D5C644625F}">
      <dsp:nvSpPr>
        <dsp:cNvPr id="0" name=""/>
        <dsp:cNvSpPr/>
      </dsp:nvSpPr>
      <dsp:spPr>
        <a:xfrm>
          <a:off x="751049" y="111442"/>
          <a:ext cx="2211705" cy="768096"/>
        </a:xfrm>
        <a:prstGeom prst="ellipse">
          <a:avLst/>
        </a:prstGeom>
        <a:solidFill>
          <a:schemeClr val="accent1">
            <a:tint val="50000"/>
            <a:alpha val="40000"/>
            <a:hueOff val="0"/>
            <a:satOff val="0"/>
            <a:lumOff val="0"/>
            <a:alphaOff val="0"/>
          </a:schemeClr>
        </a:solidFill>
        <a:ln>
          <a:noFill/>
        </a:ln>
        <a:effectLst/>
        <a:scene3d>
          <a:camera prst="orthographicFront"/>
          <a:lightRig rig="chilly" dir="t"/>
        </a:scene3d>
        <a:sp3d z="-152400" prstMaterial="matte"/>
      </dsp:spPr>
      <dsp:style>
        <a:lnRef idx="0">
          <a:scrgbClr r="0" g="0" b="0"/>
        </a:lnRef>
        <a:fillRef idx="1">
          <a:scrgbClr r="0" g="0" b="0"/>
        </a:fillRef>
        <a:effectRef idx="0">
          <a:scrgbClr r="0" g="0" b="0"/>
        </a:effectRef>
        <a:fontRef idx="minor"/>
      </dsp:style>
    </dsp:sp>
    <dsp:sp modelId="{B689134D-00FE-4D6B-AF9C-99602634F48F}">
      <dsp:nvSpPr>
        <dsp:cNvPr id="0" name=""/>
        <dsp:cNvSpPr/>
      </dsp:nvSpPr>
      <dsp:spPr>
        <a:xfrm>
          <a:off x="1770173" y="1992249"/>
          <a:ext cx="428625" cy="274320"/>
        </a:xfrm>
        <a:prstGeom prst="downArrow">
          <a:avLst/>
        </a:prstGeom>
        <a:solidFill>
          <a:schemeClr val="accent1">
            <a:tint val="6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A194D428-64A7-4983-905A-C0010EF85216}">
      <dsp:nvSpPr>
        <dsp:cNvPr id="0" name=""/>
        <dsp:cNvSpPr/>
      </dsp:nvSpPr>
      <dsp:spPr>
        <a:xfrm>
          <a:off x="992190" y="2107169"/>
          <a:ext cx="2057400" cy="514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tr-TR" sz="2800" b="1" kern="1200" dirty="0" smtClean="0"/>
            <a:t>Fikir Geliştirme</a:t>
          </a:r>
          <a:endParaRPr lang="tr-TR" sz="2800" b="1" kern="1200" dirty="0"/>
        </a:p>
      </dsp:txBody>
      <dsp:txXfrm>
        <a:off x="992190" y="2107169"/>
        <a:ext cx="2057400" cy="514350"/>
      </dsp:txXfrm>
    </dsp:sp>
    <dsp:sp modelId="{DBE32AD7-DED6-4B30-B19C-9A51B313D491}">
      <dsp:nvSpPr>
        <dsp:cNvPr id="0" name=""/>
        <dsp:cNvSpPr/>
      </dsp:nvSpPr>
      <dsp:spPr>
        <a:xfrm>
          <a:off x="1449227" y="876262"/>
          <a:ext cx="983370" cy="896720"/>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1" kern="1200" dirty="0" smtClean="0"/>
            <a:t>ADK Değerlendirmesi</a:t>
          </a:r>
          <a:endParaRPr lang="tr-TR" sz="1200" b="1" kern="1200" dirty="0"/>
        </a:p>
      </dsp:txBody>
      <dsp:txXfrm>
        <a:off x="1593238" y="1007584"/>
        <a:ext cx="695348" cy="634076"/>
      </dsp:txXfrm>
    </dsp:sp>
    <dsp:sp modelId="{C17278E5-0CE2-44A3-AF62-24CC3DCAC449}">
      <dsp:nvSpPr>
        <dsp:cNvPr id="0" name=""/>
        <dsp:cNvSpPr/>
      </dsp:nvSpPr>
      <dsp:spPr>
        <a:xfrm>
          <a:off x="1076132" y="197237"/>
          <a:ext cx="925390" cy="830840"/>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1" kern="1200" dirty="0" smtClean="0"/>
            <a:t>ADAPTTO Değerlendirmesi</a:t>
          </a:r>
          <a:endParaRPr lang="tr-TR" sz="1200" b="1" kern="1200" dirty="0"/>
        </a:p>
      </dsp:txBody>
      <dsp:txXfrm>
        <a:off x="1211652" y="318911"/>
        <a:ext cx="654350" cy="587492"/>
      </dsp:txXfrm>
    </dsp:sp>
    <dsp:sp modelId="{CB7B4643-0E2F-45D7-A514-906BB0D6299B}">
      <dsp:nvSpPr>
        <dsp:cNvPr id="0" name=""/>
        <dsp:cNvSpPr/>
      </dsp:nvSpPr>
      <dsp:spPr>
        <a:xfrm>
          <a:off x="1999098" y="168901"/>
          <a:ext cx="930104" cy="887516"/>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b="1" kern="1200" dirty="0" smtClean="0"/>
            <a:t>Fikir</a:t>
          </a:r>
          <a:endParaRPr lang="tr-TR" sz="2000" b="1" kern="1200" dirty="0"/>
        </a:p>
      </dsp:txBody>
      <dsp:txXfrm>
        <a:off x="2135309" y="298875"/>
        <a:ext cx="657682" cy="627568"/>
      </dsp:txXfrm>
    </dsp:sp>
    <dsp:sp modelId="{B765F94E-E2D4-4C4A-80FF-AD80BE3EF1F9}">
      <dsp:nvSpPr>
        <dsp:cNvPr id="0" name=""/>
        <dsp:cNvSpPr/>
      </dsp:nvSpPr>
      <dsp:spPr>
        <a:xfrm>
          <a:off x="801174" y="14783"/>
          <a:ext cx="2288878" cy="1920240"/>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dkEdge">
          <a:bevelT w="127000" h="25400"/>
        </a:sp3d>
      </dsp:spPr>
      <dsp:style>
        <a:lnRef idx="1">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FD4C86-9088-4048-86E7-D9D25A9191C2}">
      <dsp:nvSpPr>
        <dsp:cNvPr id="0" name=""/>
        <dsp:cNvSpPr/>
      </dsp:nvSpPr>
      <dsp:spPr>
        <a:xfrm>
          <a:off x="440917" y="0"/>
          <a:ext cx="4997059" cy="2432999"/>
        </a:xfrm>
        <a:prstGeom prst="rightArrow">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1E7C2C3-5D88-4DF6-8ED2-70F06F74DBA8}">
      <dsp:nvSpPr>
        <dsp:cNvPr id="0" name=""/>
        <dsp:cNvSpPr/>
      </dsp:nvSpPr>
      <dsp:spPr>
        <a:xfrm>
          <a:off x="0" y="729899"/>
          <a:ext cx="1763668" cy="97319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effectLst>
                <a:outerShdw blurRad="38100" dist="38100" dir="2700000" algn="tl">
                  <a:srgbClr val="000000">
                    <a:alpha val="43137"/>
                  </a:srgbClr>
                </a:outerShdw>
              </a:effectLst>
            </a:rPr>
            <a:t>MENTÖR ATAMASI</a:t>
          </a:r>
        </a:p>
      </dsp:txBody>
      <dsp:txXfrm>
        <a:off x="47508" y="777407"/>
        <a:ext cx="1668652" cy="878183"/>
      </dsp:txXfrm>
    </dsp:sp>
    <dsp:sp modelId="{6CB297C0-9722-46AD-BB17-62AD240C86A2}">
      <dsp:nvSpPr>
        <dsp:cNvPr id="0" name=""/>
        <dsp:cNvSpPr/>
      </dsp:nvSpPr>
      <dsp:spPr>
        <a:xfrm>
          <a:off x="2057612" y="725948"/>
          <a:ext cx="1763668" cy="97319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effectLst>
                <a:outerShdw blurRad="38100" dist="38100" dir="2700000" algn="tl">
                  <a:srgbClr val="000000">
                    <a:alpha val="43137"/>
                  </a:srgbClr>
                </a:outerShdw>
              </a:effectLst>
            </a:rPr>
            <a:t>PANEL SİSTEMİ UYGULAMASI</a:t>
          </a:r>
        </a:p>
      </dsp:txBody>
      <dsp:txXfrm>
        <a:off x="2105120" y="773456"/>
        <a:ext cx="1668652" cy="878183"/>
      </dsp:txXfrm>
    </dsp:sp>
    <dsp:sp modelId="{6EA8E91F-688F-4BC8-994A-CC2749066E53}">
      <dsp:nvSpPr>
        <dsp:cNvPr id="0" name=""/>
        <dsp:cNvSpPr/>
      </dsp:nvSpPr>
      <dsp:spPr>
        <a:xfrm>
          <a:off x="4115225" y="729899"/>
          <a:ext cx="1763668" cy="97319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effectLst>
                <a:outerShdw blurRad="38100" dist="38100" dir="2700000" algn="tl">
                  <a:srgbClr val="000000">
                    <a:alpha val="43137"/>
                  </a:srgbClr>
                </a:outerShdw>
              </a:effectLst>
            </a:rPr>
            <a:t>BAŞVURU</a:t>
          </a:r>
          <a:endParaRPr lang="tr-TR" sz="1800" b="1" kern="1200" dirty="0">
            <a:effectLst>
              <a:outerShdw blurRad="38100" dist="38100" dir="2700000" algn="tl">
                <a:srgbClr val="000000">
                  <a:alpha val="43137"/>
                </a:srgbClr>
              </a:outerShdw>
            </a:effectLst>
          </a:endParaRPr>
        </a:p>
      </dsp:txBody>
      <dsp:txXfrm>
        <a:off x="4162733" y="777407"/>
        <a:ext cx="1668652" cy="8781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C2B00-EC5C-4C67-BA50-B4CEDC7E8279}">
      <dsp:nvSpPr>
        <dsp:cNvPr id="0" name=""/>
        <dsp:cNvSpPr/>
      </dsp:nvSpPr>
      <dsp:spPr>
        <a:xfrm>
          <a:off x="1338828" y="25465"/>
          <a:ext cx="2316951" cy="2317304"/>
        </a:xfrm>
        <a:prstGeom prst="circularArrow">
          <a:avLst>
            <a:gd name="adj1" fmla="val 10980"/>
            <a:gd name="adj2" fmla="val 1142322"/>
            <a:gd name="adj3" fmla="val 4500000"/>
            <a:gd name="adj4" fmla="val 10800000"/>
            <a:gd name="adj5" fmla="val 12500"/>
          </a:avLst>
        </a:prstGeom>
        <a:solidFill>
          <a:schemeClr val="accent1">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5D82639-5BFD-48E9-B2ED-3FD99AB42703}">
      <dsp:nvSpPr>
        <dsp:cNvPr id="0" name=""/>
        <dsp:cNvSpPr/>
      </dsp:nvSpPr>
      <dsp:spPr>
        <a:xfrm>
          <a:off x="1850950" y="761212"/>
          <a:ext cx="1287485" cy="643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t>Ticari potansiyeli yüksek fikrin sürece alınması</a:t>
          </a:r>
          <a:endParaRPr lang="tr-TR" sz="1400" b="1" kern="1200" dirty="0"/>
        </a:p>
      </dsp:txBody>
      <dsp:txXfrm>
        <a:off x="1850950" y="761212"/>
        <a:ext cx="1287485" cy="643588"/>
      </dsp:txXfrm>
    </dsp:sp>
    <dsp:sp modelId="{26E6BF31-82F4-41E6-9173-5862DD3E29B7}">
      <dsp:nvSpPr>
        <dsp:cNvPr id="0" name=""/>
        <dsp:cNvSpPr/>
      </dsp:nvSpPr>
      <dsp:spPr>
        <a:xfrm>
          <a:off x="695303" y="1356928"/>
          <a:ext cx="2316951" cy="2317304"/>
        </a:xfrm>
        <a:prstGeom prst="leftCircularArrow">
          <a:avLst>
            <a:gd name="adj1" fmla="val 10980"/>
            <a:gd name="adj2" fmla="val 1142322"/>
            <a:gd name="adj3" fmla="val 6300000"/>
            <a:gd name="adj4" fmla="val 18900000"/>
            <a:gd name="adj5" fmla="val 12500"/>
          </a:avLst>
        </a:prstGeom>
        <a:solidFill>
          <a:srgbClr val="00B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1CEA2FE-DB93-49B5-AD9B-4FDEF203613E}">
      <dsp:nvSpPr>
        <dsp:cNvPr id="0" name=""/>
        <dsp:cNvSpPr/>
      </dsp:nvSpPr>
      <dsp:spPr>
        <a:xfrm>
          <a:off x="1083038" y="2074248"/>
          <a:ext cx="1287485" cy="643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algn="ctr" defTabSz="533400" rtl="0" eaLnBrk="1" latinLnBrk="0" hangingPunct="1">
            <a:lnSpc>
              <a:spcPct val="90000"/>
            </a:lnSpc>
            <a:spcBef>
              <a:spcPct val="0"/>
            </a:spcBef>
            <a:spcAft>
              <a:spcPct val="35000"/>
            </a:spcAft>
          </a:pPr>
          <a:r>
            <a:rPr lang="tr-TR" sz="1600" b="1" kern="1200" dirty="0" smtClean="0">
              <a:solidFill>
                <a:schemeClr val="tx1">
                  <a:hueOff val="0"/>
                  <a:satOff val="0"/>
                  <a:lumOff val="0"/>
                  <a:alphaOff val="0"/>
                </a:schemeClr>
              </a:solidFill>
              <a:latin typeface="+mn-lt"/>
              <a:ea typeface="+mn-ea"/>
              <a:cs typeface="+mn-cs"/>
            </a:rPr>
            <a:t>Fikrin Korunmaya alınması</a:t>
          </a:r>
          <a:endParaRPr lang="tr-TR" sz="1600" b="1" kern="1200" dirty="0">
            <a:solidFill>
              <a:schemeClr val="tx1">
                <a:hueOff val="0"/>
                <a:satOff val="0"/>
                <a:lumOff val="0"/>
                <a:alphaOff val="0"/>
              </a:schemeClr>
            </a:solidFill>
            <a:latin typeface="+mn-lt"/>
            <a:ea typeface="+mn-ea"/>
            <a:cs typeface="+mn-cs"/>
          </a:endParaRPr>
        </a:p>
      </dsp:txBody>
      <dsp:txXfrm>
        <a:off x="1083038" y="2074248"/>
        <a:ext cx="1287485" cy="643588"/>
      </dsp:txXfrm>
    </dsp:sp>
    <dsp:sp modelId="{0CE8E07F-24EB-4E95-B862-E23AE5F8D0AA}">
      <dsp:nvSpPr>
        <dsp:cNvPr id="0" name=""/>
        <dsp:cNvSpPr/>
      </dsp:nvSpPr>
      <dsp:spPr>
        <a:xfrm>
          <a:off x="1503734" y="2847724"/>
          <a:ext cx="1990620" cy="1991418"/>
        </a:xfrm>
        <a:prstGeom prst="blockArc">
          <a:avLst>
            <a:gd name="adj1" fmla="val 13500000"/>
            <a:gd name="adj2" fmla="val 10800000"/>
            <a:gd name="adj3" fmla="val 12740"/>
          </a:avLst>
        </a:prstGeom>
        <a:solidFill>
          <a:srgbClr val="9966FF"/>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4DCD63E-14B0-4336-AC6F-1A12B30E9133}">
      <dsp:nvSpPr>
        <dsp:cNvPr id="0" name=""/>
        <dsp:cNvSpPr/>
      </dsp:nvSpPr>
      <dsp:spPr>
        <a:xfrm>
          <a:off x="1853996" y="3533089"/>
          <a:ext cx="1287485" cy="643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algn="ctr" defTabSz="533400" rtl="0" eaLnBrk="1" latinLnBrk="0" hangingPunct="1">
            <a:lnSpc>
              <a:spcPct val="90000"/>
            </a:lnSpc>
            <a:spcBef>
              <a:spcPct val="0"/>
            </a:spcBef>
            <a:spcAft>
              <a:spcPct val="35000"/>
            </a:spcAft>
          </a:pPr>
          <a:r>
            <a:rPr lang="tr-TR" sz="1600" b="1" kern="1200" dirty="0" smtClean="0">
              <a:solidFill>
                <a:schemeClr val="tx1">
                  <a:hueOff val="0"/>
                  <a:satOff val="0"/>
                  <a:lumOff val="0"/>
                  <a:alphaOff val="0"/>
                </a:schemeClr>
              </a:solidFill>
              <a:latin typeface="+mn-lt"/>
              <a:ea typeface="+mn-ea"/>
              <a:cs typeface="+mn-cs"/>
            </a:rPr>
            <a:t>Lisanslama</a:t>
          </a:r>
        </a:p>
        <a:p>
          <a:pPr marL="0" lvl="0" algn="ctr" defTabSz="533400" rtl="0" eaLnBrk="1" latinLnBrk="0" hangingPunct="1">
            <a:lnSpc>
              <a:spcPct val="90000"/>
            </a:lnSpc>
            <a:spcBef>
              <a:spcPct val="0"/>
            </a:spcBef>
            <a:spcAft>
              <a:spcPct val="35000"/>
            </a:spcAft>
          </a:pPr>
          <a:r>
            <a:rPr lang="tr-TR" sz="1600" b="1" kern="1200" dirty="0" smtClean="0">
              <a:solidFill>
                <a:schemeClr val="tx1">
                  <a:hueOff val="0"/>
                  <a:satOff val="0"/>
                  <a:lumOff val="0"/>
                  <a:alphaOff val="0"/>
                </a:schemeClr>
              </a:solidFill>
              <a:latin typeface="+mn-lt"/>
              <a:ea typeface="+mn-ea"/>
              <a:cs typeface="+mn-cs"/>
            </a:rPr>
            <a:t>Şirketleşme</a:t>
          </a:r>
          <a:endParaRPr lang="tr-TR" sz="1600" b="1" kern="1200" dirty="0">
            <a:solidFill>
              <a:schemeClr val="tx1">
                <a:hueOff val="0"/>
                <a:satOff val="0"/>
                <a:lumOff val="0"/>
                <a:alphaOff val="0"/>
              </a:schemeClr>
            </a:solidFill>
            <a:latin typeface="+mn-lt"/>
            <a:ea typeface="+mn-ea"/>
            <a:cs typeface="+mn-cs"/>
          </a:endParaRPr>
        </a:p>
      </dsp:txBody>
      <dsp:txXfrm>
        <a:off x="1853996" y="3533089"/>
        <a:ext cx="1287485" cy="643588"/>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E6F51-AE0D-4E0B-A78A-FB3EF3ECB4F3}" type="datetimeFigureOut">
              <a:rPr lang="tr-TR" smtClean="0"/>
              <a:t>2.4.2019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457C53-D121-44D7-BA30-C59BD82BC39E}" type="slidenum">
              <a:rPr lang="tr-TR" smtClean="0"/>
              <a:t>‹#›</a:t>
            </a:fld>
            <a:endParaRPr lang="tr-TR"/>
          </a:p>
        </p:txBody>
      </p:sp>
    </p:spTree>
    <p:extLst>
      <p:ext uri="{BB962C8B-B14F-4D97-AF65-F5344CB8AC3E}">
        <p14:creationId xmlns:p14="http://schemas.microsoft.com/office/powerpoint/2010/main" val="2982896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5457C53-D121-44D7-BA30-C59BD82BC39E}" type="slidenum">
              <a:rPr lang="tr-TR" smtClean="0"/>
              <a:t>12</a:t>
            </a:fld>
            <a:endParaRPr lang="tr-TR"/>
          </a:p>
        </p:txBody>
      </p:sp>
    </p:spTree>
    <p:extLst>
      <p:ext uri="{BB962C8B-B14F-4D97-AF65-F5344CB8AC3E}">
        <p14:creationId xmlns:p14="http://schemas.microsoft.com/office/powerpoint/2010/main" val="3418039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5457C53-D121-44D7-BA30-C59BD82BC39E}" type="slidenum">
              <a:rPr lang="tr-TR" smtClean="0"/>
              <a:t>13</a:t>
            </a:fld>
            <a:endParaRPr lang="tr-TR"/>
          </a:p>
        </p:txBody>
      </p:sp>
    </p:spTree>
    <p:extLst>
      <p:ext uri="{BB962C8B-B14F-4D97-AF65-F5344CB8AC3E}">
        <p14:creationId xmlns:p14="http://schemas.microsoft.com/office/powerpoint/2010/main" val="896467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5457C53-D121-44D7-BA30-C59BD82BC39E}" type="slidenum">
              <a:rPr lang="tr-TR" smtClean="0"/>
              <a:t>14</a:t>
            </a:fld>
            <a:endParaRPr lang="tr-TR"/>
          </a:p>
        </p:txBody>
      </p:sp>
    </p:spTree>
    <p:extLst>
      <p:ext uri="{BB962C8B-B14F-4D97-AF65-F5344CB8AC3E}">
        <p14:creationId xmlns:p14="http://schemas.microsoft.com/office/powerpoint/2010/main" val="2568657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5457C53-D121-44D7-BA30-C59BD82BC39E}" type="slidenum">
              <a:rPr lang="tr-TR" smtClean="0"/>
              <a:t>17</a:t>
            </a:fld>
            <a:endParaRPr lang="tr-TR"/>
          </a:p>
        </p:txBody>
      </p:sp>
    </p:spTree>
    <p:extLst>
      <p:ext uri="{BB962C8B-B14F-4D97-AF65-F5344CB8AC3E}">
        <p14:creationId xmlns:p14="http://schemas.microsoft.com/office/powerpoint/2010/main" val="1991711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5457C53-D121-44D7-BA30-C59BD82BC39E}" type="slidenum">
              <a:rPr lang="tr-TR" smtClean="0"/>
              <a:t>18</a:t>
            </a:fld>
            <a:endParaRPr lang="tr-TR"/>
          </a:p>
        </p:txBody>
      </p:sp>
    </p:spTree>
    <p:extLst>
      <p:ext uri="{BB962C8B-B14F-4D97-AF65-F5344CB8AC3E}">
        <p14:creationId xmlns:p14="http://schemas.microsoft.com/office/powerpoint/2010/main" val="2963407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5457C53-D121-44D7-BA30-C59BD82BC39E}" type="slidenum">
              <a:rPr lang="tr-TR" smtClean="0"/>
              <a:t>20</a:t>
            </a:fld>
            <a:endParaRPr lang="tr-TR"/>
          </a:p>
        </p:txBody>
      </p:sp>
    </p:spTree>
    <p:extLst>
      <p:ext uri="{BB962C8B-B14F-4D97-AF65-F5344CB8AC3E}">
        <p14:creationId xmlns:p14="http://schemas.microsoft.com/office/powerpoint/2010/main" val="988946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FBF5DFF2-E588-4C71-81A0-9EC5D4A3E333}" type="datetimeFigureOut">
              <a:rPr lang="tr-TR" smtClean="0"/>
              <a:t>2.4.2019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D67C2FD-5CC5-4A9A-BB23-1B16DC6799AF}" type="slidenum">
              <a:rPr lang="tr-TR" smtClean="0"/>
              <a:t>‹#›</a:t>
            </a:fld>
            <a:endParaRPr lang="tr-TR"/>
          </a:p>
        </p:txBody>
      </p:sp>
    </p:spTree>
    <p:extLst>
      <p:ext uri="{BB962C8B-B14F-4D97-AF65-F5344CB8AC3E}">
        <p14:creationId xmlns:p14="http://schemas.microsoft.com/office/powerpoint/2010/main" val="1030463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BF5DFF2-E588-4C71-81A0-9EC5D4A3E333}" type="datetimeFigureOut">
              <a:rPr lang="tr-TR" smtClean="0"/>
              <a:t>2.4.2019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D67C2FD-5CC5-4A9A-BB23-1B16DC6799AF}" type="slidenum">
              <a:rPr lang="tr-TR" smtClean="0"/>
              <a:t>‹#›</a:t>
            </a:fld>
            <a:endParaRPr lang="tr-TR"/>
          </a:p>
        </p:txBody>
      </p:sp>
    </p:spTree>
    <p:extLst>
      <p:ext uri="{BB962C8B-B14F-4D97-AF65-F5344CB8AC3E}">
        <p14:creationId xmlns:p14="http://schemas.microsoft.com/office/powerpoint/2010/main" val="315235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BF5DFF2-E588-4C71-81A0-9EC5D4A3E333}" type="datetimeFigureOut">
              <a:rPr lang="tr-TR" smtClean="0"/>
              <a:t>2.4.2019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D67C2FD-5CC5-4A9A-BB23-1B16DC6799AF}" type="slidenum">
              <a:rPr lang="tr-TR" smtClean="0"/>
              <a:t>‹#›</a:t>
            </a:fld>
            <a:endParaRPr lang="tr-TR"/>
          </a:p>
        </p:txBody>
      </p:sp>
    </p:spTree>
    <p:extLst>
      <p:ext uri="{BB962C8B-B14F-4D97-AF65-F5344CB8AC3E}">
        <p14:creationId xmlns:p14="http://schemas.microsoft.com/office/powerpoint/2010/main" val="639049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BF5DFF2-E588-4C71-81A0-9EC5D4A3E333}" type="datetimeFigureOut">
              <a:rPr lang="tr-TR" smtClean="0"/>
              <a:t>2.4.2019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D67C2FD-5CC5-4A9A-BB23-1B16DC6799AF}" type="slidenum">
              <a:rPr lang="tr-TR" smtClean="0"/>
              <a:t>‹#›</a:t>
            </a:fld>
            <a:endParaRPr lang="tr-TR"/>
          </a:p>
        </p:txBody>
      </p:sp>
    </p:spTree>
    <p:extLst>
      <p:ext uri="{BB962C8B-B14F-4D97-AF65-F5344CB8AC3E}">
        <p14:creationId xmlns:p14="http://schemas.microsoft.com/office/powerpoint/2010/main" val="3130882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FBF5DFF2-E588-4C71-81A0-9EC5D4A3E333}" type="datetimeFigureOut">
              <a:rPr lang="tr-TR" smtClean="0"/>
              <a:t>2.4.2019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D67C2FD-5CC5-4A9A-BB23-1B16DC6799AF}" type="slidenum">
              <a:rPr lang="tr-TR" smtClean="0"/>
              <a:t>‹#›</a:t>
            </a:fld>
            <a:endParaRPr lang="tr-TR"/>
          </a:p>
        </p:txBody>
      </p:sp>
    </p:spTree>
    <p:extLst>
      <p:ext uri="{BB962C8B-B14F-4D97-AF65-F5344CB8AC3E}">
        <p14:creationId xmlns:p14="http://schemas.microsoft.com/office/powerpoint/2010/main" val="1195495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FBF5DFF2-E588-4C71-81A0-9EC5D4A3E333}" type="datetimeFigureOut">
              <a:rPr lang="tr-TR" smtClean="0"/>
              <a:t>2.4.2019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D67C2FD-5CC5-4A9A-BB23-1B16DC6799AF}" type="slidenum">
              <a:rPr lang="tr-TR" smtClean="0"/>
              <a:t>‹#›</a:t>
            </a:fld>
            <a:endParaRPr lang="tr-TR"/>
          </a:p>
        </p:txBody>
      </p:sp>
    </p:spTree>
    <p:extLst>
      <p:ext uri="{BB962C8B-B14F-4D97-AF65-F5344CB8AC3E}">
        <p14:creationId xmlns:p14="http://schemas.microsoft.com/office/powerpoint/2010/main" val="644332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FBF5DFF2-E588-4C71-81A0-9EC5D4A3E333}" type="datetimeFigureOut">
              <a:rPr lang="tr-TR" smtClean="0"/>
              <a:t>2.4.2019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D67C2FD-5CC5-4A9A-BB23-1B16DC6799AF}" type="slidenum">
              <a:rPr lang="tr-TR" smtClean="0"/>
              <a:t>‹#›</a:t>
            </a:fld>
            <a:endParaRPr lang="tr-TR"/>
          </a:p>
        </p:txBody>
      </p:sp>
    </p:spTree>
    <p:extLst>
      <p:ext uri="{BB962C8B-B14F-4D97-AF65-F5344CB8AC3E}">
        <p14:creationId xmlns:p14="http://schemas.microsoft.com/office/powerpoint/2010/main" val="2856505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BF5DFF2-E588-4C71-81A0-9EC5D4A3E333}" type="datetimeFigureOut">
              <a:rPr lang="tr-TR" smtClean="0"/>
              <a:t>2.4.2019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D67C2FD-5CC5-4A9A-BB23-1B16DC6799AF}" type="slidenum">
              <a:rPr lang="tr-TR" smtClean="0"/>
              <a:t>‹#›</a:t>
            </a:fld>
            <a:endParaRPr lang="tr-TR"/>
          </a:p>
        </p:txBody>
      </p:sp>
    </p:spTree>
    <p:extLst>
      <p:ext uri="{BB962C8B-B14F-4D97-AF65-F5344CB8AC3E}">
        <p14:creationId xmlns:p14="http://schemas.microsoft.com/office/powerpoint/2010/main" val="690967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BF5DFF2-E588-4C71-81A0-9EC5D4A3E333}" type="datetimeFigureOut">
              <a:rPr lang="tr-TR" smtClean="0"/>
              <a:t>2.4.2019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D67C2FD-5CC5-4A9A-BB23-1B16DC6799AF}" type="slidenum">
              <a:rPr lang="tr-TR" smtClean="0"/>
              <a:t>‹#›</a:t>
            </a:fld>
            <a:endParaRPr lang="tr-TR"/>
          </a:p>
        </p:txBody>
      </p:sp>
    </p:spTree>
    <p:extLst>
      <p:ext uri="{BB962C8B-B14F-4D97-AF65-F5344CB8AC3E}">
        <p14:creationId xmlns:p14="http://schemas.microsoft.com/office/powerpoint/2010/main" val="3865778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BF5DFF2-E588-4C71-81A0-9EC5D4A3E333}" type="datetimeFigureOut">
              <a:rPr lang="tr-TR" smtClean="0"/>
              <a:t>2.4.2019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D67C2FD-5CC5-4A9A-BB23-1B16DC6799AF}" type="slidenum">
              <a:rPr lang="tr-TR" smtClean="0"/>
              <a:t>‹#›</a:t>
            </a:fld>
            <a:endParaRPr lang="tr-TR"/>
          </a:p>
        </p:txBody>
      </p:sp>
    </p:spTree>
    <p:extLst>
      <p:ext uri="{BB962C8B-B14F-4D97-AF65-F5344CB8AC3E}">
        <p14:creationId xmlns:p14="http://schemas.microsoft.com/office/powerpoint/2010/main" val="2940153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BF5DFF2-E588-4C71-81A0-9EC5D4A3E333}" type="datetimeFigureOut">
              <a:rPr lang="tr-TR" smtClean="0"/>
              <a:t>2.4.2019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D67C2FD-5CC5-4A9A-BB23-1B16DC6799AF}" type="slidenum">
              <a:rPr lang="tr-TR" smtClean="0"/>
              <a:t>‹#›</a:t>
            </a:fld>
            <a:endParaRPr lang="tr-TR"/>
          </a:p>
        </p:txBody>
      </p:sp>
    </p:spTree>
    <p:extLst>
      <p:ext uri="{BB962C8B-B14F-4D97-AF65-F5344CB8AC3E}">
        <p14:creationId xmlns:p14="http://schemas.microsoft.com/office/powerpoint/2010/main" val="1185708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3000" b="-13000"/>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5DFF2-E588-4C71-81A0-9EC5D4A3E333}" type="datetimeFigureOut">
              <a:rPr lang="tr-TR" smtClean="0"/>
              <a:t>2.4.2019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67C2FD-5CC5-4A9A-BB23-1B16DC6799AF}" type="slidenum">
              <a:rPr lang="tr-TR" smtClean="0"/>
              <a:t>‹#›</a:t>
            </a:fld>
            <a:endParaRPr lang="tr-TR"/>
          </a:p>
        </p:txBody>
      </p:sp>
    </p:spTree>
    <p:extLst>
      <p:ext uri="{BB962C8B-B14F-4D97-AF65-F5344CB8AC3E}">
        <p14:creationId xmlns:p14="http://schemas.microsoft.com/office/powerpoint/2010/main" val="2928710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Word_Belgesi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1.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8.png"/><Relationship Id="rId4" Type="http://schemas.openxmlformats.org/officeDocument/2006/relationships/diagramQuickStyle" Target="../diagrams/quickStyle1.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diagramLayout" Target="../diagrams/layout2.xml"/><Relationship Id="rId7" Type="http://schemas.openxmlformats.org/officeDocument/2006/relationships/image" Target="../media/image23.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Layout" Target="../diagrams/layout3.xml"/><Relationship Id="rId7" Type="http://schemas.openxmlformats.org/officeDocument/2006/relationships/image" Target="../media/image25.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모서리가 둥근 직사각형 8"/>
          <p:cNvSpPr/>
          <p:nvPr/>
        </p:nvSpPr>
        <p:spPr>
          <a:xfrm>
            <a:off x="1416495" y="2195102"/>
            <a:ext cx="9166708" cy="2237543"/>
          </a:xfrm>
          <a:prstGeom prst="roundRect">
            <a:avLst>
              <a:gd name="adj" fmla="val 2429"/>
            </a:avLst>
          </a:prstGeom>
          <a:solidFill>
            <a:schemeClr val="bg1">
              <a:alpha val="40000"/>
            </a:schemeClr>
          </a:solidFill>
          <a:ln w="6350">
            <a:solidFill>
              <a:schemeClr val="bg1"/>
            </a:solidFill>
          </a:ln>
          <a:effectLst>
            <a:outerShdw blurRad="50800" dir="2700000" algn="t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ko-KR" sz="1400" dirty="0" smtClean="0">
              <a:solidFill>
                <a:schemeClr val="tx1"/>
              </a:solidFill>
              <a:latin typeface="Arial" pitchFamily="34" charset="0"/>
              <a:cs typeface="Arial" pitchFamily="34" charset="0"/>
            </a:endParaRPr>
          </a:p>
        </p:txBody>
      </p:sp>
      <p:sp>
        <p:nvSpPr>
          <p:cNvPr id="5" name="Title 1"/>
          <p:cNvSpPr>
            <a:spLocks noGrp="1"/>
          </p:cNvSpPr>
          <p:nvPr>
            <p:ph type="ctrTitle"/>
          </p:nvPr>
        </p:nvSpPr>
        <p:spPr>
          <a:xfrm>
            <a:off x="1416495" y="2632840"/>
            <a:ext cx="9144000" cy="1899745"/>
          </a:xfrm>
        </p:spPr>
        <p:txBody>
          <a:bodyPr>
            <a:normAutofit fontScale="90000"/>
          </a:bodyPr>
          <a:lstStyle/>
          <a:p>
            <a:pPr eaLnBrk="1" hangingPunct="1"/>
            <a:r>
              <a:rPr lang="en-GB" altLang="tr-TR" sz="4400" b="1" i="1" dirty="0" smtClean="0">
                <a:solidFill>
                  <a:srgbClr val="002060"/>
                </a:solidFill>
              </a:rPr>
              <a:t/>
            </a:r>
            <a:br>
              <a:rPr lang="en-GB" altLang="tr-TR" sz="4400" b="1" i="1" dirty="0" smtClean="0">
                <a:solidFill>
                  <a:srgbClr val="002060"/>
                </a:solidFill>
              </a:rPr>
            </a:br>
            <a:r>
              <a:rPr lang="en-GB" altLang="tr-TR" sz="4400" b="1" i="1" dirty="0">
                <a:solidFill>
                  <a:srgbClr val="002060"/>
                </a:solidFill>
              </a:rPr>
              <a:t/>
            </a:r>
            <a:br>
              <a:rPr lang="en-GB" altLang="tr-TR" sz="4400" b="1" i="1" dirty="0">
                <a:solidFill>
                  <a:srgbClr val="002060"/>
                </a:solidFill>
              </a:rPr>
            </a:br>
            <a:r>
              <a:rPr lang="en-GB" altLang="tr-TR" sz="4400" b="1" i="1" dirty="0" smtClean="0">
                <a:solidFill>
                  <a:srgbClr val="002060"/>
                </a:solidFill>
              </a:rPr>
              <a:t/>
            </a:r>
            <a:br>
              <a:rPr lang="en-GB" altLang="tr-TR" sz="4400" b="1" i="1" dirty="0" smtClean="0">
                <a:solidFill>
                  <a:srgbClr val="002060"/>
                </a:solidFill>
              </a:rPr>
            </a:br>
            <a:r>
              <a:rPr lang="en-GB" altLang="tr-TR" sz="4400" b="1" i="1" dirty="0">
                <a:solidFill>
                  <a:srgbClr val="002060"/>
                </a:solidFill>
              </a:rPr>
              <a:t/>
            </a:r>
            <a:br>
              <a:rPr lang="en-GB" altLang="tr-TR" sz="4400" b="1" i="1" dirty="0">
                <a:solidFill>
                  <a:srgbClr val="002060"/>
                </a:solidFill>
              </a:rPr>
            </a:br>
            <a:r>
              <a:rPr lang="en-GB" altLang="tr-TR" sz="4400" b="1" i="1" dirty="0" smtClean="0">
                <a:solidFill>
                  <a:srgbClr val="002060"/>
                </a:solidFill>
              </a:rPr>
              <a:t/>
            </a:r>
            <a:br>
              <a:rPr lang="en-GB" altLang="tr-TR" sz="4400" b="1" i="1" dirty="0" smtClean="0">
                <a:solidFill>
                  <a:srgbClr val="002060"/>
                </a:solidFill>
              </a:rPr>
            </a:br>
            <a:r>
              <a:rPr lang="en-GB" altLang="tr-TR" sz="4400" b="1" i="1" dirty="0">
                <a:solidFill>
                  <a:srgbClr val="002060"/>
                </a:solidFill>
              </a:rPr>
              <a:t/>
            </a:r>
            <a:br>
              <a:rPr lang="en-GB" altLang="tr-TR" sz="4400" b="1" i="1" dirty="0">
                <a:solidFill>
                  <a:srgbClr val="002060"/>
                </a:solidFill>
              </a:rPr>
            </a:br>
            <a:r>
              <a:rPr lang="en-GB" altLang="tr-TR" sz="4400" b="1" i="1" dirty="0" smtClean="0">
                <a:solidFill>
                  <a:srgbClr val="002060"/>
                </a:solidFill>
              </a:rPr>
              <a:t/>
            </a:r>
            <a:br>
              <a:rPr lang="en-GB" altLang="tr-TR" sz="4400" b="1" i="1" dirty="0" smtClean="0">
                <a:solidFill>
                  <a:srgbClr val="002060"/>
                </a:solidFill>
              </a:rPr>
            </a:br>
            <a:r>
              <a:rPr lang="en-GB" altLang="tr-TR" sz="4400" b="1" i="1" dirty="0">
                <a:solidFill>
                  <a:srgbClr val="002060"/>
                </a:solidFill>
              </a:rPr>
              <a:t/>
            </a:r>
            <a:br>
              <a:rPr lang="en-GB" altLang="tr-TR" sz="4400" b="1" i="1" dirty="0">
                <a:solidFill>
                  <a:srgbClr val="002060"/>
                </a:solidFill>
              </a:rPr>
            </a:br>
            <a:r>
              <a:rPr lang="en-GB" altLang="tr-TR" sz="4400" b="1" i="1" dirty="0" smtClean="0">
                <a:solidFill>
                  <a:srgbClr val="002060"/>
                </a:solidFill>
              </a:rPr>
              <a:t/>
            </a:r>
            <a:br>
              <a:rPr lang="en-GB" altLang="tr-TR" sz="4400" b="1" i="1" dirty="0" smtClean="0">
                <a:solidFill>
                  <a:srgbClr val="002060"/>
                </a:solidFill>
              </a:rPr>
            </a:br>
            <a:r>
              <a:rPr lang="tr-TR" altLang="tr-TR" sz="4400" b="1" i="1" dirty="0" smtClean="0">
                <a:solidFill>
                  <a:srgbClr val="002060"/>
                </a:solidFill>
              </a:rPr>
              <a:t>ADAPTTO </a:t>
            </a:r>
            <a:r>
              <a:rPr lang="en-GB" altLang="tr-TR" sz="4400" b="1" i="1" dirty="0" smtClean="0">
                <a:solidFill>
                  <a:srgbClr val="002060"/>
                </a:solidFill>
              </a:rPr>
              <a:t/>
            </a:r>
            <a:br>
              <a:rPr lang="en-GB" altLang="tr-TR" sz="4400" b="1" i="1" dirty="0" smtClean="0">
                <a:solidFill>
                  <a:srgbClr val="002060"/>
                </a:solidFill>
              </a:rPr>
            </a:br>
            <a:r>
              <a:rPr lang="en-GB" altLang="tr-TR" sz="4400" b="1" dirty="0" smtClean="0">
                <a:solidFill>
                  <a:srgbClr val="002060"/>
                </a:solidFill>
              </a:rPr>
              <a:t>Proje Destek Birimi</a:t>
            </a:r>
            <a:br>
              <a:rPr lang="en-GB" altLang="tr-TR" sz="4400" b="1" dirty="0" smtClean="0">
                <a:solidFill>
                  <a:srgbClr val="002060"/>
                </a:solidFill>
              </a:rPr>
            </a:br>
            <a:r>
              <a:rPr lang="en-GB" altLang="tr-TR" sz="4400" b="1" dirty="0" smtClean="0">
                <a:solidFill>
                  <a:srgbClr val="002060"/>
                </a:solidFill>
              </a:rPr>
              <a:t/>
            </a:r>
            <a:br>
              <a:rPr lang="en-GB" altLang="tr-TR" sz="4400" b="1" dirty="0" smtClean="0">
                <a:solidFill>
                  <a:srgbClr val="002060"/>
                </a:solidFill>
              </a:rPr>
            </a:br>
            <a:r>
              <a:rPr lang="tr-TR" altLang="tr-TR" sz="4400" b="1" dirty="0">
                <a:solidFill>
                  <a:srgbClr val="002060"/>
                </a:solidFill>
              </a:rPr>
              <a:t>3</a:t>
            </a:r>
            <a:r>
              <a:rPr lang="en-GB" altLang="tr-TR" sz="4400" b="1" dirty="0" smtClean="0">
                <a:solidFill>
                  <a:srgbClr val="002060"/>
                </a:solidFill>
              </a:rPr>
              <a:t> </a:t>
            </a:r>
            <a:r>
              <a:rPr lang="tr-TR" altLang="tr-TR" sz="4400" b="1" dirty="0" smtClean="0">
                <a:solidFill>
                  <a:srgbClr val="002060"/>
                </a:solidFill>
              </a:rPr>
              <a:t>Nisan</a:t>
            </a:r>
            <a:r>
              <a:rPr lang="en-GB" altLang="tr-TR" sz="4400" b="1" dirty="0" smtClean="0">
                <a:solidFill>
                  <a:srgbClr val="002060"/>
                </a:solidFill>
              </a:rPr>
              <a:t> 201</a:t>
            </a:r>
            <a:r>
              <a:rPr lang="tr-TR" altLang="tr-TR" sz="4400" b="1" dirty="0" smtClean="0">
                <a:solidFill>
                  <a:srgbClr val="002060"/>
                </a:solidFill>
              </a:rPr>
              <a:t>9</a:t>
            </a:r>
            <a:endParaRPr lang="tr-TR" altLang="tr-TR" sz="4400" b="1" dirty="0" smtClean="0">
              <a:solidFill>
                <a:srgbClr val="002060"/>
              </a:solidFill>
            </a:endParaRPr>
          </a:p>
        </p:txBody>
      </p:sp>
      <p:sp>
        <p:nvSpPr>
          <p:cNvPr id="11" name="Metin kutusu 10"/>
          <p:cNvSpPr txBox="1"/>
          <p:nvPr/>
        </p:nvSpPr>
        <p:spPr>
          <a:xfrm>
            <a:off x="1807730" y="2102705"/>
            <a:ext cx="203518" cy="92397"/>
          </a:xfrm>
          <a:prstGeom prst="rect">
            <a:avLst/>
          </a:prstGeom>
          <a:noFill/>
        </p:spPr>
        <p:txBody>
          <a:bodyPr wrap="none" rtlCol="0">
            <a:spAutoFit/>
          </a:bodyPr>
          <a:lstStyle/>
          <a:p>
            <a:r>
              <a:rPr lang="tr-TR" dirty="0"/>
              <a:t>. </a:t>
            </a:r>
            <a:r>
              <a:rPr lang="tr-TR" dirty="0" err="1"/>
              <a:t>TTO'nun</a:t>
            </a:r>
            <a:r>
              <a:rPr lang="tr-TR"/>
              <a:t> amaçları doğrultusunda faaliyet ve çıktılarının (iş birliktelikleri, proje sayısı, proje bütçeleri, alınan patentler, transfer edilen teknolojiler, pazarlama / iş planları ve kurulan şirketler vb.) nicelik ve niteliğinin arttırılmasına yönelik olarak geliştirilen plan ve stratejiler </a:t>
            </a:r>
            <a:endParaRPr lang="tr-TR" b="1" dirty="0">
              <a:solidFill>
                <a:srgbClr val="002060"/>
              </a:solidFill>
            </a:endParaRPr>
          </a:p>
        </p:txBody>
      </p:sp>
    </p:spTree>
    <p:extLst>
      <p:ext uri="{BB962C8B-B14F-4D97-AF65-F5344CB8AC3E}">
        <p14:creationId xmlns:p14="http://schemas.microsoft.com/office/powerpoint/2010/main" val="41617037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695"/>
            <a:ext cx="12192000" cy="67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up 1"/>
          <p:cNvGrpSpPr/>
          <p:nvPr/>
        </p:nvGrpSpPr>
        <p:grpSpPr>
          <a:xfrm>
            <a:off x="490158" y="970629"/>
            <a:ext cx="5744528" cy="4704425"/>
            <a:chOff x="541973" y="1222578"/>
            <a:chExt cx="5744528" cy="3647142"/>
          </a:xfrm>
        </p:grpSpPr>
        <p:sp>
          <p:nvSpPr>
            <p:cNvPr id="11" name="모서리가 둥근 직사각형 8"/>
            <p:cNvSpPr/>
            <p:nvPr/>
          </p:nvSpPr>
          <p:spPr>
            <a:xfrm>
              <a:off x="541973" y="1222578"/>
              <a:ext cx="5744528" cy="3549064"/>
            </a:xfrm>
            <a:prstGeom prst="roundRect">
              <a:avLst>
                <a:gd name="adj" fmla="val 2429"/>
              </a:avLst>
            </a:prstGeom>
            <a:solidFill>
              <a:schemeClr val="bg1">
                <a:alpha val="61000"/>
              </a:schemeClr>
            </a:solidFill>
            <a:ln w="6350">
              <a:solidFill>
                <a:schemeClr val="bg1">
                  <a:lumMod val="65000"/>
                </a:schemeClr>
              </a:solidFill>
            </a:ln>
            <a:effectLst>
              <a:outerShdw blurRad="50800" dir="2700000" algn="t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tr-TR" dirty="0"/>
            </a:p>
          </p:txBody>
        </p:sp>
        <p:sp>
          <p:nvSpPr>
            <p:cNvPr id="17" name="Metin kutusu 4"/>
            <p:cNvSpPr txBox="1"/>
            <p:nvPr/>
          </p:nvSpPr>
          <p:spPr>
            <a:xfrm>
              <a:off x="630394" y="1887143"/>
              <a:ext cx="5358384" cy="2982577"/>
            </a:xfrm>
            <a:prstGeom prst="rect">
              <a:avLst/>
            </a:prstGeom>
            <a:noFill/>
          </p:spPr>
          <p:txBody>
            <a:bodyPr wrap="square" rtlCol="0">
              <a:spAutoFit/>
            </a:bodyPr>
            <a:lstStyle/>
            <a:p>
              <a:r>
                <a:rPr lang="tr-TR" b="1" dirty="0" smtClean="0">
                  <a:solidFill>
                    <a:srgbClr val="002060"/>
                  </a:solidFill>
                </a:rPr>
                <a:t>Proje </a:t>
              </a:r>
              <a:r>
                <a:rPr lang="tr-TR" b="1" dirty="0">
                  <a:solidFill>
                    <a:srgbClr val="002060"/>
                  </a:solidFill>
                </a:rPr>
                <a:t>fikri açısından ticari potansiyeli yüksek olan </a:t>
              </a:r>
              <a:r>
                <a:rPr lang="tr-TR" b="1" dirty="0" smtClean="0">
                  <a:solidFill>
                    <a:srgbClr val="002060"/>
                  </a:solidFill>
                </a:rPr>
                <a:t>akademisyenlerin «Teknoloji </a:t>
              </a:r>
              <a:r>
                <a:rPr lang="tr-TR" b="1" dirty="0">
                  <a:solidFill>
                    <a:srgbClr val="002060"/>
                  </a:solidFill>
                </a:rPr>
                <a:t>T</a:t>
              </a:r>
              <a:r>
                <a:rPr lang="tr-TR" b="1" dirty="0" smtClean="0">
                  <a:solidFill>
                    <a:srgbClr val="002060"/>
                  </a:solidFill>
                </a:rPr>
                <a:t>ransfer Ofisi (TTO)» </a:t>
              </a:r>
              <a:r>
                <a:rPr lang="tr-TR" b="1" dirty="0">
                  <a:solidFill>
                    <a:srgbClr val="002060"/>
                  </a:solidFill>
                </a:rPr>
                <a:t>mantığı doğrultusunda, ticarileşme ve şirketleşme çıktısı nihai hedefleri için yönlendirme sürecidir. Bu süreç, akademisyenin fikrinin korunmaya alınması ile başlar ve lisanslama yada şirketleşme çıktıları ile son bulur</a:t>
              </a:r>
              <a:r>
                <a:rPr lang="tr-TR" b="1" dirty="0" smtClean="0">
                  <a:solidFill>
                    <a:srgbClr val="002060"/>
                  </a:solidFill>
                </a:rPr>
                <a:t>.</a:t>
              </a:r>
            </a:p>
            <a:p>
              <a:endParaRPr lang="tr-TR" b="1" dirty="0">
                <a:solidFill>
                  <a:srgbClr val="002060"/>
                </a:solidFill>
              </a:endParaRPr>
            </a:p>
            <a:p>
              <a:pPr algn="ctr"/>
              <a:r>
                <a:rPr lang="tr-TR" sz="1600" b="1" dirty="0" smtClean="0">
                  <a:solidFill>
                    <a:srgbClr val="002060"/>
                  </a:solidFill>
                  <a:effectLst>
                    <a:outerShdw blurRad="38100" dist="38100" dir="2700000" algn="tl">
                      <a:srgbClr val="000000">
                        <a:alpha val="43137"/>
                      </a:srgbClr>
                    </a:outerShdw>
                  </a:effectLst>
                </a:rPr>
                <a:t>Bu kapsamda 2017 yılı</a:t>
              </a:r>
              <a:r>
                <a:rPr lang="en-GB" sz="1600" b="1" dirty="0" smtClean="0">
                  <a:solidFill>
                    <a:srgbClr val="002060"/>
                  </a:solidFill>
                  <a:effectLst>
                    <a:outerShdw blurRad="38100" dist="38100" dir="2700000" algn="tl">
                      <a:srgbClr val="000000">
                        <a:alpha val="43137"/>
                      </a:srgbClr>
                    </a:outerShdw>
                  </a:effectLst>
                </a:rPr>
                <a:t>nda</a:t>
              </a:r>
              <a:r>
                <a:rPr lang="tr-TR" sz="1600" b="1" dirty="0" smtClean="0">
                  <a:solidFill>
                    <a:srgbClr val="002060"/>
                  </a:solidFill>
                  <a:effectLst>
                    <a:outerShdw blurRad="38100" dist="38100" dir="2700000" algn="tl">
                      <a:srgbClr val="000000">
                        <a:alpha val="43137"/>
                      </a:srgbClr>
                    </a:outerShdw>
                  </a:effectLst>
                </a:rPr>
                <a:t> MODÜL 3’ e 1, MODÜL 4’ e </a:t>
              </a:r>
              <a:r>
                <a:rPr lang="tr-TR" sz="1600" b="1" dirty="0">
                  <a:solidFill>
                    <a:srgbClr val="002060"/>
                  </a:solidFill>
                  <a:effectLst>
                    <a:outerShdw blurRad="38100" dist="38100" dir="2700000" algn="tl">
                      <a:srgbClr val="000000">
                        <a:alpha val="43137"/>
                      </a:srgbClr>
                    </a:outerShdw>
                  </a:effectLst>
                </a:rPr>
                <a:t>3</a:t>
              </a:r>
              <a:r>
                <a:rPr lang="tr-TR" sz="1600" b="1" dirty="0" smtClean="0">
                  <a:solidFill>
                    <a:srgbClr val="002060"/>
                  </a:solidFill>
                  <a:effectLst>
                    <a:outerShdw blurRad="38100" dist="38100" dir="2700000" algn="tl">
                      <a:srgbClr val="000000">
                        <a:alpha val="43137"/>
                      </a:srgbClr>
                    </a:outerShdw>
                  </a:effectLst>
                </a:rPr>
                <a:t> ve MODÜL 5’ e 2 yönlendirme yapılmıştır.</a:t>
              </a:r>
              <a:endParaRPr lang="en-GB" sz="1600" b="1" dirty="0" smtClean="0">
                <a:solidFill>
                  <a:srgbClr val="002060"/>
                </a:solidFill>
                <a:effectLst>
                  <a:outerShdw blurRad="38100" dist="38100" dir="2700000" algn="tl">
                    <a:srgbClr val="000000">
                      <a:alpha val="43137"/>
                    </a:srgbClr>
                  </a:outerShdw>
                </a:effectLst>
              </a:endParaRPr>
            </a:p>
            <a:p>
              <a:pPr algn="ctr"/>
              <a:endParaRPr lang="en-GB" sz="1600" b="1" dirty="0" smtClean="0">
                <a:solidFill>
                  <a:srgbClr val="002060"/>
                </a:solidFill>
                <a:effectLst>
                  <a:outerShdw blurRad="38100" dist="38100" dir="2700000" algn="tl">
                    <a:srgbClr val="000000">
                      <a:alpha val="43137"/>
                    </a:srgbClr>
                  </a:outerShdw>
                </a:effectLst>
              </a:endParaRPr>
            </a:p>
            <a:p>
              <a:pPr algn="ctr"/>
              <a:r>
                <a:rPr lang="en-GB" sz="1600" b="1" dirty="0" smtClean="0">
                  <a:solidFill>
                    <a:schemeClr val="accent5">
                      <a:lumMod val="50000"/>
                    </a:schemeClr>
                  </a:solidFill>
                  <a:effectLst>
                    <a:outerShdw blurRad="38100" dist="38100" dir="2700000" algn="tl">
                      <a:srgbClr val="000000">
                        <a:alpha val="43137"/>
                      </a:srgbClr>
                    </a:outerShdw>
                  </a:effectLst>
                </a:rPr>
                <a:t>2018 Yılında projelerinin yazımı başlayan 1 adet  1005, 1 adet 3001 ve 2 adet 1002 projesi MODÜL 4’e yönlendirilmiştir. </a:t>
              </a:r>
              <a:endParaRPr lang="tr-TR" sz="1600" b="1" dirty="0">
                <a:solidFill>
                  <a:schemeClr val="accent5">
                    <a:lumMod val="50000"/>
                  </a:schemeClr>
                </a:solidFill>
                <a:effectLst>
                  <a:outerShdw blurRad="38100" dist="38100" dir="2700000" algn="tl">
                    <a:srgbClr val="000000">
                      <a:alpha val="43137"/>
                    </a:srgbClr>
                  </a:outerShdw>
                </a:effectLst>
              </a:endParaRPr>
            </a:p>
            <a:p>
              <a:endParaRPr lang="tr-TR" sz="2000" b="1" dirty="0">
                <a:solidFill>
                  <a:srgbClr val="002060"/>
                </a:solidFill>
              </a:endParaRPr>
            </a:p>
          </p:txBody>
        </p:sp>
      </p:grpSp>
      <p:grpSp>
        <p:nvGrpSpPr>
          <p:cNvPr id="12" name="Grup 11"/>
          <p:cNvGrpSpPr/>
          <p:nvPr/>
        </p:nvGrpSpPr>
        <p:grpSpPr>
          <a:xfrm>
            <a:off x="208623" y="1101438"/>
            <a:ext cx="5452889" cy="714380"/>
            <a:chOff x="204427" y="1222577"/>
            <a:chExt cx="6013866" cy="714380"/>
          </a:xfrm>
        </p:grpSpPr>
        <p:grpSp>
          <p:nvGrpSpPr>
            <p:cNvPr id="13" name="Grup 12"/>
            <p:cNvGrpSpPr/>
            <p:nvPr/>
          </p:nvGrpSpPr>
          <p:grpSpPr>
            <a:xfrm>
              <a:off x="204427" y="1222577"/>
              <a:ext cx="6013866" cy="714380"/>
              <a:chOff x="357158" y="2143116"/>
              <a:chExt cx="1857388" cy="714380"/>
            </a:xfrm>
          </p:grpSpPr>
          <p:grpSp>
            <p:nvGrpSpPr>
              <p:cNvPr id="22" name="그룹 65"/>
              <p:cNvGrpSpPr/>
              <p:nvPr/>
            </p:nvGrpSpPr>
            <p:grpSpPr>
              <a:xfrm>
                <a:off x="357158" y="2143116"/>
                <a:ext cx="1857388" cy="714380"/>
                <a:chOff x="5324472" y="1321026"/>
                <a:chExt cx="2107963" cy="382587"/>
              </a:xfrm>
            </p:grpSpPr>
            <p:sp>
              <p:nvSpPr>
                <p:cNvPr id="24" name="Rectangle 45"/>
                <p:cNvSpPr>
                  <a:spLocks noChangeArrowheads="1"/>
                </p:cNvSpPr>
                <p:nvPr/>
              </p:nvSpPr>
              <p:spPr bwMode="auto">
                <a:xfrm flipH="1">
                  <a:off x="5324472" y="1321026"/>
                  <a:ext cx="2107963" cy="317500"/>
                </a:xfrm>
                <a:prstGeom prst="rect">
                  <a:avLst/>
                </a:prstGeom>
                <a:ln>
                  <a:noFill/>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ko-KR" altLang="en-US" sz="1600" dirty="0">
                    <a:latin typeface="Arial" pitchFamily="34" charset="0"/>
                    <a:cs typeface="Arial" pitchFamily="34" charset="0"/>
                  </a:endParaRPr>
                </a:p>
              </p:txBody>
            </p:sp>
            <p:sp>
              <p:nvSpPr>
                <p:cNvPr id="25" name="Freeform 54"/>
                <p:cNvSpPr>
                  <a:spLocks/>
                </p:cNvSpPr>
                <p:nvPr/>
              </p:nvSpPr>
              <p:spPr bwMode="auto">
                <a:xfrm>
                  <a:off x="5324475" y="1634779"/>
                  <a:ext cx="108832" cy="68834"/>
                </a:xfrm>
                <a:custGeom>
                  <a:avLst/>
                  <a:gdLst/>
                  <a:ahLst/>
                  <a:cxnLst>
                    <a:cxn ang="0">
                      <a:pos x="0" y="0"/>
                    </a:cxn>
                    <a:cxn ang="0">
                      <a:pos x="80" y="0"/>
                    </a:cxn>
                    <a:cxn ang="0">
                      <a:pos x="80" y="82"/>
                    </a:cxn>
                    <a:cxn ang="0">
                      <a:pos x="0" y="0"/>
                    </a:cxn>
                  </a:cxnLst>
                  <a:rect l="0" t="0" r="r" b="b"/>
                  <a:pathLst>
                    <a:path w="80" h="82">
                      <a:moveTo>
                        <a:pt x="0" y="0"/>
                      </a:moveTo>
                      <a:lnTo>
                        <a:pt x="80" y="0"/>
                      </a:lnTo>
                      <a:lnTo>
                        <a:pt x="80" y="82"/>
                      </a:lnTo>
                      <a:lnTo>
                        <a:pt x="0" y="0"/>
                      </a:lnTo>
                      <a:close/>
                    </a:path>
                  </a:pathLst>
                </a:custGeom>
                <a:solidFill>
                  <a:schemeClr val="tx2">
                    <a:lumMod val="50000"/>
                  </a:schemeClr>
                </a:solidFill>
                <a:ln>
                  <a:noFill/>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ko-KR" altLang="en-US" sz="1600" dirty="0">
                    <a:latin typeface="Arial" pitchFamily="34" charset="0"/>
                    <a:cs typeface="Arial" pitchFamily="34" charset="0"/>
                  </a:endParaRPr>
                </a:p>
              </p:txBody>
            </p:sp>
          </p:grpSp>
          <p:sp>
            <p:nvSpPr>
              <p:cNvPr id="23" name="자유형 14"/>
              <p:cNvSpPr/>
              <p:nvPr/>
            </p:nvSpPr>
            <p:spPr>
              <a:xfrm>
                <a:off x="483174" y="2160872"/>
                <a:ext cx="1731372" cy="489542"/>
              </a:xfrm>
              <a:custGeom>
                <a:avLst/>
                <a:gdLst>
                  <a:gd name="connsiteX0" fmla="*/ 0 w 922421"/>
                  <a:gd name="connsiteY0" fmla="*/ 409074 h 409074"/>
                  <a:gd name="connsiteX1" fmla="*/ 922421 w 922421"/>
                  <a:gd name="connsiteY1" fmla="*/ 0 h 409074"/>
                  <a:gd name="connsiteX2" fmla="*/ 0 w 922421"/>
                  <a:gd name="connsiteY2" fmla="*/ 0 h 409074"/>
                  <a:gd name="connsiteX3" fmla="*/ 0 w 922421"/>
                  <a:gd name="connsiteY3" fmla="*/ 409074 h 409074"/>
                </a:gdLst>
                <a:ahLst/>
                <a:cxnLst>
                  <a:cxn ang="0">
                    <a:pos x="connsiteX0" y="connsiteY0"/>
                  </a:cxn>
                  <a:cxn ang="0">
                    <a:pos x="connsiteX1" y="connsiteY1"/>
                  </a:cxn>
                  <a:cxn ang="0">
                    <a:pos x="connsiteX2" y="connsiteY2"/>
                  </a:cxn>
                  <a:cxn ang="0">
                    <a:pos x="connsiteX3" y="connsiteY3"/>
                  </a:cxn>
                </a:cxnLst>
                <a:rect l="l" t="t" r="r" b="b"/>
                <a:pathLst>
                  <a:path w="922421" h="409074">
                    <a:moveTo>
                      <a:pt x="0" y="409074"/>
                    </a:moveTo>
                    <a:lnTo>
                      <a:pt x="922421" y="0"/>
                    </a:lnTo>
                    <a:lnTo>
                      <a:pt x="0" y="0"/>
                    </a:lnTo>
                    <a:lnTo>
                      <a:pt x="0" y="409074"/>
                    </a:lnTo>
                    <a:close/>
                  </a:path>
                </a:pathLst>
              </a:custGeom>
              <a:gradFill>
                <a:gsLst>
                  <a:gs pos="100000">
                    <a:schemeClr val="bg1">
                      <a:alpha val="10000"/>
                    </a:schemeClr>
                  </a:gs>
                  <a:gs pos="0">
                    <a:schemeClr val="bg1">
                      <a:alpha val="27000"/>
                    </a:schemeClr>
                  </a:gs>
                </a:gsLst>
                <a:lin ang="9000000" scaled="0"/>
              </a:gradFill>
              <a:ln w="15875" cap="rnd">
                <a:noFill/>
                <a:tailEnd type="none"/>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altLang="ko-KR" sz="16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Teknoloji’nin Değerlendirilmesi</a:t>
                </a:r>
                <a:endParaRPr kumimoji="0" lang="ko-KR" altLang="en-US" sz="16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grpSp>
        <p:sp>
          <p:nvSpPr>
            <p:cNvPr id="14" name="Dikdörtgen 13"/>
            <p:cNvSpPr/>
            <p:nvPr/>
          </p:nvSpPr>
          <p:spPr>
            <a:xfrm>
              <a:off x="615915" y="1353745"/>
              <a:ext cx="203736" cy="369332"/>
            </a:xfrm>
            <a:prstGeom prst="rect">
              <a:avLst/>
            </a:prstGeom>
          </p:spPr>
          <p:txBody>
            <a:bodyPr wrap="none">
              <a:spAutoFit/>
            </a:bodyPr>
            <a:lstStyle/>
            <a:p>
              <a:endParaRPr lang="tr-TR" b="1" dirty="0">
                <a:solidFill>
                  <a:schemeClr val="bg1"/>
                </a:solidFill>
              </a:endParaRPr>
            </a:p>
          </p:txBody>
        </p:sp>
      </p:grpSp>
      <p:sp>
        <p:nvSpPr>
          <p:cNvPr id="26" name="Metin kutusu 25"/>
          <p:cNvSpPr txBox="1"/>
          <p:nvPr/>
        </p:nvSpPr>
        <p:spPr>
          <a:xfrm>
            <a:off x="330345" y="114461"/>
            <a:ext cx="2863604" cy="461665"/>
          </a:xfrm>
          <a:prstGeom prst="rect">
            <a:avLst/>
          </a:prstGeom>
          <a:noFill/>
        </p:spPr>
        <p:txBody>
          <a:bodyPr wrap="none" rtlCol="0">
            <a:spAutoFit/>
          </a:bodyPr>
          <a:lstStyle/>
          <a:p>
            <a:r>
              <a:rPr lang="tr-TR" sz="2400" b="1" dirty="0">
                <a:solidFill>
                  <a:schemeClr val="bg1"/>
                </a:solidFill>
              </a:rPr>
              <a:t>4</a:t>
            </a:r>
            <a:r>
              <a:rPr lang="tr-TR" sz="2400" b="1" dirty="0" smtClean="0">
                <a:solidFill>
                  <a:schemeClr val="bg1"/>
                </a:solidFill>
              </a:rPr>
              <a:t>.  TRANSFER SÜRECİ</a:t>
            </a:r>
            <a:endParaRPr lang="tr-TR" sz="2400" b="1" dirty="0">
              <a:solidFill>
                <a:schemeClr val="bg1"/>
              </a:solidFill>
            </a:endParaRPr>
          </a:p>
        </p:txBody>
      </p:sp>
      <p:grpSp>
        <p:nvGrpSpPr>
          <p:cNvPr id="3" name="Grup 2"/>
          <p:cNvGrpSpPr/>
          <p:nvPr/>
        </p:nvGrpSpPr>
        <p:grpSpPr>
          <a:xfrm>
            <a:off x="6840244" y="612032"/>
            <a:ext cx="4970484" cy="4864608"/>
            <a:chOff x="6840244" y="612032"/>
            <a:chExt cx="4970484" cy="4864608"/>
          </a:xfrm>
        </p:grpSpPr>
        <p:graphicFrame>
          <p:nvGraphicFramePr>
            <p:cNvPr id="28" name="İçerik Yer Tutucusu 3"/>
            <p:cNvGraphicFramePr>
              <a:graphicFrameLocks/>
            </p:cNvGraphicFramePr>
            <p:nvPr>
              <p:extLst/>
            </p:nvPr>
          </p:nvGraphicFramePr>
          <p:xfrm>
            <a:off x="7459645" y="612032"/>
            <a:ext cx="4351083" cy="4864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9" name="Grup 6"/>
            <p:cNvGrpSpPr/>
            <p:nvPr/>
          </p:nvGrpSpPr>
          <p:grpSpPr>
            <a:xfrm>
              <a:off x="7414435" y="3388989"/>
              <a:ext cx="1287485" cy="1087725"/>
              <a:chOff x="1853996" y="3533089"/>
              <a:chExt cx="1287485" cy="1087725"/>
            </a:xfrm>
          </p:grpSpPr>
          <p:sp>
            <p:nvSpPr>
              <p:cNvPr id="30" name="Dikdörtgen 7"/>
              <p:cNvSpPr/>
              <p:nvPr/>
            </p:nvSpPr>
            <p:spPr>
              <a:xfrm>
                <a:off x="1853996" y="3533089"/>
                <a:ext cx="1287485" cy="64358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Dikdörtgen 8"/>
              <p:cNvSpPr/>
              <p:nvPr/>
            </p:nvSpPr>
            <p:spPr>
              <a:xfrm>
                <a:off x="1853996" y="3977226"/>
                <a:ext cx="1287485" cy="64358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600" b="1" dirty="0" smtClean="0"/>
                  <a:t>AR-GE Merkezi </a:t>
                </a:r>
                <a:r>
                  <a:rPr lang="tr-TR" sz="1100" b="1" kern="1200" dirty="0" smtClean="0"/>
                  <a:t/>
                </a:r>
                <a:br>
                  <a:rPr lang="tr-TR" sz="1100" b="1" kern="1200" dirty="0" smtClean="0"/>
                </a:br>
                <a:r>
                  <a:rPr lang="tr-TR" sz="1600" b="1" dirty="0" smtClean="0"/>
                  <a:t>Uygulaması</a:t>
                </a:r>
                <a:endParaRPr lang="tr-TR" sz="1600" b="1" dirty="0"/>
              </a:p>
            </p:txBody>
          </p:sp>
        </p:grpSp>
        <p:sp>
          <p:nvSpPr>
            <p:cNvPr id="32" name="Şekil 31"/>
            <p:cNvSpPr/>
            <p:nvPr/>
          </p:nvSpPr>
          <p:spPr>
            <a:xfrm rot="8662941" flipH="1">
              <a:off x="6840244" y="2869893"/>
              <a:ext cx="2435864" cy="2317304"/>
            </a:xfrm>
            <a:prstGeom prst="leftCircularArrow">
              <a:avLst>
                <a:gd name="adj1" fmla="val 10980"/>
                <a:gd name="adj2" fmla="val 1142322"/>
                <a:gd name="adj3" fmla="val 6300000"/>
                <a:gd name="adj4" fmla="val 18900000"/>
                <a:gd name="adj5" fmla="val 12500"/>
              </a:avLst>
            </a:prstGeom>
            <a:solidFill>
              <a:srgbClr val="FFFF0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spTree>
    <p:extLst>
      <p:ext uri="{BB962C8B-B14F-4D97-AF65-F5344CB8AC3E}">
        <p14:creationId xmlns:p14="http://schemas.microsoft.com/office/powerpoint/2010/main" val="276630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30345" y="114461"/>
            <a:ext cx="5223418" cy="461665"/>
          </a:xfrm>
          <a:prstGeom prst="rect">
            <a:avLst/>
          </a:prstGeom>
          <a:noFill/>
        </p:spPr>
        <p:txBody>
          <a:bodyPr wrap="none" rtlCol="0">
            <a:spAutoFit/>
          </a:bodyPr>
          <a:lstStyle/>
          <a:p>
            <a:r>
              <a:rPr lang="en-GB" sz="2400" b="1" dirty="0" smtClean="0">
                <a:solidFill>
                  <a:schemeClr val="bg1"/>
                </a:solidFill>
              </a:rPr>
              <a:t>2018 YILI MODÜL-2 DEĞERLENDİRMESİ </a:t>
            </a:r>
            <a:endParaRPr lang="tr-TR" sz="2400" b="1" dirty="0">
              <a:solidFill>
                <a:schemeClr val="bg1"/>
              </a:solidFill>
            </a:endParaRPr>
          </a:p>
        </p:txBody>
      </p:sp>
      <p:grpSp>
        <p:nvGrpSpPr>
          <p:cNvPr id="5" name="Grup 4"/>
          <p:cNvGrpSpPr/>
          <p:nvPr/>
        </p:nvGrpSpPr>
        <p:grpSpPr>
          <a:xfrm>
            <a:off x="389552" y="1172568"/>
            <a:ext cx="5271667" cy="2254213"/>
            <a:chOff x="389552" y="1172568"/>
            <a:chExt cx="5271667" cy="2984325"/>
          </a:xfrm>
        </p:grpSpPr>
        <p:sp>
          <p:nvSpPr>
            <p:cNvPr id="6" name="모서리가 둥근 직사각형 8"/>
            <p:cNvSpPr/>
            <p:nvPr/>
          </p:nvSpPr>
          <p:spPr>
            <a:xfrm>
              <a:off x="389552" y="1172568"/>
              <a:ext cx="5271667" cy="2984325"/>
            </a:xfrm>
            <a:prstGeom prst="roundRect">
              <a:avLst>
                <a:gd name="adj" fmla="val 2429"/>
              </a:avLst>
            </a:prstGeom>
            <a:solidFill>
              <a:schemeClr val="bg1">
                <a:alpha val="61000"/>
              </a:schemeClr>
            </a:solidFill>
            <a:ln w="6350">
              <a:solidFill>
                <a:schemeClr val="bg1">
                  <a:lumMod val="65000"/>
                </a:schemeClr>
              </a:solidFill>
            </a:ln>
            <a:effectLst>
              <a:outerShdw blurRad="50800" dir="2700000" algn="t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tr-TR" dirty="0">
                <a:solidFill>
                  <a:srgbClr val="002060"/>
                </a:solidFill>
              </a:endParaRPr>
            </a:p>
          </p:txBody>
        </p:sp>
        <p:sp>
          <p:nvSpPr>
            <p:cNvPr id="7" name="Dikdörtgen 6"/>
            <p:cNvSpPr/>
            <p:nvPr/>
          </p:nvSpPr>
          <p:spPr>
            <a:xfrm>
              <a:off x="402680" y="1646839"/>
              <a:ext cx="5151714" cy="2322531"/>
            </a:xfrm>
            <a:prstGeom prst="rect">
              <a:avLst/>
            </a:prstGeom>
          </p:spPr>
          <p:txBody>
            <a:bodyPr wrap="square">
              <a:spAutoFit/>
            </a:bodyPr>
            <a:lstStyle/>
            <a:p>
              <a:pPr marL="285750" indent="-285750">
                <a:buFont typeface="Arial" panose="020B0604020202020204" pitchFamily="34" charset="0"/>
                <a:buChar char="•"/>
              </a:pPr>
              <a:r>
                <a:rPr lang="tr-TR" dirty="0" smtClean="0">
                  <a:solidFill>
                    <a:srgbClr val="002060"/>
                  </a:solidFill>
                </a:rPr>
                <a:t>Üniversite ADAPTTO destekli araştırma projelerinin sayısını arttırmak,</a:t>
              </a:r>
            </a:p>
            <a:p>
              <a:pPr marL="285750" indent="-285750">
                <a:buFont typeface="Arial" panose="020B0604020202020204" pitchFamily="34" charset="0"/>
                <a:buChar char="•"/>
              </a:pPr>
              <a:r>
                <a:rPr lang="tr-TR" dirty="0" smtClean="0">
                  <a:solidFill>
                    <a:srgbClr val="002060"/>
                  </a:solidFill>
                </a:rPr>
                <a:t>Fakültelere özel danışmanlık vermek,</a:t>
              </a:r>
            </a:p>
            <a:p>
              <a:pPr marL="285750" indent="-285750">
                <a:buFont typeface="Arial" panose="020B0604020202020204" pitchFamily="34" charset="0"/>
                <a:buChar char="•"/>
              </a:pPr>
              <a:r>
                <a:rPr lang="tr-TR" dirty="0" smtClean="0">
                  <a:solidFill>
                    <a:srgbClr val="002060"/>
                  </a:solidFill>
                </a:rPr>
                <a:t>Uluslararası fonlara daha çok başvuru,</a:t>
              </a:r>
            </a:p>
            <a:p>
              <a:pPr marL="285750" indent="-285750">
                <a:buFont typeface="Arial" panose="020B0604020202020204" pitchFamily="34" charset="0"/>
                <a:buChar char="•"/>
              </a:pPr>
              <a:r>
                <a:rPr lang="tr-TR" dirty="0" smtClean="0">
                  <a:solidFill>
                    <a:srgbClr val="002060"/>
                  </a:solidFill>
                </a:rPr>
                <a:t>Ticari potansiyeli yüksek akademik fikirleri ortaya çıkarmak</a:t>
              </a:r>
              <a:endParaRPr lang="tr-TR" dirty="0">
                <a:solidFill>
                  <a:srgbClr val="002060"/>
                </a:solidFill>
              </a:endParaRPr>
            </a:p>
          </p:txBody>
        </p:sp>
      </p:grpSp>
      <p:grpSp>
        <p:nvGrpSpPr>
          <p:cNvPr id="9" name="Grup 8"/>
          <p:cNvGrpSpPr/>
          <p:nvPr/>
        </p:nvGrpSpPr>
        <p:grpSpPr>
          <a:xfrm>
            <a:off x="53907" y="965336"/>
            <a:ext cx="5299328" cy="885747"/>
            <a:chOff x="311286" y="1746911"/>
            <a:chExt cx="1903260" cy="885747"/>
          </a:xfrm>
        </p:grpSpPr>
        <p:grpSp>
          <p:nvGrpSpPr>
            <p:cNvPr id="11" name="그룹 65"/>
            <p:cNvGrpSpPr/>
            <p:nvPr/>
          </p:nvGrpSpPr>
          <p:grpSpPr>
            <a:xfrm>
              <a:off x="311286" y="1746911"/>
              <a:ext cx="1857388" cy="721377"/>
              <a:chOff x="5272411" y="1108837"/>
              <a:chExt cx="2107963" cy="386334"/>
            </a:xfrm>
          </p:grpSpPr>
          <p:sp>
            <p:nvSpPr>
              <p:cNvPr id="13" name="Rectangle 45"/>
              <p:cNvSpPr>
                <a:spLocks noChangeArrowheads="1"/>
              </p:cNvSpPr>
              <p:nvPr/>
            </p:nvSpPr>
            <p:spPr bwMode="auto">
              <a:xfrm flipH="1">
                <a:off x="5272411" y="1108837"/>
                <a:ext cx="2107963" cy="317500"/>
              </a:xfrm>
              <a:prstGeom prst="rect">
                <a:avLst/>
              </a:prstGeom>
              <a:ln>
                <a:noFill/>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ko-KR" altLang="en-US" sz="1600" dirty="0">
                  <a:latin typeface="Arial" pitchFamily="34" charset="0"/>
                  <a:cs typeface="Arial" pitchFamily="34" charset="0"/>
                </a:endParaRPr>
              </a:p>
            </p:txBody>
          </p:sp>
          <p:sp>
            <p:nvSpPr>
              <p:cNvPr id="14" name="Freeform 54"/>
              <p:cNvSpPr>
                <a:spLocks/>
              </p:cNvSpPr>
              <p:nvPr/>
            </p:nvSpPr>
            <p:spPr bwMode="auto">
              <a:xfrm>
                <a:off x="5286686" y="1426337"/>
                <a:ext cx="108832" cy="68834"/>
              </a:xfrm>
              <a:custGeom>
                <a:avLst/>
                <a:gdLst/>
                <a:ahLst/>
                <a:cxnLst>
                  <a:cxn ang="0">
                    <a:pos x="0" y="0"/>
                  </a:cxn>
                  <a:cxn ang="0">
                    <a:pos x="80" y="0"/>
                  </a:cxn>
                  <a:cxn ang="0">
                    <a:pos x="80" y="82"/>
                  </a:cxn>
                  <a:cxn ang="0">
                    <a:pos x="0" y="0"/>
                  </a:cxn>
                </a:cxnLst>
                <a:rect l="0" t="0" r="r" b="b"/>
                <a:pathLst>
                  <a:path w="80" h="82">
                    <a:moveTo>
                      <a:pt x="0" y="0"/>
                    </a:moveTo>
                    <a:lnTo>
                      <a:pt x="80" y="0"/>
                    </a:lnTo>
                    <a:lnTo>
                      <a:pt x="80" y="82"/>
                    </a:lnTo>
                    <a:lnTo>
                      <a:pt x="0" y="0"/>
                    </a:lnTo>
                    <a:close/>
                  </a:path>
                </a:pathLst>
              </a:custGeom>
              <a:solidFill>
                <a:schemeClr val="tx2">
                  <a:lumMod val="50000"/>
                </a:schemeClr>
              </a:solidFill>
              <a:ln>
                <a:noFill/>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ko-KR" altLang="en-US" sz="1600" dirty="0">
                  <a:latin typeface="Arial" pitchFamily="34" charset="0"/>
                  <a:cs typeface="Arial" pitchFamily="34" charset="0"/>
                </a:endParaRPr>
              </a:p>
            </p:txBody>
          </p:sp>
        </p:grpSp>
        <p:sp>
          <p:nvSpPr>
            <p:cNvPr id="12" name="자유형 14"/>
            <p:cNvSpPr/>
            <p:nvPr/>
          </p:nvSpPr>
          <p:spPr>
            <a:xfrm>
              <a:off x="483174" y="2143116"/>
              <a:ext cx="1731372" cy="489542"/>
            </a:xfrm>
            <a:custGeom>
              <a:avLst/>
              <a:gdLst>
                <a:gd name="connsiteX0" fmla="*/ 0 w 922421"/>
                <a:gd name="connsiteY0" fmla="*/ 409074 h 409074"/>
                <a:gd name="connsiteX1" fmla="*/ 922421 w 922421"/>
                <a:gd name="connsiteY1" fmla="*/ 0 h 409074"/>
                <a:gd name="connsiteX2" fmla="*/ 0 w 922421"/>
                <a:gd name="connsiteY2" fmla="*/ 0 h 409074"/>
                <a:gd name="connsiteX3" fmla="*/ 0 w 922421"/>
                <a:gd name="connsiteY3" fmla="*/ 409074 h 409074"/>
              </a:gdLst>
              <a:ahLst/>
              <a:cxnLst>
                <a:cxn ang="0">
                  <a:pos x="connsiteX0" y="connsiteY0"/>
                </a:cxn>
                <a:cxn ang="0">
                  <a:pos x="connsiteX1" y="connsiteY1"/>
                </a:cxn>
                <a:cxn ang="0">
                  <a:pos x="connsiteX2" y="connsiteY2"/>
                </a:cxn>
                <a:cxn ang="0">
                  <a:pos x="connsiteX3" y="connsiteY3"/>
                </a:cxn>
              </a:cxnLst>
              <a:rect l="l" t="t" r="r" b="b"/>
              <a:pathLst>
                <a:path w="922421" h="409074">
                  <a:moveTo>
                    <a:pt x="0" y="409074"/>
                  </a:moveTo>
                  <a:lnTo>
                    <a:pt x="922421" y="0"/>
                  </a:lnTo>
                  <a:lnTo>
                    <a:pt x="0" y="0"/>
                  </a:lnTo>
                  <a:lnTo>
                    <a:pt x="0" y="409074"/>
                  </a:lnTo>
                  <a:close/>
                </a:path>
              </a:pathLst>
            </a:custGeom>
            <a:gradFill>
              <a:gsLst>
                <a:gs pos="100000">
                  <a:schemeClr val="bg1">
                    <a:alpha val="10000"/>
                  </a:schemeClr>
                </a:gs>
                <a:gs pos="0">
                  <a:schemeClr val="bg1">
                    <a:alpha val="27000"/>
                  </a:schemeClr>
                </a:gs>
              </a:gsLst>
              <a:lin ang="9000000" scaled="0"/>
            </a:gradFill>
            <a:ln w="15875" cap="rnd">
              <a:noFill/>
              <a:tailEnd type="none"/>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a:solidFill>
                  <a:prstClr val="white"/>
                </a:solidFill>
                <a:latin typeface="Arial" pitchFamily="34" charset="0"/>
                <a:cs typeface="Arial" pitchFamily="34" charset="0"/>
              </a:endParaRPr>
            </a:p>
          </p:txBody>
        </p:sp>
      </p:grpSp>
      <p:grpSp>
        <p:nvGrpSpPr>
          <p:cNvPr id="19" name="Grup 18"/>
          <p:cNvGrpSpPr/>
          <p:nvPr/>
        </p:nvGrpSpPr>
        <p:grpSpPr>
          <a:xfrm>
            <a:off x="6457636" y="1361541"/>
            <a:ext cx="5082933" cy="777499"/>
            <a:chOff x="612443" y="1222577"/>
            <a:chExt cx="5605850" cy="777499"/>
          </a:xfrm>
        </p:grpSpPr>
        <p:sp>
          <p:nvSpPr>
            <p:cNvPr id="23" name="자유형 14"/>
            <p:cNvSpPr/>
            <p:nvPr/>
          </p:nvSpPr>
          <p:spPr>
            <a:xfrm>
              <a:off x="612443" y="1222577"/>
              <a:ext cx="5605850" cy="489542"/>
            </a:xfrm>
            <a:custGeom>
              <a:avLst/>
              <a:gdLst>
                <a:gd name="connsiteX0" fmla="*/ 0 w 922421"/>
                <a:gd name="connsiteY0" fmla="*/ 409074 h 409074"/>
                <a:gd name="connsiteX1" fmla="*/ 922421 w 922421"/>
                <a:gd name="connsiteY1" fmla="*/ 0 h 409074"/>
                <a:gd name="connsiteX2" fmla="*/ 0 w 922421"/>
                <a:gd name="connsiteY2" fmla="*/ 0 h 409074"/>
                <a:gd name="connsiteX3" fmla="*/ 0 w 922421"/>
                <a:gd name="connsiteY3" fmla="*/ 409074 h 409074"/>
              </a:gdLst>
              <a:ahLst/>
              <a:cxnLst>
                <a:cxn ang="0">
                  <a:pos x="connsiteX0" y="connsiteY0"/>
                </a:cxn>
                <a:cxn ang="0">
                  <a:pos x="connsiteX1" y="connsiteY1"/>
                </a:cxn>
                <a:cxn ang="0">
                  <a:pos x="connsiteX2" y="connsiteY2"/>
                </a:cxn>
                <a:cxn ang="0">
                  <a:pos x="connsiteX3" y="connsiteY3"/>
                </a:cxn>
              </a:cxnLst>
              <a:rect l="l" t="t" r="r" b="b"/>
              <a:pathLst>
                <a:path w="922421" h="409074">
                  <a:moveTo>
                    <a:pt x="0" y="409074"/>
                  </a:moveTo>
                  <a:lnTo>
                    <a:pt x="922421" y="0"/>
                  </a:lnTo>
                  <a:lnTo>
                    <a:pt x="0" y="0"/>
                  </a:lnTo>
                  <a:lnTo>
                    <a:pt x="0" y="409074"/>
                  </a:lnTo>
                  <a:close/>
                </a:path>
              </a:pathLst>
            </a:custGeom>
            <a:gradFill>
              <a:gsLst>
                <a:gs pos="100000">
                  <a:schemeClr val="bg1">
                    <a:alpha val="10000"/>
                  </a:schemeClr>
                </a:gs>
                <a:gs pos="0">
                  <a:schemeClr val="bg1">
                    <a:alpha val="27000"/>
                  </a:schemeClr>
                </a:gs>
              </a:gsLst>
              <a:lin ang="9000000" scaled="0"/>
            </a:gradFill>
            <a:ln w="15875" cap="rnd">
              <a:noFill/>
              <a:tailEnd type="none"/>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a:solidFill>
                  <a:prstClr val="white"/>
                </a:solidFill>
                <a:latin typeface="Arial" pitchFamily="34" charset="0"/>
                <a:cs typeface="Arial" pitchFamily="34" charset="0"/>
              </a:endParaRPr>
            </a:p>
          </p:txBody>
        </p:sp>
        <p:sp>
          <p:nvSpPr>
            <p:cNvPr id="21" name="Dikdörtgen 20"/>
            <p:cNvSpPr/>
            <p:nvPr/>
          </p:nvSpPr>
          <p:spPr>
            <a:xfrm>
              <a:off x="615915" y="1353745"/>
              <a:ext cx="3378273" cy="646331"/>
            </a:xfrm>
            <a:prstGeom prst="rect">
              <a:avLst/>
            </a:prstGeom>
          </p:spPr>
          <p:txBody>
            <a:bodyPr wrap="none">
              <a:spAutoFit/>
            </a:bodyPr>
            <a:lstStyle/>
            <a:p>
              <a:r>
                <a:rPr lang="tr-TR" b="1" dirty="0" smtClean="0">
                  <a:solidFill>
                    <a:schemeClr val="bg1"/>
                  </a:solidFill>
                </a:rPr>
                <a:t>1.3 ADAPTTO </a:t>
              </a:r>
              <a:r>
                <a:rPr lang="tr-TR" b="1" dirty="0">
                  <a:solidFill>
                    <a:schemeClr val="bg1"/>
                  </a:solidFill>
                </a:rPr>
                <a:t>Plus Uygulaması</a:t>
              </a:r>
            </a:p>
            <a:p>
              <a:endParaRPr lang="tr-TR" b="1" dirty="0">
                <a:solidFill>
                  <a:schemeClr val="bg1"/>
                </a:solidFill>
              </a:endParaRPr>
            </a:p>
          </p:txBody>
        </p:sp>
      </p:grpSp>
      <p:sp>
        <p:nvSpPr>
          <p:cNvPr id="26" name="Dikdörtgen 25"/>
          <p:cNvSpPr/>
          <p:nvPr/>
        </p:nvSpPr>
        <p:spPr>
          <a:xfrm>
            <a:off x="222431" y="1077094"/>
            <a:ext cx="4044495" cy="369332"/>
          </a:xfrm>
          <a:prstGeom prst="rect">
            <a:avLst/>
          </a:prstGeom>
        </p:spPr>
        <p:txBody>
          <a:bodyPr wrap="square">
            <a:spAutoFit/>
          </a:bodyPr>
          <a:lstStyle/>
          <a:p>
            <a:r>
              <a:rPr lang="tr-TR" b="1" dirty="0" smtClean="0">
                <a:solidFill>
                  <a:schemeClr val="bg1"/>
                </a:solidFill>
              </a:rPr>
              <a:t>2018 Hedeflerimiz</a:t>
            </a:r>
            <a:endParaRPr lang="tr-TR" b="1" dirty="0">
              <a:solidFill>
                <a:schemeClr val="bg1"/>
              </a:solidFill>
            </a:endParaRPr>
          </a:p>
        </p:txBody>
      </p:sp>
      <p:grpSp>
        <p:nvGrpSpPr>
          <p:cNvPr id="27" name="Grup 26"/>
          <p:cNvGrpSpPr/>
          <p:nvPr/>
        </p:nvGrpSpPr>
        <p:grpSpPr>
          <a:xfrm>
            <a:off x="6348448" y="1333432"/>
            <a:ext cx="5271667" cy="3013399"/>
            <a:chOff x="389552" y="1361761"/>
            <a:chExt cx="5271667" cy="3013399"/>
          </a:xfrm>
        </p:grpSpPr>
        <p:sp>
          <p:nvSpPr>
            <p:cNvPr id="28" name="모서리가 둥근 직사각형 8"/>
            <p:cNvSpPr/>
            <p:nvPr/>
          </p:nvSpPr>
          <p:spPr>
            <a:xfrm>
              <a:off x="389552" y="1361761"/>
              <a:ext cx="5271667" cy="2911204"/>
            </a:xfrm>
            <a:prstGeom prst="roundRect">
              <a:avLst>
                <a:gd name="adj" fmla="val 2429"/>
              </a:avLst>
            </a:prstGeom>
            <a:solidFill>
              <a:schemeClr val="bg1">
                <a:alpha val="61000"/>
              </a:schemeClr>
            </a:solidFill>
            <a:ln w="6350">
              <a:solidFill>
                <a:schemeClr val="bg1">
                  <a:lumMod val="65000"/>
                </a:schemeClr>
              </a:solidFill>
            </a:ln>
            <a:effectLst>
              <a:outerShdw blurRad="50800" dir="2700000" algn="t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tr-TR" dirty="0">
                <a:solidFill>
                  <a:srgbClr val="002060"/>
                </a:solidFill>
              </a:endParaRPr>
            </a:p>
          </p:txBody>
        </p:sp>
        <p:sp>
          <p:nvSpPr>
            <p:cNvPr id="29" name="Dikdörtgen 28"/>
            <p:cNvSpPr/>
            <p:nvPr/>
          </p:nvSpPr>
          <p:spPr>
            <a:xfrm>
              <a:off x="402680" y="1512838"/>
              <a:ext cx="5151714" cy="2862322"/>
            </a:xfrm>
            <a:prstGeom prst="rect">
              <a:avLst/>
            </a:prstGeom>
          </p:spPr>
          <p:txBody>
            <a:bodyPr wrap="square">
              <a:spAutoFit/>
            </a:bodyPr>
            <a:lstStyle/>
            <a:p>
              <a:pPr marL="285750" indent="-285750">
                <a:buFont typeface="Arial" panose="020B0604020202020204" pitchFamily="34" charset="0"/>
                <a:buChar char="•"/>
              </a:pPr>
              <a:r>
                <a:rPr lang="en-GB" dirty="0" smtClean="0">
                  <a:solidFill>
                    <a:srgbClr val="002060"/>
                  </a:solidFill>
                </a:rPr>
                <a:t>69</a:t>
              </a:r>
              <a:r>
                <a:rPr lang="tr-TR" dirty="0" smtClean="0">
                  <a:solidFill>
                    <a:srgbClr val="002060"/>
                  </a:solidFill>
                </a:rPr>
                <a:t>’</a:t>
              </a:r>
              <a:r>
                <a:rPr lang="en-GB" dirty="0">
                  <a:solidFill>
                    <a:srgbClr val="002060"/>
                  </a:solidFill>
                </a:rPr>
                <a:t>u</a:t>
              </a:r>
              <a:r>
                <a:rPr lang="tr-TR" dirty="0" smtClean="0">
                  <a:solidFill>
                    <a:srgbClr val="002060"/>
                  </a:solidFill>
                </a:rPr>
                <a:t> ARDEB </a:t>
              </a:r>
              <a:r>
                <a:rPr lang="en-GB" b="1" dirty="0" smtClean="0">
                  <a:solidFill>
                    <a:srgbClr val="002060"/>
                  </a:solidFill>
                </a:rPr>
                <a:t>82</a:t>
              </a:r>
              <a:r>
                <a:rPr lang="tr-TR" dirty="0" smtClean="0">
                  <a:solidFill>
                    <a:srgbClr val="002060"/>
                  </a:solidFill>
                </a:rPr>
                <a:t> proje desteği (</a:t>
              </a:r>
              <a:r>
                <a:rPr lang="en-GB" dirty="0" smtClean="0">
                  <a:solidFill>
                    <a:srgbClr val="002060"/>
                  </a:solidFill>
                </a:rPr>
                <a:t>56</a:t>
              </a:r>
              <a:r>
                <a:rPr lang="tr-TR" dirty="0" smtClean="0">
                  <a:solidFill>
                    <a:srgbClr val="002060"/>
                  </a:solidFill>
                </a:rPr>
                <a:t> projenin başvurusu tamamlandı</a:t>
              </a:r>
            </a:p>
            <a:p>
              <a:pPr marL="285750" indent="-285750">
                <a:buFont typeface="Arial" panose="020B0604020202020204" pitchFamily="34" charset="0"/>
                <a:buChar char="•"/>
              </a:pPr>
              <a:r>
                <a:rPr lang="en-GB" dirty="0" smtClean="0">
                  <a:solidFill>
                    <a:srgbClr val="002060"/>
                  </a:solidFill>
                </a:rPr>
                <a:t>13</a:t>
              </a:r>
              <a:r>
                <a:rPr lang="tr-TR" dirty="0" smtClean="0">
                  <a:solidFill>
                    <a:srgbClr val="002060"/>
                  </a:solidFill>
                </a:rPr>
                <a:t> uluslararası proje</a:t>
              </a:r>
              <a:r>
                <a:rPr lang="en-GB" dirty="0" smtClean="0">
                  <a:solidFill>
                    <a:srgbClr val="002060"/>
                  </a:solidFill>
                </a:rPr>
                <a:t> yazım</a:t>
              </a:r>
              <a:r>
                <a:rPr lang="tr-TR" dirty="0" smtClean="0">
                  <a:solidFill>
                    <a:srgbClr val="002060"/>
                  </a:solidFill>
                </a:rPr>
                <a:t> desteği </a:t>
              </a:r>
              <a:endParaRPr lang="en-GB" dirty="0" smtClean="0">
                <a:solidFill>
                  <a:srgbClr val="002060"/>
                </a:solidFill>
              </a:endParaRPr>
            </a:p>
            <a:p>
              <a:pPr marL="285750" indent="-285750">
                <a:buFont typeface="Arial" panose="020B0604020202020204" pitchFamily="34" charset="0"/>
                <a:buChar char="•"/>
              </a:pPr>
              <a:r>
                <a:rPr lang="tr-TR" dirty="0" smtClean="0">
                  <a:solidFill>
                    <a:srgbClr val="002060"/>
                  </a:solidFill>
                </a:rPr>
                <a:t>5 proje paneli</a:t>
              </a:r>
            </a:p>
            <a:p>
              <a:pPr marL="285750" indent="-285750">
                <a:buFont typeface="Arial" panose="020B0604020202020204" pitchFamily="34" charset="0"/>
                <a:buChar char="•"/>
              </a:pPr>
              <a:r>
                <a:rPr lang="en-GB" dirty="0" smtClean="0">
                  <a:solidFill>
                    <a:srgbClr val="002060"/>
                  </a:solidFill>
                </a:rPr>
                <a:t>100</a:t>
              </a:r>
              <a:r>
                <a:rPr lang="tr-TR" dirty="0" smtClean="0">
                  <a:solidFill>
                    <a:srgbClr val="002060"/>
                  </a:solidFill>
                </a:rPr>
                <a:t>+ akademisyen proje toplantısı</a:t>
              </a:r>
              <a:endParaRPr lang="en-GB" dirty="0" smtClean="0">
                <a:solidFill>
                  <a:srgbClr val="002060"/>
                </a:solidFill>
              </a:endParaRPr>
            </a:p>
            <a:p>
              <a:pPr marL="285750" indent="-285750">
                <a:buFont typeface="Arial" panose="020B0604020202020204" pitchFamily="34" charset="0"/>
                <a:buChar char="•"/>
              </a:pPr>
              <a:r>
                <a:rPr lang="en-GB" dirty="0" smtClean="0">
                  <a:solidFill>
                    <a:srgbClr val="002060"/>
                  </a:solidFill>
                </a:rPr>
                <a:t>Adaptto Mobil Uygulaması</a:t>
              </a:r>
            </a:p>
            <a:p>
              <a:r>
                <a:rPr lang="en-GB" dirty="0" smtClean="0">
                  <a:solidFill>
                    <a:srgbClr val="002060"/>
                  </a:solidFill>
                </a:rPr>
                <a:t>      Tıp Fakültesi </a:t>
              </a:r>
            </a:p>
            <a:p>
              <a:r>
                <a:rPr lang="en-GB" dirty="0">
                  <a:solidFill>
                    <a:srgbClr val="002060"/>
                  </a:solidFill>
                </a:rPr>
                <a:t> </a:t>
              </a:r>
              <a:r>
                <a:rPr lang="en-GB" dirty="0" smtClean="0">
                  <a:solidFill>
                    <a:srgbClr val="002060"/>
                  </a:solidFill>
                </a:rPr>
                <a:t>     Mühendislik Fakültesi </a:t>
              </a:r>
            </a:p>
            <a:p>
              <a:pPr marL="285750" indent="-285750">
                <a:buFont typeface="Arial" panose="020B0604020202020204" pitchFamily="34" charset="0"/>
                <a:buChar char="•"/>
              </a:pPr>
              <a:r>
                <a:rPr lang="en-GB" dirty="0" smtClean="0">
                  <a:solidFill>
                    <a:srgbClr val="002060"/>
                  </a:solidFill>
                </a:rPr>
                <a:t>Sakarya Üniversitesi Devlet Konservatuvarı Bilgilendirme Etkinliği</a:t>
              </a:r>
            </a:p>
          </p:txBody>
        </p:sp>
      </p:grpSp>
      <p:grpSp>
        <p:nvGrpSpPr>
          <p:cNvPr id="30" name="Grup 29"/>
          <p:cNvGrpSpPr/>
          <p:nvPr/>
        </p:nvGrpSpPr>
        <p:grpSpPr>
          <a:xfrm>
            <a:off x="6040464" y="943957"/>
            <a:ext cx="5302313" cy="1173704"/>
            <a:chOff x="55902" y="826372"/>
            <a:chExt cx="6165862" cy="1173704"/>
          </a:xfrm>
        </p:grpSpPr>
        <p:grpSp>
          <p:nvGrpSpPr>
            <p:cNvPr id="31" name="Grup 30"/>
            <p:cNvGrpSpPr/>
            <p:nvPr/>
          </p:nvGrpSpPr>
          <p:grpSpPr>
            <a:xfrm>
              <a:off x="55902" y="826372"/>
              <a:ext cx="6165862" cy="873174"/>
              <a:chOff x="311286" y="1746911"/>
              <a:chExt cx="1904332" cy="873174"/>
            </a:xfrm>
          </p:grpSpPr>
          <p:grpSp>
            <p:nvGrpSpPr>
              <p:cNvPr id="33" name="그룹 65"/>
              <p:cNvGrpSpPr/>
              <p:nvPr/>
            </p:nvGrpSpPr>
            <p:grpSpPr>
              <a:xfrm>
                <a:off x="311286" y="1746911"/>
                <a:ext cx="1857388" cy="721377"/>
                <a:chOff x="5272411" y="1108837"/>
                <a:chExt cx="2107963" cy="386334"/>
              </a:xfrm>
            </p:grpSpPr>
            <p:sp>
              <p:nvSpPr>
                <p:cNvPr id="35" name="Rectangle 45"/>
                <p:cNvSpPr>
                  <a:spLocks noChangeArrowheads="1"/>
                </p:cNvSpPr>
                <p:nvPr/>
              </p:nvSpPr>
              <p:spPr bwMode="auto">
                <a:xfrm flipH="1">
                  <a:off x="5272411" y="1108837"/>
                  <a:ext cx="2107963" cy="317500"/>
                </a:xfrm>
                <a:prstGeom prst="rect">
                  <a:avLst/>
                </a:prstGeom>
                <a:ln>
                  <a:noFill/>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ko-KR" altLang="en-US" sz="1600" dirty="0">
                    <a:latin typeface="Arial" pitchFamily="34" charset="0"/>
                    <a:cs typeface="Arial" pitchFamily="34" charset="0"/>
                  </a:endParaRPr>
                </a:p>
              </p:txBody>
            </p:sp>
            <p:sp>
              <p:nvSpPr>
                <p:cNvPr id="36" name="Freeform 54"/>
                <p:cNvSpPr>
                  <a:spLocks/>
                </p:cNvSpPr>
                <p:nvPr/>
              </p:nvSpPr>
              <p:spPr bwMode="auto">
                <a:xfrm>
                  <a:off x="5286686" y="1426337"/>
                  <a:ext cx="108832" cy="68834"/>
                </a:xfrm>
                <a:custGeom>
                  <a:avLst/>
                  <a:gdLst/>
                  <a:ahLst/>
                  <a:cxnLst>
                    <a:cxn ang="0">
                      <a:pos x="0" y="0"/>
                    </a:cxn>
                    <a:cxn ang="0">
                      <a:pos x="80" y="0"/>
                    </a:cxn>
                    <a:cxn ang="0">
                      <a:pos x="80" y="82"/>
                    </a:cxn>
                    <a:cxn ang="0">
                      <a:pos x="0" y="0"/>
                    </a:cxn>
                  </a:cxnLst>
                  <a:rect l="0" t="0" r="r" b="b"/>
                  <a:pathLst>
                    <a:path w="80" h="82">
                      <a:moveTo>
                        <a:pt x="0" y="0"/>
                      </a:moveTo>
                      <a:lnTo>
                        <a:pt x="80" y="0"/>
                      </a:lnTo>
                      <a:lnTo>
                        <a:pt x="80" y="82"/>
                      </a:lnTo>
                      <a:lnTo>
                        <a:pt x="0" y="0"/>
                      </a:lnTo>
                      <a:close/>
                    </a:path>
                  </a:pathLst>
                </a:custGeom>
                <a:solidFill>
                  <a:schemeClr val="tx2">
                    <a:lumMod val="50000"/>
                  </a:schemeClr>
                </a:solidFill>
                <a:ln>
                  <a:noFill/>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ko-KR" altLang="en-US" sz="1600" dirty="0">
                    <a:latin typeface="Arial" pitchFamily="34" charset="0"/>
                    <a:cs typeface="Arial" pitchFamily="34" charset="0"/>
                  </a:endParaRPr>
                </a:p>
              </p:txBody>
            </p:sp>
          </p:grpSp>
          <p:sp>
            <p:nvSpPr>
              <p:cNvPr id="34" name="자유형 14"/>
              <p:cNvSpPr/>
              <p:nvPr/>
            </p:nvSpPr>
            <p:spPr>
              <a:xfrm>
                <a:off x="484246" y="2130543"/>
                <a:ext cx="1731372" cy="489542"/>
              </a:xfrm>
              <a:custGeom>
                <a:avLst/>
                <a:gdLst>
                  <a:gd name="connsiteX0" fmla="*/ 0 w 922421"/>
                  <a:gd name="connsiteY0" fmla="*/ 409074 h 409074"/>
                  <a:gd name="connsiteX1" fmla="*/ 922421 w 922421"/>
                  <a:gd name="connsiteY1" fmla="*/ 0 h 409074"/>
                  <a:gd name="connsiteX2" fmla="*/ 0 w 922421"/>
                  <a:gd name="connsiteY2" fmla="*/ 0 h 409074"/>
                  <a:gd name="connsiteX3" fmla="*/ 0 w 922421"/>
                  <a:gd name="connsiteY3" fmla="*/ 409074 h 409074"/>
                </a:gdLst>
                <a:ahLst/>
                <a:cxnLst>
                  <a:cxn ang="0">
                    <a:pos x="connsiteX0" y="connsiteY0"/>
                  </a:cxn>
                  <a:cxn ang="0">
                    <a:pos x="connsiteX1" y="connsiteY1"/>
                  </a:cxn>
                  <a:cxn ang="0">
                    <a:pos x="connsiteX2" y="connsiteY2"/>
                  </a:cxn>
                  <a:cxn ang="0">
                    <a:pos x="connsiteX3" y="connsiteY3"/>
                  </a:cxn>
                </a:cxnLst>
                <a:rect l="l" t="t" r="r" b="b"/>
                <a:pathLst>
                  <a:path w="922421" h="409074">
                    <a:moveTo>
                      <a:pt x="0" y="409074"/>
                    </a:moveTo>
                    <a:lnTo>
                      <a:pt x="922421" y="0"/>
                    </a:lnTo>
                    <a:lnTo>
                      <a:pt x="0" y="0"/>
                    </a:lnTo>
                    <a:lnTo>
                      <a:pt x="0" y="409074"/>
                    </a:lnTo>
                    <a:close/>
                  </a:path>
                </a:pathLst>
              </a:custGeom>
              <a:gradFill>
                <a:gsLst>
                  <a:gs pos="100000">
                    <a:schemeClr val="bg1">
                      <a:alpha val="10000"/>
                    </a:schemeClr>
                  </a:gs>
                  <a:gs pos="0">
                    <a:schemeClr val="bg1">
                      <a:alpha val="27000"/>
                    </a:schemeClr>
                  </a:gs>
                </a:gsLst>
                <a:lin ang="9000000" scaled="0"/>
              </a:gradFill>
              <a:ln w="15875" cap="rnd">
                <a:noFill/>
                <a:tailEnd type="none"/>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a:solidFill>
                    <a:prstClr val="white"/>
                  </a:solidFill>
                  <a:latin typeface="Arial" pitchFamily="34" charset="0"/>
                  <a:cs typeface="Arial" pitchFamily="34" charset="0"/>
                </a:endParaRPr>
              </a:p>
            </p:txBody>
          </p:sp>
        </p:grpSp>
        <p:sp>
          <p:nvSpPr>
            <p:cNvPr id="32" name="Dikdörtgen 31"/>
            <p:cNvSpPr/>
            <p:nvPr/>
          </p:nvSpPr>
          <p:spPr>
            <a:xfrm>
              <a:off x="615915" y="1353745"/>
              <a:ext cx="214817" cy="646331"/>
            </a:xfrm>
            <a:prstGeom prst="rect">
              <a:avLst/>
            </a:prstGeom>
          </p:spPr>
          <p:txBody>
            <a:bodyPr wrap="none">
              <a:spAutoFit/>
            </a:bodyPr>
            <a:lstStyle/>
            <a:p>
              <a:endParaRPr lang="tr-TR" b="1" dirty="0">
                <a:solidFill>
                  <a:schemeClr val="bg1"/>
                </a:solidFill>
              </a:endParaRPr>
            </a:p>
            <a:p>
              <a:endParaRPr lang="tr-TR" b="1" dirty="0">
                <a:solidFill>
                  <a:schemeClr val="bg1"/>
                </a:solidFill>
              </a:endParaRPr>
            </a:p>
          </p:txBody>
        </p:sp>
      </p:grpSp>
      <p:sp>
        <p:nvSpPr>
          <p:cNvPr id="37" name="Dikdörtgen 36"/>
          <p:cNvSpPr/>
          <p:nvPr/>
        </p:nvSpPr>
        <p:spPr>
          <a:xfrm>
            <a:off x="6109821" y="1069690"/>
            <a:ext cx="4044495" cy="369332"/>
          </a:xfrm>
          <a:prstGeom prst="rect">
            <a:avLst/>
          </a:prstGeom>
        </p:spPr>
        <p:txBody>
          <a:bodyPr wrap="square">
            <a:spAutoFit/>
          </a:bodyPr>
          <a:lstStyle/>
          <a:p>
            <a:r>
              <a:rPr lang="tr-TR" b="1" dirty="0" smtClean="0">
                <a:solidFill>
                  <a:schemeClr val="bg1"/>
                </a:solidFill>
              </a:rPr>
              <a:t>1 Ocak 2018’den Beri Neler Yaptık?</a:t>
            </a:r>
            <a:endParaRPr lang="tr-TR" b="1" dirty="0">
              <a:solidFill>
                <a:schemeClr val="bg1"/>
              </a:solidFill>
            </a:endParaRPr>
          </a:p>
        </p:txBody>
      </p:sp>
      <p:sp>
        <p:nvSpPr>
          <p:cNvPr id="43" name="모서리가 둥근 직사각형 8"/>
          <p:cNvSpPr/>
          <p:nvPr/>
        </p:nvSpPr>
        <p:spPr>
          <a:xfrm>
            <a:off x="1148736" y="4071208"/>
            <a:ext cx="5271667" cy="1281185"/>
          </a:xfrm>
          <a:prstGeom prst="roundRect">
            <a:avLst>
              <a:gd name="adj" fmla="val 2429"/>
            </a:avLst>
          </a:prstGeom>
          <a:solidFill>
            <a:schemeClr val="bg1">
              <a:alpha val="61000"/>
            </a:schemeClr>
          </a:solidFill>
          <a:ln w="6350">
            <a:solidFill>
              <a:schemeClr val="bg1">
                <a:lumMod val="65000"/>
              </a:schemeClr>
            </a:solidFill>
          </a:ln>
          <a:effectLst>
            <a:outerShdw blurRad="50800" dir="2700000" algn="t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tr-TR" dirty="0">
              <a:solidFill>
                <a:srgbClr val="002060"/>
              </a:solidFill>
            </a:endParaRPr>
          </a:p>
        </p:txBody>
      </p:sp>
      <p:grpSp>
        <p:nvGrpSpPr>
          <p:cNvPr id="45" name="그룹 65"/>
          <p:cNvGrpSpPr/>
          <p:nvPr/>
        </p:nvGrpSpPr>
        <p:grpSpPr>
          <a:xfrm>
            <a:off x="844664" y="3599247"/>
            <a:ext cx="5171605" cy="721377"/>
            <a:chOff x="5272411" y="1108837"/>
            <a:chExt cx="2107963" cy="386334"/>
          </a:xfrm>
        </p:grpSpPr>
        <p:sp>
          <p:nvSpPr>
            <p:cNvPr id="47" name="Rectangle 45"/>
            <p:cNvSpPr>
              <a:spLocks noChangeArrowheads="1"/>
            </p:cNvSpPr>
            <p:nvPr/>
          </p:nvSpPr>
          <p:spPr bwMode="auto">
            <a:xfrm flipH="1">
              <a:off x="5272411" y="1108837"/>
              <a:ext cx="2107963" cy="317500"/>
            </a:xfrm>
            <a:prstGeom prst="rect">
              <a:avLst/>
            </a:prstGeom>
            <a:ln>
              <a:noFill/>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p>
              <a:r>
                <a:rPr lang="en-GB" altLang="ko-KR" sz="1600" b="1" dirty="0" smtClean="0">
                  <a:cs typeface="Arial" pitchFamily="34" charset="0"/>
                </a:rPr>
                <a:t>   2018 Yılı Planlananlar </a:t>
              </a:r>
              <a:endParaRPr lang="ko-KR" altLang="en-US" sz="1600" b="1" dirty="0">
                <a:cs typeface="Arial" pitchFamily="34" charset="0"/>
              </a:endParaRPr>
            </a:p>
          </p:txBody>
        </p:sp>
        <p:sp>
          <p:nvSpPr>
            <p:cNvPr id="48" name="Freeform 54"/>
            <p:cNvSpPr>
              <a:spLocks/>
            </p:cNvSpPr>
            <p:nvPr/>
          </p:nvSpPr>
          <p:spPr bwMode="auto">
            <a:xfrm>
              <a:off x="5286686" y="1426337"/>
              <a:ext cx="108832" cy="68834"/>
            </a:xfrm>
            <a:custGeom>
              <a:avLst/>
              <a:gdLst/>
              <a:ahLst/>
              <a:cxnLst>
                <a:cxn ang="0">
                  <a:pos x="0" y="0"/>
                </a:cxn>
                <a:cxn ang="0">
                  <a:pos x="80" y="0"/>
                </a:cxn>
                <a:cxn ang="0">
                  <a:pos x="80" y="82"/>
                </a:cxn>
                <a:cxn ang="0">
                  <a:pos x="0" y="0"/>
                </a:cxn>
              </a:cxnLst>
              <a:rect l="0" t="0" r="r" b="b"/>
              <a:pathLst>
                <a:path w="80" h="82">
                  <a:moveTo>
                    <a:pt x="0" y="0"/>
                  </a:moveTo>
                  <a:lnTo>
                    <a:pt x="80" y="0"/>
                  </a:lnTo>
                  <a:lnTo>
                    <a:pt x="80" y="82"/>
                  </a:lnTo>
                  <a:lnTo>
                    <a:pt x="0" y="0"/>
                  </a:lnTo>
                  <a:close/>
                </a:path>
              </a:pathLst>
            </a:custGeom>
            <a:solidFill>
              <a:schemeClr val="tx2">
                <a:lumMod val="50000"/>
              </a:schemeClr>
            </a:solidFill>
            <a:ln>
              <a:noFill/>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ko-KR" altLang="en-US" sz="1600" dirty="0">
                <a:latin typeface="Arial" pitchFamily="34" charset="0"/>
                <a:cs typeface="Arial" pitchFamily="34" charset="0"/>
              </a:endParaRPr>
            </a:p>
          </p:txBody>
        </p:sp>
      </p:grpSp>
      <p:sp>
        <p:nvSpPr>
          <p:cNvPr id="2" name="Metin kutusu 1"/>
          <p:cNvSpPr txBox="1"/>
          <p:nvPr/>
        </p:nvSpPr>
        <p:spPr>
          <a:xfrm>
            <a:off x="1126449" y="4071363"/>
            <a:ext cx="4884094" cy="1200329"/>
          </a:xfrm>
          <a:prstGeom prst="rect">
            <a:avLst/>
          </a:prstGeom>
          <a:noFill/>
        </p:spPr>
        <p:txBody>
          <a:bodyPr wrap="none" rtlCol="0">
            <a:spAutoFit/>
          </a:bodyPr>
          <a:lstStyle/>
          <a:p>
            <a:endParaRPr lang="en-GB" dirty="0">
              <a:solidFill>
                <a:srgbClr val="002060"/>
              </a:solidFill>
            </a:endParaRPr>
          </a:p>
          <a:p>
            <a:pPr marL="285750" indent="-285750">
              <a:buFont typeface="Arial" panose="020B0604020202020204" pitchFamily="34" charset="0"/>
              <a:buChar char="•"/>
            </a:pPr>
            <a:r>
              <a:rPr lang="en-GB" dirty="0">
                <a:solidFill>
                  <a:srgbClr val="002060"/>
                </a:solidFill>
              </a:rPr>
              <a:t>Tübitak </a:t>
            </a:r>
            <a:r>
              <a:rPr lang="en-GB" dirty="0" smtClean="0">
                <a:solidFill>
                  <a:srgbClr val="002060"/>
                </a:solidFill>
              </a:rPr>
              <a:t>Projeleri </a:t>
            </a:r>
            <a:r>
              <a:rPr lang="en-GB" dirty="0">
                <a:solidFill>
                  <a:srgbClr val="002060"/>
                </a:solidFill>
              </a:rPr>
              <a:t>Hazırlama Eğitimi</a:t>
            </a:r>
          </a:p>
          <a:p>
            <a:pPr marL="285750" indent="-285750">
              <a:buFont typeface="Arial" panose="020B0604020202020204" pitchFamily="34" charset="0"/>
              <a:buChar char="•"/>
            </a:pPr>
            <a:r>
              <a:rPr lang="en-GB" dirty="0">
                <a:solidFill>
                  <a:srgbClr val="002060"/>
                </a:solidFill>
              </a:rPr>
              <a:t>Fakülteler Bazında Adaptto Mobil </a:t>
            </a:r>
            <a:r>
              <a:rPr lang="en-GB" dirty="0" smtClean="0">
                <a:solidFill>
                  <a:srgbClr val="002060"/>
                </a:solidFill>
              </a:rPr>
              <a:t>Uygulamaları</a:t>
            </a:r>
          </a:p>
          <a:p>
            <a:pPr marL="285750" indent="-285750">
              <a:buFont typeface="Arial" panose="020B0604020202020204" pitchFamily="34" charset="0"/>
              <a:buChar char="•"/>
            </a:pPr>
            <a:r>
              <a:rPr lang="en-GB" dirty="0" smtClean="0">
                <a:solidFill>
                  <a:srgbClr val="002060"/>
                </a:solidFill>
              </a:rPr>
              <a:t>Fakülte Bilgilendirme Seminerleri</a:t>
            </a:r>
            <a:endParaRPr lang="en-GB" dirty="0">
              <a:solidFill>
                <a:srgbClr val="002060"/>
              </a:solidFill>
            </a:endParaRPr>
          </a:p>
        </p:txBody>
      </p:sp>
    </p:spTree>
    <p:extLst>
      <p:ext uri="{BB962C8B-B14F-4D97-AF65-F5344CB8AC3E}">
        <p14:creationId xmlns:p14="http://schemas.microsoft.com/office/powerpoint/2010/main" val="111680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68036" y="0"/>
            <a:ext cx="10785764" cy="637310"/>
          </a:xfrm>
        </p:spPr>
        <p:txBody>
          <a:bodyPr>
            <a:normAutofit fontScale="90000"/>
          </a:bodyPr>
          <a:lstStyle/>
          <a:p>
            <a:r>
              <a:rPr lang="tr-TR" b="1" dirty="0">
                <a:solidFill>
                  <a:schemeClr val="bg1"/>
                </a:solidFill>
              </a:rPr>
              <a:t>TÜBİTAK ÖĞRENCİ BURS PROGRAMLARI</a:t>
            </a:r>
            <a:endParaRPr lang="tr-TR" dirty="0">
              <a:solidFill>
                <a:schemeClr val="bg1"/>
              </a:solidFill>
            </a:endParaRPr>
          </a:p>
        </p:txBody>
      </p:sp>
      <p:pic>
        <p:nvPicPr>
          <p:cNvPr id="4" name="İçerik Yer Tutucusu 4"/>
          <p:cNvPicPr>
            <a:picLocks noGrp="1" noChangeAspect="1"/>
          </p:cNvPicPr>
          <p:nvPr>
            <p:ph idx="1"/>
          </p:nvPr>
        </p:nvPicPr>
        <p:blipFill>
          <a:blip r:embed="rId3"/>
          <a:stretch>
            <a:fillRect/>
          </a:stretch>
        </p:blipFill>
        <p:spPr>
          <a:xfrm>
            <a:off x="729175" y="727839"/>
            <a:ext cx="5509295" cy="1817865"/>
          </a:xfrm>
          <a:prstGeom prst="rect">
            <a:avLst/>
          </a:prstGeom>
        </p:spPr>
      </p:pic>
      <p:sp>
        <p:nvSpPr>
          <p:cNvPr id="5" name="Dikdörtgen 4"/>
          <p:cNvSpPr/>
          <p:nvPr/>
        </p:nvSpPr>
        <p:spPr>
          <a:xfrm>
            <a:off x="568036" y="2680728"/>
            <a:ext cx="7308627" cy="369332"/>
          </a:xfrm>
          <a:prstGeom prst="rect">
            <a:avLst/>
          </a:prstGeom>
        </p:spPr>
        <p:txBody>
          <a:bodyPr wrap="square">
            <a:spAutoFit/>
          </a:bodyPr>
          <a:lstStyle/>
          <a:p>
            <a:r>
              <a:rPr lang="tr-TR" b="1" dirty="0">
                <a:solidFill>
                  <a:srgbClr val="0070C0"/>
                </a:solidFill>
              </a:rPr>
              <a:t> 2209-A Üniversite Öğrencileri Yurt İçi Araştırma Projeleri Destek Programı</a:t>
            </a:r>
            <a:endParaRPr lang="tr-TR" dirty="0">
              <a:solidFill>
                <a:srgbClr val="0070C0"/>
              </a:solidFill>
            </a:endParaRPr>
          </a:p>
        </p:txBody>
      </p:sp>
      <p:pic>
        <p:nvPicPr>
          <p:cNvPr id="6" name="Resim 5"/>
          <p:cNvPicPr>
            <a:picLocks noChangeAspect="1"/>
          </p:cNvPicPr>
          <p:nvPr/>
        </p:nvPicPr>
        <p:blipFill>
          <a:blip r:embed="rId4"/>
          <a:stretch>
            <a:fillRect/>
          </a:stretch>
        </p:blipFill>
        <p:spPr>
          <a:xfrm>
            <a:off x="5316057" y="3185084"/>
            <a:ext cx="5315816" cy="2113457"/>
          </a:xfrm>
          <a:prstGeom prst="rect">
            <a:avLst/>
          </a:prstGeom>
        </p:spPr>
      </p:pic>
      <p:sp>
        <p:nvSpPr>
          <p:cNvPr id="7" name="Dikdörtgen 6"/>
          <p:cNvSpPr/>
          <p:nvPr/>
        </p:nvSpPr>
        <p:spPr>
          <a:xfrm>
            <a:off x="5045339" y="5433565"/>
            <a:ext cx="6701270" cy="646331"/>
          </a:xfrm>
          <a:prstGeom prst="rect">
            <a:avLst/>
          </a:prstGeom>
        </p:spPr>
        <p:txBody>
          <a:bodyPr wrap="square">
            <a:spAutoFit/>
          </a:bodyPr>
          <a:lstStyle/>
          <a:p>
            <a:r>
              <a:rPr lang="tr-TR" dirty="0">
                <a:solidFill>
                  <a:srgbClr val="0070C0"/>
                </a:solidFill>
              </a:rPr>
              <a:t> </a:t>
            </a:r>
            <a:r>
              <a:rPr lang="tr-TR" b="1" dirty="0">
                <a:solidFill>
                  <a:srgbClr val="0070C0"/>
                </a:solidFill>
              </a:rPr>
              <a:t>2209- B </a:t>
            </a:r>
            <a:r>
              <a:rPr lang="tr-TR" b="1" dirty="0" smtClean="0">
                <a:solidFill>
                  <a:srgbClr val="0070C0"/>
                </a:solidFill>
              </a:rPr>
              <a:t>Sanayiye </a:t>
            </a:r>
            <a:r>
              <a:rPr lang="tr-TR" b="1" dirty="0">
                <a:solidFill>
                  <a:srgbClr val="0070C0"/>
                </a:solidFill>
              </a:rPr>
              <a:t>Yönelik Lisans Araştırma Projeleri Desteği Programı</a:t>
            </a:r>
          </a:p>
          <a:p>
            <a:endParaRPr lang="tr-TR" dirty="0"/>
          </a:p>
        </p:txBody>
      </p:sp>
    </p:spTree>
    <p:extLst>
      <p:ext uri="{BB962C8B-B14F-4D97-AF65-F5344CB8AC3E}">
        <p14:creationId xmlns:p14="http://schemas.microsoft.com/office/powerpoint/2010/main" val="2543440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0729" y="84841"/>
            <a:ext cx="11590540" cy="469342"/>
          </a:xfrm>
        </p:spPr>
        <p:txBody>
          <a:bodyPr>
            <a:noAutofit/>
          </a:bodyPr>
          <a:lstStyle/>
          <a:p>
            <a:r>
              <a:rPr lang="tr-TR" sz="2800" b="1" dirty="0">
                <a:solidFill>
                  <a:schemeClr val="bg1"/>
                </a:solidFill>
              </a:rPr>
              <a:t>2209-A Üniversite Öğrencileri Yurt İçi Araştırma Projeleri Destek Programı</a:t>
            </a:r>
            <a:endParaRPr lang="tr-TR" sz="2800" dirty="0">
              <a:solidFill>
                <a:schemeClr val="bg1"/>
              </a:solidFill>
            </a:endParaRPr>
          </a:p>
        </p:txBody>
      </p:sp>
      <p:sp>
        <p:nvSpPr>
          <p:cNvPr id="3" name="İçerik Yer Tutucusu 2"/>
          <p:cNvSpPr>
            <a:spLocks noGrp="1"/>
          </p:cNvSpPr>
          <p:nvPr>
            <p:ph idx="1"/>
          </p:nvPr>
        </p:nvSpPr>
        <p:spPr>
          <a:xfrm>
            <a:off x="731754" y="1721064"/>
            <a:ext cx="10728489" cy="3724708"/>
          </a:xfrm>
        </p:spPr>
        <p:txBody>
          <a:bodyPr/>
          <a:lstStyle/>
          <a:p>
            <a:pPr marL="0" indent="0">
              <a:buNone/>
            </a:pPr>
            <a:r>
              <a:rPr lang="tr-TR" dirty="0">
                <a:solidFill>
                  <a:srgbClr val="002060"/>
                </a:solidFill>
              </a:rPr>
              <a:t>Bu programda üniversitelerimizin çeşitli alanlarında öğrenim görmekte olan lisans öğrencilerini projeler yoluyla araştırma yapmaya teşvik etmek için lisans öğreniminde yapacakları araştırma projelerine kısmi destek verilmektedir. </a:t>
            </a:r>
            <a:endParaRPr lang="tr-TR" b="1" dirty="0">
              <a:solidFill>
                <a:srgbClr val="002060"/>
              </a:solidFill>
            </a:endParaRPr>
          </a:p>
          <a:p>
            <a:endParaRPr lang="tr-TR" dirty="0"/>
          </a:p>
          <a:p>
            <a:endParaRPr lang="tr-TR" dirty="0"/>
          </a:p>
        </p:txBody>
      </p:sp>
    </p:spTree>
    <p:extLst>
      <p:ext uri="{BB962C8B-B14F-4D97-AF65-F5344CB8AC3E}">
        <p14:creationId xmlns:p14="http://schemas.microsoft.com/office/powerpoint/2010/main" val="1545481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1"/>
          <p:cNvSpPr>
            <a:spLocks noGrp="1"/>
          </p:cNvSpPr>
          <p:nvPr>
            <p:ph type="title"/>
          </p:nvPr>
        </p:nvSpPr>
        <p:spPr>
          <a:xfrm>
            <a:off x="300729" y="84841"/>
            <a:ext cx="11590540" cy="469342"/>
          </a:xfrm>
        </p:spPr>
        <p:txBody>
          <a:bodyPr>
            <a:noAutofit/>
          </a:bodyPr>
          <a:lstStyle/>
          <a:p>
            <a:r>
              <a:rPr lang="tr-TR" sz="2800" b="1" dirty="0">
                <a:solidFill>
                  <a:schemeClr val="bg1"/>
                </a:solidFill>
              </a:rPr>
              <a:t>2209-A Üniversite Öğrencileri Yurt İçi Araştırma Projeleri Destek Programı</a:t>
            </a:r>
            <a:endParaRPr lang="tr-TR" sz="2800" dirty="0">
              <a:solidFill>
                <a:schemeClr val="bg1"/>
              </a:solidFill>
            </a:endParaRPr>
          </a:p>
        </p:txBody>
      </p:sp>
      <p:graphicFrame>
        <p:nvGraphicFramePr>
          <p:cNvPr id="11" name="Tablo 10"/>
          <p:cNvGraphicFramePr>
            <a:graphicFrameLocks noGrp="1"/>
          </p:cNvGraphicFramePr>
          <p:nvPr>
            <p:extLst>
              <p:ext uri="{D42A27DB-BD31-4B8C-83A1-F6EECF244321}">
                <p14:modId xmlns:p14="http://schemas.microsoft.com/office/powerpoint/2010/main" val="1866008503"/>
              </p:ext>
            </p:extLst>
          </p:nvPr>
        </p:nvGraphicFramePr>
        <p:xfrm>
          <a:off x="94268" y="772997"/>
          <a:ext cx="5891753" cy="3261106"/>
        </p:xfrm>
        <a:graphic>
          <a:graphicData uri="http://schemas.openxmlformats.org/drawingml/2006/table">
            <a:tbl>
              <a:tblPr firstRow="1" firstCol="1" bandRow="1"/>
              <a:tblGrid>
                <a:gridCol w="5891753"/>
              </a:tblGrid>
              <a:tr h="227085">
                <a:tc>
                  <a:txBody>
                    <a:bodyPr/>
                    <a:lstStyle/>
                    <a:p>
                      <a:pPr marL="342900" lvl="0" indent="-342900">
                        <a:lnSpc>
                          <a:spcPct val="107000"/>
                        </a:lnSpc>
                        <a:spcAft>
                          <a:spcPts val="0"/>
                        </a:spcAft>
                        <a:buFont typeface="Wingdings" panose="05000000000000000000" pitchFamily="2" charset="2"/>
                        <a:buChar char=""/>
                      </a:pPr>
                      <a:r>
                        <a:rPr lang="tr-TR"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Kimler Başvurabilir</a:t>
                      </a:r>
                      <a:endParaRPr lang="tr-TR"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4273">
                <a:tc>
                  <a:txBody>
                    <a:bodyPr/>
                    <a:lstStyle/>
                    <a:p>
                      <a:pPr marL="342900" lvl="0" indent="-342900">
                        <a:lnSpc>
                          <a:spcPct val="107000"/>
                        </a:lnSpc>
                        <a:spcAft>
                          <a:spcPts val="0"/>
                        </a:spcAft>
                        <a:buFont typeface="Wingdings" panose="05000000000000000000" pitchFamily="2" charset="2"/>
                        <a:buChar char=""/>
                      </a:pPr>
                      <a:r>
                        <a:rPr lang="tr-TR" sz="18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Başvuru sahibinin lisans öğrenimi görüyor olması (Başvuru tarihi itibariyle en fazla lisans son sınıfının güz döneminde olması),</a:t>
                      </a:r>
                      <a:endParaRPr lang="tr-TR"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tr-TR" sz="18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Projenin akademik danışman rehberliğinde yapılıyor olması,</a:t>
                      </a:r>
                      <a:endParaRPr lang="tr-TR"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tr-TR" sz="18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Aynı dönemde birden fazla başvuru yapılmamış olması,</a:t>
                      </a:r>
                      <a:endParaRPr lang="tr-TR"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tr-TR" sz="18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Aynı proje konusunda TÜBİTAK’tan destek alınmamış olması gerekmektedir. </a:t>
                      </a:r>
                      <a:endParaRPr lang="tr-TR" sz="1800" b="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tr-TR" sz="1800" dirty="0" smtClean="0">
                          <a:solidFill>
                            <a:srgbClr val="002060"/>
                          </a:solidFill>
                          <a:latin typeface="Times New Roman" panose="02020603050405020304" pitchFamily="18" charset="0"/>
                          <a:cs typeface="Times New Roman" panose="02020603050405020304" pitchFamily="18" charset="0"/>
                        </a:rPr>
                        <a:t>Proje ekibi en fazla proje yürütücüsü + 3 kişiden oluşmalıdır  (Toplam 4 kişi).</a:t>
                      </a:r>
                      <a:endParaRPr lang="tr-TR" sz="2000" dirty="0" smtClean="0">
                        <a:solidFill>
                          <a:srgbClr val="002060"/>
                        </a:solidFill>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r>
            </a:tbl>
          </a:graphicData>
        </a:graphic>
      </p:graphicFrame>
      <p:sp>
        <p:nvSpPr>
          <p:cNvPr id="15" name="Akış Çizelgesi: Sıralı Erişimli Depolama 14"/>
          <p:cNvSpPr/>
          <p:nvPr/>
        </p:nvSpPr>
        <p:spPr>
          <a:xfrm>
            <a:off x="707010" y="4061861"/>
            <a:ext cx="4081806" cy="1583703"/>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002060"/>
                </a:solidFill>
                <a:latin typeface="Times New Roman" panose="02020603050405020304" pitchFamily="18" charset="0"/>
                <a:cs typeface="Times New Roman" panose="02020603050405020304" pitchFamily="18" charset="0"/>
              </a:rPr>
              <a:t>YOK</a:t>
            </a:r>
          </a:p>
          <a:p>
            <a:pPr algn="ctr"/>
            <a:r>
              <a:rPr lang="tr-TR" sz="2000" b="1" dirty="0" smtClean="0">
                <a:solidFill>
                  <a:srgbClr val="002060"/>
                </a:solidFill>
                <a:latin typeface="Times New Roman" panose="02020603050405020304" pitchFamily="18" charset="0"/>
                <a:cs typeface="Times New Roman" panose="02020603050405020304" pitchFamily="18" charset="0"/>
              </a:rPr>
              <a:t>  Proje Teşvik </a:t>
            </a:r>
          </a:p>
          <a:p>
            <a:pPr algn="ctr"/>
            <a:r>
              <a:rPr lang="tr-TR" sz="2000" b="1" dirty="0" smtClean="0">
                <a:solidFill>
                  <a:srgbClr val="002060"/>
                </a:solidFill>
                <a:latin typeface="Times New Roman" panose="02020603050405020304" pitchFamily="18" charset="0"/>
                <a:cs typeface="Times New Roman" panose="02020603050405020304" pitchFamily="18" charset="0"/>
              </a:rPr>
              <a:t>   İkramiyesi</a:t>
            </a:r>
            <a:r>
              <a:rPr lang="tr-TR" sz="2000" b="1" dirty="0" smtClean="0">
                <a:latin typeface="Times New Roman" panose="02020603050405020304" pitchFamily="18" charset="0"/>
                <a:cs typeface="Times New Roman" panose="02020603050405020304" pitchFamily="18" charset="0"/>
              </a:rPr>
              <a:t> </a:t>
            </a:r>
            <a:endParaRPr lang="tr-TR" sz="2000" b="1" dirty="0">
              <a:latin typeface="Times New Roman" panose="02020603050405020304" pitchFamily="18" charset="0"/>
              <a:cs typeface="Times New Roman" panose="02020603050405020304" pitchFamily="18" charset="0"/>
            </a:endParaRPr>
          </a:p>
        </p:txBody>
      </p:sp>
      <p:graphicFrame>
        <p:nvGraphicFramePr>
          <p:cNvPr id="3" name="Tablo 2"/>
          <p:cNvGraphicFramePr>
            <a:graphicFrameLocks noGrp="1"/>
          </p:cNvGraphicFramePr>
          <p:nvPr>
            <p:extLst>
              <p:ext uri="{D42A27DB-BD31-4B8C-83A1-F6EECF244321}">
                <p14:modId xmlns:p14="http://schemas.microsoft.com/office/powerpoint/2010/main" val="1064077516"/>
              </p:ext>
            </p:extLst>
          </p:nvPr>
        </p:nvGraphicFramePr>
        <p:xfrm>
          <a:off x="6587998" y="772997"/>
          <a:ext cx="4813300" cy="1603639"/>
        </p:xfrm>
        <a:graphic>
          <a:graphicData uri="http://schemas.openxmlformats.org/drawingml/2006/table">
            <a:tbl>
              <a:tblPr firstRow="1" firstCol="1" bandRow="1"/>
              <a:tblGrid>
                <a:gridCol w="2406650"/>
                <a:gridCol w="2406650"/>
              </a:tblGrid>
              <a:tr h="335563">
                <a:tc gridSpan="2">
                  <a:txBody>
                    <a:bodyPr/>
                    <a:lstStyle/>
                    <a:p>
                      <a:pPr marL="342900" lvl="0" indent="-342900" algn="ctr">
                        <a:lnSpc>
                          <a:spcPct val="107000"/>
                        </a:lnSpc>
                        <a:spcAft>
                          <a:spcPts val="800"/>
                        </a:spcAft>
                        <a:buFont typeface="Wingdings" panose="05000000000000000000" pitchFamily="2" charset="2"/>
                        <a:buChar char=""/>
                      </a:pPr>
                      <a:r>
                        <a:rPr lang="tr-TR"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Destek Özellikleri</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r>
              <a:tr h="621403">
                <a:tc>
                  <a:txBody>
                    <a:bodyPr/>
                    <a:lstStyle/>
                    <a:p>
                      <a:pPr>
                        <a:lnSpc>
                          <a:spcPct val="107000"/>
                        </a:lnSpc>
                        <a:spcAft>
                          <a:spcPts val="800"/>
                        </a:spcAft>
                      </a:pPr>
                      <a:r>
                        <a:rPr lang="tr-TR" sz="20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Destek Süresi </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nSpc>
                          <a:spcPct val="107000"/>
                        </a:lnSpc>
                        <a:spcAft>
                          <a:spcPts val="800"/>
                        </a:spcAft>
                      </a:pPr>
                      <a:r>
                        <a:rPr lang="tr-TR" sz="20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12 aya kadar </a:t>
                      </a: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r>
              <a:tr h="646575">
                <a:tc>
                  <a:txBody>
                    <a:bodyPr/>
                    <a:lstStyle/>
                    <a:p>
                      <a:pPr>
                        <a:lnSpc>
                          <a:spcPct val="107000"/>
                        </a:lnSpc>
                        <a:spcAft>
                          <a:spcPts val="800"/>
                        </a:spcAft>
                      </a:pPr>
                      <a:r>
                        <a:rPr lang="tr-TR" sz="20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Destek Miktarı </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nSpc>
                          <a:spcPct val="107000"/>
                        </a:lnSpc>
                        <a:spcAft>
                          <a:spcPts val="800"/>
                        </a:spcAft>
                      </a:pPr>
                      <a:r>
                        <a:rPr lang="tr-TR" sz="20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2500 TL ye kadar </a:t>
                      </a: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1332778100"/>
              </p:ext>
            </p:extLst>
          </p:nvPr>
        </p:nvGraphicFramePr>
        <p:xfrm>
          <a:off x="6345934" y="3182111"/>
          <a:ext cx="5545334" cy="2156862"/>
        </p:xfrm>
        <a:graphic>
          <a:graphicData uri="http://schemas.openxmlformats.org/drawingml/2006/table">
            <a:tbl>
              <a:tblPr firstRow="1" firstCol="1" bandRow="1"/>
              <a:tblGrid>
                <a:gridCol w="2772667"/>
                <a:gridCol w="2772667"/>
              </a:tblGrid>
              <a:tr h="356887">
                <a:tc gridSpan="2">
                  <a:txBody>
                    <a:bodyPr/>
                    <a:lstStyle/>
                    <a:p>
                      <a:pPr marL="342900" lvl="0" indent="-342900" algn="ctr">
                        <a:lnSpc>
                          <a:spcPct val="107000"/>
                        </a:lnSpc>
                        <a:spcAft>
                          <a:spcPts val="800"/>
                        </a:spcAft>
                        <a:buFont typeface="Wingdings" panose="05000000000000000000" pitchFamily="2" charset="2"/>
                        <a:buChar char=""/>
                      </a:pPr>
                      <a:r>
                        <a:rPr lang="tr-TR"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Başvuru Dönem ve Tarihleri</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r>
              <a:tr h="844005">
                <a:tc>
                  <a:txBody>
                    <a:bodyPr/>
                    <a:lstStyle/>
                    <a:p>
                      <a:pPr>
                        <a:lnSpc>
                          <a:spcPct val="107000"/>
                        </a:lnSpc>
                        <a:spcAft>
                          <a:spcPts val="800"/>
                        </a:spcAft>
                      </a:pPr>
                      <a:r>
                        <a:rPr lang="tr-TR" sz="24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Başvuru Dönemleri </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nSpc>
                          <a:spcPct val="107000"/>
                        </a:lnSpc>
                        <a:spcAft>
                          <a:spcPts val="800"/>
                        </a:spcAft>
                      </a:pPr>
                      <a:r>
                        <a:rPr lang="tr-TR" sz="2400" b="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2 Dönem  </a:t>
                      </a: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r>
              <a:tr h="955970">
                <a:tc>
                  <a:txBody>
                    <a:bodyPr/>
                    <a:lstStyle/>
                    <a:p>
                      <a:pPr>
                        <a:lnSpc>
                          <a:spcPct val="107000"/>
                        </a:lnSpc>
                        <a:spcAft>
                          <a:spcPts val="800"/>
                        </a:spcAft>
                      </a:pPr>
                      <a:r>
                        <a:rPr lang="tr-TR" sz="24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Başvuru Tarihleri </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nSpc>
                          <a:spcPct val="107000"/>
                        </a:lnSpc>
                        <a:spcAft>
                          <a:spcPts val="800"/>
                        </a:spcAft>
                      </a:pPr>
                      <a:r>
                        <a:rPr lang="tr-TR" sz="1800" b="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Şubat – Mart  </a:t>
                      </a:r>
                      <a:r>
                        <a:rPr lang="tr-TR" sz="1100" b="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(4 Mart-</a:t>
                      </a:r>
                      <a:r>
                        <a:rPr lang="tr-TR" sz="1100" b="0" baseline="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29 Mart)</a:t>
                      </a:r>
                      <a:endParaRPr lang="tr-TR" sz="11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tr-TR" sz="18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Eylül </a:t>
                      </a:r>
                      <a:r>
                        <a:rPr lang="tr-TR" sz="1800" b="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Ekim</a:t>
                      </a:r>
                      <a:endParaRPr lang="tr-TR" sz="18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r>
            </a:tbl>
          </a:graphicData>
        </a:graphic>
      </p:graphicFrame>
    </p:spTree>
    <p:extLst>
      <p:ext uri="{BB962C8B-B14F-4D97-AF65-F5344CB8AC3E}">
        <p14:creationId xmlns:p14="http://schemas.microsoft.com/office/powerpoint/2010/main" val="42637674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4884" y="0"/>
            <a:ext cx="11256389" cy="763571"/>
          </a:xfrm>
        </p:spPr>
        <p:txBody>
          <a:bodyPr>
            <a:normAutofit/>
          </a:bodyPr>
          <a:lstStyle/>
          <a:p>
            <a:r>
              <a:rPr lang="tr-TR" sz="3600" b="1" dirty="0">
                <a:solidFill>
                  <a:schemeClr val="bg1"/>
                </a:solidFill>
              </a:rPr>
              <a:t> 2209-A Proje Önerisi Aşağıdaki Başlıkları İçermelidir</a:t>
            </a:r>
            <a:endParaRPr lang="tr-TR" sz="3600" dirty="0">
              <a:solidFill>
                <a:schemeClr val="bg1"/>
              </a:solidFill>
            </a:endParaRPr>
          </a:p>
        </p:txBody>
      </p:sp>
      <p:sp>
        <p:nvSpPr>
          <p:cNvPr id="3" name="İçerik Yer Tutucusu 2"/>
          <p:cNvSpPr>
            <a:spLocks noGrp="1"/>
          </p:cNvSpPr>
          <p:nvPr>
            <p:ph idx="1"/>
          </p:nvPr>
        </p:nvSpPr>
        <p:spPr>
          <a:xfrm>
            <a:off x="374904" y="1300899"/>
            <a:ext cx="11402568" cy="3989944"/>
          </a:xfrm>
        </p:spPr>
        <p:txBody>
          <a:bodyPr/>
          <a:lstStyle/>
          <a:p>
            <a:pPr marL="0" indent="0">
              <a:buNone/>
            </a:pPr>
            <a:r>
              <a:rPr lang="tr-TR" b="1" dirty="0">
                <a:solidFill>
                  <a:srgbClr val="C00000"/>
                </a:solidFill>
              </a:rPr>
              <a:t>1.Kapak Sayfası: </a:t>
            </a:r>
            <a:r>
              <a:rPr lang="tr-TR" dirty="0">
                <a:solidFill>
                  <a:srgbClr val="002060"/>
                </a:solidFill>
              </a:rPr>
              <a:t>Proje başlığı, projenin ilgili olduğu tematik alan, eğitim kurum(u/</a:t>
            </a:r>
            <a:r>
              <a:rPr lang="tr-TR" dirty="0" err="1">
                <a:solidFill>
                  <a:srgbClr val="002060"/>
                </a:solidFill>
              </a:rPr>
              <a:t>ları</a:t>
            </a:r>
            <a:r>
              <a:rPr lang="tr-TR" dirty="0">
                <a:solidFill>
                  <a:srgbClr val="002060"/>
                </a:solidFill>
              </a:rPr>
              <a:t>), öğrenci/grup mensuplarının isimleri, proje çıktılarını kullanmaya talip olan kuruluşun adı, danışmanların isimleri</a:t>
            </a:r>
            <a:r>
              <a:rPr lang="tr-TR" dirty="0" smtClean="0">
                <a:solidFill>
                  <a:srgbClr val="002060"/>
                </a:solidFill>
              </a:rPr>
              <a:t>.</a:t>
            </a:r>
          </a:p>
          <a:p>
            <a:pPr marL="0" indent="0">
              <a:buNone/>
            </a:pPr>
            <a:r>
              <a:rPr lang="tr-TR" b="1" dirty="0">
                <a:solidFill>
                  <a:srgbClr val="C00000"/>
                </a:solidFill>
              </a:rPr>
              <a:t>2. Özet: </a:t>
            </a:r>
            <a:r>
              <a:rPr lang="tr-TR" dirty="0">
                <a:solidFill>
                  <a:srgbClr val="002060"/>
                </a:solidFill>
              </a:rPr>
              <a:t>Proje fikrini, proje fikrinin hayata geçirilmesi için izlenen  yöntem ve </a:t>
            </a:r>
            <a:r>
              <a:rPr lang="tr-TR" dirty="0" err="1">
                <a:solidFill>
                  <a:srgbClr val="002060"/>
                </a:solidFill>
              </a:rPr>
              <a:t>metodları</a:t>
            </a:r>
            <a:r>
              <a:rPr lang="tr-TR" dirty="0">
                <a:solidFill>
                  <a:srgbClr val="002060"/>
                </a:solidFill>
              </a:rPr>
              <a:t>, kullanılan modelleme, simülasyon, test-prototip üretimi vb. doğrulama yöntemlerini ve elde edilen/edilmesi beklenen sonuçları anlatmalıdır. </a:t>
            </a:r>
          </a:p>
          <a:p>
            <a:pPr marL="0" indent="0">
              <a:buNone/>
            </a:pPr>
            <a:r>
              <a:rPr lang="tr-TR" b="1" dirty="0">
                <a:solidFill>
                  <a:srgbClr val="C00000"/>
                </a:solidFill>
              </a:rPr>
              <a:t>3.</a:t>
            </a:r>
            <a:r>
              <a:rPr lang="tr-TR" dirty="0">
                <a:solidFill>
                  <a:srgbClr val="002060"/>
                </a:solidFill>
              </a:rPr>
              <a:t> </a:t>
            </a:r>
            <a:r>
              <a:rPr lang="tr-TR" b="1" dirty="0">
                <a:solidFill>
                  <a:srgbClr val="C00000"/>
                </a:solidFill>
              </a:rPr>
              <a:t>Problem Tanımı, Çalışmanın Amacı, Araştırma Sorusu ve/veya </a:t>
            </a:r>
            <a:r>
              <a:rPr lang="tr-TR" b="1" dirty="0" smtClean="0">
                <a:solidFill>
                  <a:srgbClr val="C00000"/>
                </a:solidFill>
              </a:rPr>
              <a:t>Hipotez?</a:t>
            </a:r>
            <a:r>
              <a:rPr lang="tr-TR" dirty="0" smtClean="0">
                <a:solidFill>
                  <a:srgbClr val="002060"/>
                </a:solidFill>
              </a:rPr>
              <a:t> </a:t>
            </a:r>
            <a:endParaRPr lang="tr-TR" dirty="0">
              <a:solidFill>
                <a:srgbClr val="002060"/>
              </a:solidFill>
            </a:endParaRPr>
          </a:p>
          <a:p>
            <a:pPr marL="0" indent="0">
              <a:buNone/>
            </a:pPr>
            <a:endParaRPr lang="tr-TR" dirty="0">
              <a:solidFill>
                <a:srgbClr val="002060"/>
              </a:solidFill>
            </a:endParaRPr>
          </a:p>
          <a:p>
            <a:endParaRPr lang="tr-TR" dirty="0"/>
          </a:p>
        </p:txBody>
      </p:sp>
    </p:spTree>
    <p:extLst>
      <p:ext uri="{BB962C8B-B14F-4D97-AF65-F5344CB8AC3E}">
        <p14:creationId xmlns:p14="http://schemas.microsoft.com/office/powerpoint/2010/main" val="11665643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5141" y="101176"/>
            <a:ext cx="10515600" cy="568128"/>
          </a:xfrm>
        </p:spPr>
        <p:txBody>
          <a:bodyPr>
            <a:normAutofit fontScale="90000"/>
          </a:bodyPr>
          <a:lstStyle/>
          <a:p>
            <a:r>
              <a:rPr lang="tr-TR" sz="3600" b="1" dirty="0">
                <a:solidFill>
                  <a:schemeClr val="bg1"/>
                </a:solidFill>
              </a:rPr>
              <a:t> 2209-A Proje Önerisi Aşağıdaki Başlıkları İçermelidir</a:t>
            </a:r>
            <a:endParaRPr lang="tr-TR" sz="3600" dirty="0"/>
          </a:p>
        </p:txBody>
      </p:sp>
      <p:sp>
        <p:nvSpPr>
          <p:cNvPr id="3" name="İçerik Yer Tutucusu 2"/>
          <p:cNvSpPr>
            <a:spLocks noGrp="1"/>
          </p:cNvSpPr>
          <p:nvPr>
            <p:ph idx="1"/>
          </p:nvPr>
        </p:nvSpPr>
        <p:spPr>
          <a:xfrm>
            <a:off x="470555" y="1156322"/>
            <a:ext cx="11288629" cy="4351338"/>
          </a:xfrm>
        </p:spPr>
        <p:txBody>
          <a:bodyPr>
            <a:normAutofit/>
          </a:bodyPr>
          <a:lstStyle/>
          <a:p>
            <a:pPr marL="0" indent="0">
              <a:buNone/>
            </a:pPr>
            <a:r>
              <a:rPr lang="tr-TR" sz="2200" b="1" dirty="0">
                <a:solidFill>
                  <a:srgbClr val="C00000"/>
                </a:solidFill>
              </a:rPr>
              <a:t>4. Projede Kullanılan Yöntem ve </a:t>
            </a:r>
            <a:r>
              <a:rPr lang="tr-TR" sz="2200" b="1" dirty="0" err="1">
                <a:solidFill>
                  <a:srgbClr val="C00000"/>
                </a:solidFill>
              </a:rPr>
              <a:t>Metodlar</a:t>
            </a:r>
            <a:r>
              <a:rPr lang="tr-TR" sz="2200" b="1" dirty="0">
                <a:solidFill>
                  <a:srgbClr val="C00000"/>
                </a:solidFill>
              </a:rPr>
              <a:t>: </a:t>
            </a:r>
            <a:r>
              <a:rPr lang="tr-TR" sz="2200" dirty="0">
                <a:solidFill>
                  <a:srgbClr val="002060"/>
                </a:solidFill>
              </a:rPr>
              <a:t>Proje fikrinin hayata geçirilmesi için kurgulanan çözüm, izlenen yol, kullanılan araç, teknik ve </a:t>
            </a:r>
            <a:r>
              <a:rPr lang="tr-TR" sz="2200" dirty="0" err="1">
                <a:solidFill>
                  <a:srgbClr val="002060"/>
                </a:solidFill>
              </a:rPr>
              <a:t>metodlar</a:t>
            </a:r>
            <a:r>
              <a:rPr lang="tr-TR" sz="2200" dirty="0">
                <a:solidFill>
                  <a:srgbClr val="002060"/>
                </a:solidFill>
              </a:rPr>
              <a:t> açıklanmalıdır. Bu bölümün, proje çıktılarının doğrulanması veya geçerli kılınması için yürütülen faaliyetleri de içermesi beklenir</a:t>
            </a:r>
            <a:r>
              <a:rPr lang="tr-TR" sz="2200" b="1" dirty="0">
                <a:solidFill>
                  <a:srgbClr val="002060"/>
                </a:solidFill>
              </a:rPr>
              <a:t>.</a:t>
            </a:r>
          </a:p>
          <a:p>
            <a:pPr marL="0" indent="0">
              <a:buNone/>
            </a:pPr>
            <a:r>
              <a:rPr lang="tr-TR" sz="2400" b="1" dirty="0">
                <a:solidFill>
                  <a:srgbClr val="C00000"/>
                </a:solidFill>
              </a:rPr>
              <a:t>5. Proje İş-Zaman Planı: </a:t>
            </a:r>
            <a:r>
              <a:rPr lang="tr-TR" sz="2400" dirty="0" err="1">
                <a:solidFill>
                  <a:srgbClr val="002060"/>
                </a:solidFill>
              </a:rPr>
              <a:t>Gantt</a:t>
            </a:r>
            <a:r>
              <a:rPr lang="tr-TR" sz="2400" dirty="0">
                <a:solidFill>
                  <a:srgbClr val="002060"/>
                </a:solidFill>
              </a:rPr>
              <a:t> Şeması veya </a:t>
            </a:r>
            <a:r>
              <a:rPr lang="tr-TR" sz="2400" dirty="0" err="1">
                <a:solidFill>
                  <a:srgbClr val="002060"/>
                </a:solidFill>
              </a:rPr>
              <a:t>MSProject</a:t>
            </a:r>
            <a:r>
              <a:rPr lang="tr-TR" sz="2400" dirty="0">
                <a:solidFill>
                  <a:srgbClr val="002060"/>
                </a:solidFill>
              </a:rPr>
              <a:t> vb. yazılım çıktısı şeklinde bir proje süresince uygulanmış olan plan ile projenin içerdiği iş paketleri ve her bir iş paketinin içerdiği iş paketi faaliyetlerini, zaman ve sorumluluklarla ilgili planlamaları içermelidir.  </a:t>
            </a:r>
          </a:p>
          <a:p>
            <a:pPr marL="0" lvl="0" indent="0">
              <a:spcBef>
                <a:spcPts val="1800"/>
              </a:spcBef>
              <a:buSzPct val="100000"/>
              <a:buNone/>
            </a:pPr>
            <a:r>
              <a:rPr lang="tr-TR" sz="2400" b="1" dirty="0">
                <a:solidFill>
                  <a:srgbClr val="C00000"/>
                </a:solidFill>
              </a:rPr>
              <a:t>6. Sonuç: </a:t>
            </a:r>
            <a:r>
              <a:rPr lang="tr-TR" sz="2400" dirty="0">
                <a:solidFill>
                  <a:srgbClr val="002060"/>
                </a:solidFill>
              </a:rPr>
              <a:t>Bu bölümde projeden elde edilen/edilmesi beklenen sonuçlar irdelenerek değerlendirilmeli ve yorumlanmalıdır. Eğer proje çıktıları bir endüstri kuruluşunda uygulanmış ise bugüne kadar elde edilen sonuçlar bu bölümde sunulmalıdır. </a:t>
            </a:r>
          </a:p>
          <a:p>
            <a:pPr marL="0" indent="0">
              <a:buNone/>
            </a:pPr>
            <a:r>
              <a:rPr lang="tr-TR" sz="2400" b="1" dirty="0">
                <a:solidFill>
                  <a:srgbClr val="C00000"/>
                </a:solidFill>
              </a:rPr>
              <a:t>7. Kaynaklar: </a:t>
            </a:r>
            <a:r>
              <a:rPr lang="tr-TR" sz="2400" dirty="0">
                <a:solidFill>
                  <a:srgbClr val="002060"/>
                </a:solidFill>
              </a:rPr>
              <a:t>Bu bölümde yararlanılan kaynaklar verilmelidir.</a:t>
            </a:r>
          </a:p>
          <a:p>
            <a:pPr marL="0" indent="0">
              <a:buNone/>
            </a:pPr>
            <a:endParaRPr lang="tr-TR" dirty="0"/>
          </a:p>
        </p:txBody>
      </p:sp>
    </p:spTree>
    <p:extLst>
      <p:ext uri="{BB962C8B-B14F-4D97-AF65-F5344CB8AC3E}">
        <p14:creationId xmlns:p14="http://schemas.microsoft.com/office/powerpoint/2010/main" val="3786348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35280" y="0"/>
            <a:ext cx="11231880" cy="886691"/>
          </a:xfrm>
        </p:spPr>
        <p:txBody>
          <a:bodyPr>
            <a:noAutofit/>
          </a:bodyPr>
          <a:lstStyle/>
          <a:p>
            <a:r>
              <a:rPr lang="tr-TR" sz="3200" dirty="0"/>
              <a:t> </a:t>
            </a:r>
            <a:r>
              <a:rPr lang="tr-TR" sz="3200" b="1" dirty="0">
                <a:solidFill>
                  <a:schemeClr val="bg1"/>
                </a:solidFill>
              </a:rPr>
              <a:t>2209- B Sanayiye Yönelik Lisans Araştırma Projeleri Desteği Programı</a:t>
            </a:r>
          </a:p>
        </p:txBody>
      </p:sp>
      <p:sp>
        <p:nvSpPr>
          <p:cNvPr id="3" name="İçerik Yer Tutucusu 2"/>
          <p:cNvSpPr>
            <a:spLocks noGrp="1"/>
          </p:cNvSpPr>
          <p:nvPr>
            <p:ph idx="1"/>
          </p:nvPr>
        </p:nvSpPr>
        <p:spPr>
          <a:xfrm>
            <a:off x="402336" y="1565564"/>
            <a:ext cx="11010346" cy="3394364"/>
          </a:xfrm>
        </p:spPr>
        <p:txBody>
          <a:bodyPr/>
          <a:lstStyle/>
          <a:p>
            <a:pPr marL="0" indent="0">
              <a:buNone/>
            </a:pPr>
            <a:r>
              <a:rPr lang="tr-TR" dirty="0">
                <a:solidFill>
                  <a:srgbClr val="002060"/>
                </a:solidFill>
              </a:rPr>
              <a:t>Bu programda üniversitelerimizin çeşitli alanlarında öğrenim görmekte olan lisans öğrencilerinin hazırladıkları, sanayinin sorununu çözmeyi hedefleyen veya sanayide uygulama potansiyeli olan bir ürün / yöntem / süreç / iyileştirme veya geliştirmeye yönelik araştırma konusuna sahip lisans bitirme tezleri için destek verilmektedir. </a:t>
            </a:r>
          </a:p>
          <a:p>
            <a:endParaRPr lang="tr-TR" dirty="0"/>
          </a:p>
        </p:txBody>
      </p:sp>
    </p:spTree>
    <p:extLst>
      <p:ext uri="{BB962C8B-B14F-4D97-AF65-F5344CB8AC3E}">
        <p14:creationId xmlns:p14="http://schemas.microsoft.com/office/powerpoint/2010/main" val="33623225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o 10"/>
          <p:cNvGraphicFramePr>
            <a:graphicFrameLocks noGrp="1"/>
          </p:cNvGraphicFramePr>
          <p:nvPr>
            <p:extLst>
              <p:ext uri="{D42A27DB-BD31-4B8C-83A1-F6EECF244321}">
                <p14:modId xmlns:p14="http://schemas.microsoft.com/office/powerpoint/2010/main" val="1406162112"/>
              </p:ext>
            </p:extLst>
          </p:nvPr>
        </p:nvGraphicFramePr>
        <p:xfrm>
          <a:off x="94268" y="772997"/>
          <a:ext cx="5891753" cy="3170409"/>
        </p:xfrm>
        <a:graphic>
          <a:graphicData uri="http://schemas.openxmlformats.org/drawingml/2006/table">
            <a:tbl>
              <a:tblPr firstRow="1" firstCol="1" bandRow="1"/>
              <a:tblGrid>
                <a:gridCol w="5891753"/>
              </a:tblGrid>
              <a:tr h="227085">
                <a:tc>
                  <a:txBody>
                    <a:bodyPr/>
                    <a:lstStyle/>
                    <a:p>
                      <a:pPr marL="342900" lvl="0" indent="-342900">
                        <a:lnSpc>
                          <a:spcPct val="107000"/>
                        </a:lnSpc>
                        <a:spcAft>
                          <a:spcPts val="0"/>
                        </a:spcAft>
                        <a:buFont typeface="Wingdings" panose="05000000000000000000" pitchFamily="2" charset="2"/>
                        <a:buChar char=""/>
                      </a:pPr>
                      <a:r>
                        <a:rPr lang="tr-TR"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Kimler Başvurabilir</a:t>
                      </a:r>
                      <a:endParaRPr lang="tr-TR"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4273">
                <a:tc>
                  <a:txBody>
                    <a:bodyPr/>
                    <a:lstStyle/>
                    <a:p>
                      <a:pPr marL="342900" lvl="0" indent="-342900">
                        <a:lnSpc>
                          <a:spcPct val="107000"/>
                        </a:lnSpc>
                        <a:spcAft>
                          <a:spcPts val="0"/>
                        </a:spcAft>
                        <a:buFont typeface="Wingdings" panose="05000000000000000000" pitchFamily="2" charset="2"/>
                        <a:buChar char=""/>
                      </a:pPr>
                      <a:r>
                        <a:rPr lang="tr-TR" sz="18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Başvuru sahibinin lisans öğrenimi görüyor olması </a:t>
                      </a:r>
                      <a:r>
                        <a:rPr lang="tr-TR" sz="1800" b="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(Açık</a:t>
                      </a:r>
                      <a:r>
                        <a:rPr lang="tr-TR" sz="1800" b="0" baseline="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öğretim ve hazırlık öğrencileri başvuru yapamaz</a:t>
                      </a:r>
                      <a:r>
                        <a:rPr lang="tr-TR" sz="1800" b="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tr-TR"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tr-TR" sz="18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Projenin akademik </a:t>
                      </a:r>
                      <a:r>
                        <a:rPr lang="tr-TR" sz="1800" b="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ve sanayi danışmanları </a:t>
                      </a:r>
                      <a:r>
                        <a:rPr lang="tr-TR" sz="18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rehberliğinde yapılıyor olması,</a:t>
                      </a:r>
                      <a:endParaRPr lang="tr-TR"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tr-TR" sz="18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Aynı dönemde birden fazla başvuru yapılmamış olması,</a:t>
                      </a:r>
                      <a:endParaRPr lang="tr-TR"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tr-TR" sz="18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Aynı proje konusunda TÜBİTAK’tan destek alınmamış olması gerekmektedir. </a:t>
                      </a:r>
                      <a:endParaRPr lang="tr-TR" sz="1800" b="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tr-TR" sz="1800" dirty="0" smtClean="0">
                          <a:solidFill>
                            <a:srgbClr val="002060"/>
                          </a:solidFill>
                          <a:latin typeface="Times New Roman" panose="02020603050405020304" pitchFamily="18" charset="0"/>
                          <a:cs typeface="Times New Roman" panose="02020603050405020304" pitchFamily="18" charset="0"/>
                        </a:rPr>
                        <a:t>Proje ekibi en fazla proje yürütücüsü + 3 kişiden oluşmalıdır  (Toplam 4 kişi).</a:t>
                      </a:r>
                      <a:endParaRPr lang="tr-TR" sz="2000" dirty="0" smtClean="0">
                        <a:solidFill>
                          <a:srgbClr val="002060"/>
                        </a:solidFill>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r>
            </a:tbl>
          </a:graphicData>
        </a:graphic>
      </p:graphicFrame>
      <p:sp>
        <p:nvSpPr>
          <p:cNvPr id="15" name="Akış Çizelgesi: Sıralı Erişimli Depolama 14"/>
          <p:cNvSpPr/>
          <p:nvPr/>
        </p:nvSpPr>
        <p:spPr>
          <a:xfrm>
            <a:off x="707010" y="4061861"/>
            <a:ext cx="4081806" cy="1583703"/>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002060"/>
                </a:solidFill>
                <a:latin typeface="Times New Roman" panose="02020603050405020304" pitchFamily="18" charset="0"/>
                <a:cs typeface="Times New Roman" panose="02020603050405020304" pitchFamily="18" charset="0"/>
              </a:rPr>
              <a:t>1000 TL/ Danışman</a:t>
            </a:r>
          </a:p>
          <a:p>
            <a:pPr algn="ctr"/>
            <a:r>
              <a:rPr lang="tr-TR" sz="2000" b="1" dirty="0" smtClean="0">
                <a:solidFill>
                  <a:srgbClr val="002060"/>
                </a:solidFill>
                <a:latin typeface="Times New Roman" panose="02020603050405020304" pitchFamily="18" charset="0"/>
                <a:cs typeface="Times New Roman" panose="02020603050405020304" pitchFamily="18" charset="0"/>
              </a:rPr>
              <a:t>  Proje Teşvik </a:t>
            </a:r>
          </a:p>
          <a:p>
            <a:pPr algn="ctr"/>
            <a:r>
              <a:rPr lang="tr-TR" sz="2000" b="1" dirty="0" smtClean="0">
                <a:solidFill>
                  <a:srgbClr val="002060"/>
                </a:solidFill>
                <a:latin typeface="Times New Roman" panose="02020603050405020304" pitchFamily="18" charset="0"/>
                <a:cs typeface="Times New Roman" panose="02020603050405020304" pitchFamily="18" charset="0"/>
              </a:rPr>
              <a:t>   İkramiyesi</a:t>
            </a:r>
            <a:r>
              <a:rPr lang="tr-TR" sz="2000" b="1" dirty="0" smtClean="0">
                <a:latin typeface="Times New Roman" panose="02020603050405020304" pitchFamily="18" charset="0"/>
                <a:cs typeface="Times New Roman" panose="02020603050405020304" pitchFamily="18" charset="0"/>
              </a:rPr>
              <a:t> </a:t>
            </a:r>
            <a:endParaRPr lang="tr-TR" sz="2000" b="1" dirty="0">
              <a:latin typeface="Times New Roman" panose="02020603050405020304" pitchFamily="18" charset="0"/>
              <a:cs typeface="Times New Roman" panose="02020603050405020304" pitchFamily="18" charset="0"/>
            </a:endParaRPr>
          </a:p>
        </p:txBody>
      </p:sp>
      <p:graphicFrame>
        <p:nvGraphicFramePr>
          <p:cNvPr id="3" name="Tablo 2"/>
          <p:cNvGraphicFramePr>
            <a:graphicFrameLocks noGrp="1"/>
          </p:cNvGraphicFramePr>
          <p:nvPr>
            <p:extLst>
              <p:ext uri="{D42A27DB-BD31-4B8C-83A1-F6EECF244321}">
                <p14:modId xmlns:p14="http://schemas.microsoft.com/office/powerpoint/2010/main" val="3895829621"/>
              </p:ext>
            </p:extLst>
          </p:nvPr>
        </p:nvGraphicFramePr>
        <p:xfrm>
          <a:off x="6318503" y="3364992"/>
          <a:ext cx="5349240" cy="2003607"/>
        </p:xfrm>
        <a:graphic>
          <a:graphicData uri="http://schemas.openxmlformats.org/drawingml/2006/table">
            <a:tbl>
              <a:tblPr firstRow="1" firstCol="1" bandRow="1"/>
              <a:tblGrid>
                <a:gridCol w="2674620"/>
                <a:gridCol w="2674620"/>
              </a:tblGrid>
              <a:tr h="438728">
                <a:tc gridSpan="2">
                  <a:txBody>
                    <a:bodyPr/>
                    <a:lstStyle/>
                    <a:p>
                      <a:pPr marL="342900" lvl="0" indent="-342900" algn="ctr">
                        <a:lnSpc>
                          <a:spcPct val="107000"/>
                        </a:lnSpc>
                        <a:spcAft>
                          <a:spcPts val="800"/>
                        </a:spcAft>
                        <a:buFont typeface="Wingdings" panose="05000000000000000000" pitchFamily="2" charset="2"/>
                        <a:buChar char=""/>
                      </a:pPr>
                      <a:r>
                        <a:rPr lang="tr-TR"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Başvuru Dönem ve Tarihleri</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r>
              <a:tr h="766906">
                <a:tc>
                  <a:txBody>
                    <a:bodyPr/>
                    <a:lstStyle/>
                    <a:p>
                      <a:pPr>
                        <a:lnSpc>
                          <a:spcPct val="107000"/>
                        </a:lnSpc>
                        <a:spcAft>
                          <a:spcPts val="800"/>
                        </a:spcAft>
                      </a:pPr>
                      <a:r>
                        <a:rPr lang="tr-TR" sz="18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Başvuru Dönemleri </a:t>
                      </a:r>
                      <a:endParaRPr lang="tr-TR"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800" b="0" dirty="0" smtClean="0">
                          <a:solidFill>
                            <a:srgbClr val="002060"/>
                          </a:solidFill>
                          <a:latin typeface="Times New Roman" panose="02020603050405020304" pitchFamily="18" charset="0"/>
                          <a:cs typeface="Times New Roman" panose="02020603050405020304" pitchFamily="18" charset="0"/>
                        </a:rPr>
                        <a:t>Ocak-Şubat-Nisan-Haziran-Eylül- Aralık</a:t>
                      </a: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r>
              <a:tr h="797973">
                <a:tc>
                  <a:txBody>
                    <a:bodyPr/>
                    <a:lstStyle/>
                    <a:p>
                      <a:pPr>
                        <a:lnSpc>
                          <a:spcPct val="107000"/>
                        </a:lnSpc>
                        <a:spcAft>
                          <a:spcPts val="800"/>
                        </a:spcAft>
                      </a:pPr>
                      <a:r>
                        <a:rPr lang="tr-TR" sz="18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Başvuru Tarihleri </a:t>
                      </a:r>
                      <a:endParaRPr lang="tr-TR"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dirty="0" smtClean="0">
                          <a:solidFill>
                            <a:srgbClr val="002060"/>
                          </a:solidFill>
                        </a:rPr>
                        <a:t>13.02.2019</a:t>
                      </a:r>
                      <a:r>
                        <a:rPr lang="tr-TR" sz="1800" b="0" dirty="0" smtClean="0">
                          <a:solidFill>
                            <a:srgbClr val="002060"/>
                          </a:solidFill>
                          <a:latin typeface="Times New Roman" panose="02020603050405020304" pitchFamily="18" charset="0"/>
                          <a:cs typeface="Times New Roman" panose="02020603050405020304" pitchFamily="18" charset="0"/>
                        </a:rPr>
                        <a:t>- </a:t>
                      </a:r>
                      <a:r>
                        <a:rPr lang="tr-TR" dirty="0" smtClean="0">
                          <a:solidFill>
                            <a:srgbClr val="002060"/>
                          </a:solidFill>
                        </a:rPr>
                        <a:t>01.03.2019</a:t>
                      </a:r>
                      <a:endParaRPr lang="tr-TR" sz="1800" b="0" dirty="0" smtClean="0">
                        <a:solidFill>
                          <a:srgbClr val="002060"/>
                        </a:solidFill>
                        <a:latin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r>
            </a:tbl>
          </a:graphicData>
        </a:graphic>
      </p:graphicFrame>
      <p:graphicFrame>
        <p:nvGraphicFramePr>
          <p:cNvPr id="9" name="Tablo 8"/>
          <p:cNvGraphicFramePr>
            <a:graphicFrameLocks noGrp="1"/>
          </p:cNvGraphicFramePr>
          <p:nvPr>
            <p:extLst>
              <p:ext uri="{D42A27DB-BD31-4B8C-83A1-F6EECF244321}">
                <p14:modId xmlns:p14="http://schemas.microsoft.com/office/powerpoint/2010/main" val="2577528918"/>
              </p:ext>
            </p:extLst>
          </p:nvPr>
        </p:nvGraphicFramePr>
        <p:xfrm>
          <a:off x="6586473" y="860194"/>
          <a:ext cx="4813300" cy="1846429"/>
        </p:xfrm>
        <a:graphic>
          <a:graphicData uri="http://schemas.openxmlformats.org/drawingml/2006/table">
            <a:tbl>
              <a:tblPr firstRow="1" firstCol="1" bandRow="1"/>
              <a:tblGrid>
                <a:gridCol w="2406650"/>
                <a:gridCol w="2406650"/>
              </a:tblGrid>
              <a:tr h="386480">
                <a:tc gridSpan="2">
                  <a:txBody>
                    <a:bodyPr/>
                    <a:lstStyle/>
                    <a:p>
                      <a:pPr marL="342900" lvl="0" indent="-342900" algn="ctr">
                        <a:lnSpc>
                          <a:spcPct val="107000"/>
                        </a:lnSpc>
                        <a:spcAft>
                          <a:spcPts val="800"/>
                        </a:spcAft>
                        <a:buFont typeface="Wingdings" panose="05000000000000000000" pitchFamily="2" charset="2"/>
                        <a:buChar char=""/>
                      </a:pPr>
                      <a:r>
                        <a:rPr lang="tr-TR"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Destek Özellikleri</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r>
              <a:tr h="715483">
                <a:tc>
                  <a:txBody>
                    <a:bodyPr/>
                    <a:lstStyle/>
                    <a:p>
                      <a:pPr>
                        <a:lnSpc>
                          <a:spcPct val="107000"/>
                        </a:lnSpc>
                        <a:spcAft>
                          <a:spcPts val="800"/>
                        </a:spcAft>
                      </a:pPr>
                      <a:r>
                        <a:rPr lang="tr-TR" sz="20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Destek Süresi </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nSpc>
                          <a:spcPct val="107000"/>
                        </a:lnSpc>
                        <a:spcAft>
                          <a:spcPts val="800"/>
                        </a:spcAft>
                      </a:pPr>
                      <a:r>
                        <a:rPr lang="tr-TR" sz="20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12 aya kadar </a:t>
                      </a: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r>
              <a:tr h="744466">
                <a:tc>
                  <a:txBody>
                    <a:bodyPr/>
                    <a:lstStyle/>
                    <a:p>
                      <a:pPr>
                        <a:lnSpc>
                          <a:spcPct val="107000"/>
                        </a:lnSpc>
                        <a:spcAft>
                          <a:spcPts val="800"/>
                        </a:spcAft>
                      </a:pPr>
                      <a:r>
                        <a:rPr lang="tr-TR" sz="20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Destek Miktarı </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nSpc>
                          <a:spcPct val="107000"/>
                        </a:lnSpc>
                        <a:spcAft>
                          <a:spcPts val="800"/>
                        </a:spcAft>
                      </a:pPr>
                      <a:r>
                        <a:rPr lang="tr-TR" sz="2000" b="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4000 </a:t>
                      </a:r>
                      <a:r>
                        <a:rPr lang="tr-TR" sz="20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TL ye kadar </a:t>
                      </a: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r>
            </a:tbl>
          </a:graphicData>
        </a:graphic>
      </p:graphicFrame>
      <p:sp>
        <p:nvSpPr>
          <p:cNvPr id="10" name="Unvan 1"/>
          <p:cNvSpPr>
            <a:spLocks noGrp="1"/>
          </p:cNvSpPr>
          <p:nvPr>
            <p:ph type="title"/>
          </p:nvPr>
        </p:nvSpPr>
        <p:spPr>
          <a:xfrm>
            <a:off x="300038" y="84138"/>
            <a:ext cx="11591925" cy="469900"/>
          </a:xfrm>
        </p:spPr>
        <p:txBody>
          <a:bodyPr>
            <a:noAutofit/>
          </a:bodyPr>
          <a:lstStyle/>
          <a:p>
            <a:r>
              <a:rPr lang="tr-TR" sz="3200" dirty="0"/>
              <a:t> </a:t>
            </a:r>
            <a:r>
              <a:rPr lang="tr-TR" sz="3200" b="1" dirty="0">
                <a:solidFill>
                  <a:schemeClr val="bg1"/>
                </a:solidFill>
              </a:rPr>
              <a:t>2209- B Sanayiye Yönelik Lisans Araştırma Projeleri Desteği Programı</a:t>
            </a:r>
          </a:p>
        </p:txBody>
      </p:sp>
    </p:spTree>
    <p:extLst>
      <p:ext uri="{BB962C8B-B14F-4D97-AF65-F5344CB8AC3E}">
        <p14:creationId xmlns:p14="http://schemas.microsoft.com/office/powerpoint/2010/main" val="26207497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533400" y="1219492"/>
            <a:ext cx="10841736" cy="4401205"/>
          </a:xfrm>
          <a:prstGeom prst="rect">
            <a:avLst/>
          </a:prstGeom>
        </p:spPr>
        <p:txBody>
          <a:bodyPr wrap="square">
            <a:spAutoFit/>
          </a:bodyPr>
          <a:lstStyle/>
          <a:p>
            <a:pPr marL="514350" indent="-514350">
              <a:buFontTx/>
              <a:buAutoNum type="arabicPeriod"/>
            </a:pPr>
            <a:r>
              <a:rPr lang="tr-TR" sz="2800" b="1" dirty="0" smtClean="0">
                <a:solidFill>
                  <a:srgbClr val="C00000"/>
                </a:solidFill>
              </a:rPr>
              <a:t>Kapak </a:t>
            </a:r>
            <a:r>
              <a:rPr lang="tr-TR" sz="2800" b="1" dirty="0">
                <a:solidFill>
                  <a:srgbClr val="C00000"/>
                </a:solidFill>
              </a:rPr>
              <a:t>Sayfası: </a:t>
            </a:r>
            <a:r>
              <a:rPr lang="tr-TR" sz="2800" dirty="0">
                <a:solidFill>
                  <a:srgbClr val="002060"/>
                </a:solidFill>
              </a:rPr>
              <a:t>Proje başlığı, projenin ilgili olduğu tematik alan, eğitim kurum(u/</a:t>
            </a:r>
            <a:r>
              <a:rPr lang="tr-TR" sz="2800" dirty="0" err="1">
                <a:solidFill>
                  <a:srgbClr val="002060"/>
                </a:solidFill>
              </a:rPr>
              <a:t>ları</a:t>
            </a:r>
            <a:r>
              <a:rPr lang="tr-TR" sz="2800" dirty="0">
                <a:solidFill>
                  <a:srgbClr val="002060"/>
                </a:solidFill>
              </a:rPr>
              <a:t>), öğrenci/grup mensuplarının isimleri, proje çıktılarını kullanmaya talip olan kuruluşun adı, danışmanların isimleri</a:t>
            </a:r>
            <a:r>
              <a:rPr lang="tr-TR" sz="2800" dirty="0" smtClean="0">
                <a:solidFill>
                  <a:srgbClr val="002060"/>
                </a:solidFill>
              </a:rPr>
              <a:t>.</a:t>
            </a:r>
            <a:r>
              <a:rPr lang="tr-TR" sz="2800" b="1" dirty="0">
                <a:solidFill>
                  <a:srgbClr val="C00000"/>
                </a:solidFill>
              </a:rPr>
              <a:t> </a:t>
            </a:r>
            <a:endParaRPr lang="tr-TR" sz="2800" b="1" dirty="0" smtClean="0">
              <a:solidFill>
                <a:srgbClr val="C00000"/>
              </a:solidFill>
            </a:endParaRPr>
          </a:p>
          <a:p>
            <a:pPr marL="514350" indent="-514350">
              <a:buFontTx/>
              <a:buAutoNum type="arabicPeriod"/>
            </a:pPr>
            <a:endParaRPr lang="tr-TR" sz="2800" b="1" dirty="0" smtClean="0">
              <a:solidFill>
                <a:srgbClr val="C00000"/>
              </a:solidFill>
            </a:endParaRPr>
          </a:p>
          <a:p>
            <a:pPr marL="514350" indent="-514350">
              <a:buFontTx/>
              <a:buAutoNum type="arabicPeriod"/>
            </a:pPr>
            <a:r>
              <a:rPr lang="tr-TR" sz="2800" b="1" dirty="0" smtClean="0">
                <a:solidFill>
                  <a:srgbClr val="C00000"/>
                </a:solidFill>
              </a:rPr>
              <a:t>Özet</a:t>
            </a:r>
            <a:r>
              <a:rPr lang="tr-TR" sz="2800" b="1" dirty="0">
                <a:solidFill>
                  <a:srgbClr val="C00000"/>
                </a:solidFill>
              </a:rPr>
              <a:t>: </a:t>
            </a:r>
            <a:r>
              <a:rPr lang="tr-TR" sz="2800" dirty="0">
                <a:solidFill>
                  <a:srgbClr val="002060"/>
                </a:solidFill>
              </a:rPr>
              <a:t>Proje fikrini, proje fikrinin hayata geçirilmesi için izlenen yöntem ve </a:t>
            </a:r>
            <a:r>
              <a:rPr lang="tr-TR" sz="2800" dirty="0" err="1">
                <a:solidFill>
                  <a:srgbClr val="002060"/>
                </a:solidFill>
              </a:rPr>
              <a:t>metodları</a:t>
            </a:r>
            <a:r>
              <a:rPr lang="tr-TR" sz="2800" dirty="0">
                <a:solidFill>
                  <a:srgbClr val="002060"/>
                </a:solidFill>
              </a:rPr>
              <a:t>, kullanılan modelleme, simülasyon, test, prototip üretimi vb. doğrulama yöntemlerini ve elde edilen/edilmesi beklenen sonuçları anlatmalıdır.</a:t>
            </a:r>
          </a:p>
          <a:p>
            <a:pPr marL="514350" indent="-514350">
              <a:buAutoNum type="arabicPeriod"/>
            </a:pPr>
            <a:endParaRPr lang="tr-TR" sz="2800" dirty="0" smtClean="0">
              <a:solidFill>
                <a:srgbClr val="002060"/>
              </a:solidFill>
            </a:endParaRPr>
          </a:p>
          <a:p>
            <a:endParaRPr lang="tr-TR" sz="2800" dirty="0">
              <a:solidFill>
                <a:srgbClr val="002060"/>
              </a:solidFill>
            </a:endParaRPr>
          </a:p>
        </p:txBody>
      </p:sp>
      <p:sp>
        <p:nvSpPr>
          <p:cNvPr id="2" name="Dikdörtgen 1"/>
          <p:cNvSpPr/>
          <p:nvPr/>
        </p:nvSpPr>
        <p:spPr>
          <a:xfrm>
            <a:off x="319548" y="132430"/>
            <a:ext cx="7983203" cy="523220"/>
          </a:xfrm>
          <a:prstGeom prst="rect">
            <a:avLst/>
          </a:prstGeom>
        </p:spPr>
        <p:txBody>
          <a:bodyPr wrap="square">
            <a:spAutoFit/>
          </a:bodyPr>
          <a:lstStyle/>
          <a:p>
            <a:r>
              <a:rPr lang="tr-TR" sz="2800" b="1" dirty="0">
                <a:solidFill>
                  <a:schemeClr val="bg1"/>
                </a:solidFill>
              </a:rPr>
              <a:t> </a:t>
            </a:r>
            <a:r>
              <a:rPr lang="tr-TR" sz="2800" b="1" dirty="0" smtClean="0">
                <a:solidFill>
                  <a:schemeClr val="bg1"/>
                </a:solidFill>
              </a:rPr>
              <a:t>2209-B </a:t>
            </a:r>
            <a:r>
              <a:rPr lang="tr-TR" sz="2800" b="1" dirty="0">
                <a:solidFill>
                  <a:schemeClr val="bg1"/>
                </a:solidFill>
              </a:rPr>
              <a:t>Proje Önerisi Aşağıdaki Başlıkları İçermelidir</a:t>
            </a:r>
            <a:endParaRPr lang="tr-TR" sz="2800" dirty="0"/>
          </a:p>
        </p:txBody>
      </p:sp>
    </p:spTree>
    <p:extLst>
      <p:ext uri="{BB962C8B-B14F-4D97-AF65-F5344CB8AC3E}">
        <p14:creationId xmlns:p14="http://schemas.microsoft.com/office/powerpoint/2010/main" val="634056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89150"/>
            <a:ext cx="10515600" cy="1325563"/>
          </a:xfrm>
        </p:spPr>
        <p:txBody>
          <a:bodyPr>
            <a:normAutofit/>
          </a:bodyPr>
          <a:lstStyle/>
          <a:p>
            <a:r>
              <a:rPr lang="en-GB" sz="2400" b="1" dirty="0" smtClean="0">
                <a:solidFill>
                  <a:schemeClr val="bg1"/>
                </a:solidFill>
                <a:latin typeface="+mn-lt"/>
              </a:rPr>
              <a:t>PROJE DESTEK BİRİMİ </a:t>
            </a:r>
            <a:endParaRPr lang="en-GB" sz="2400" b="1" dirty="0">
              <a:solidFill>
                <a:schemeClr val="bg1"/>
              </a:solidFill>
              <a:latin typeface="+mn-lt"/>
            </a:endParaRPr>
          </a:p>
        </p:txBody>
      </p:sp>
      <p:pic>
        <p:nvPicPr>
          <p:cNvPr id="6" name="İçerik Yer Tutucusu 5"/>
          <p:cNvPicPr>
            <a:picLocks noGrp="1" noChangeAspect="1"/>
          </p:cNvPicPr>
          <p:nvPr>
            <p:ph idx="1"/>
          </p:nvPr>
        </p:nvPicPr>
        <p:blipFill>
          <a:blip r:embed="rId2"/>
          <a:stretch>
            <a:fillRect/>
          </a:stretch>
        </p:blipFill>
        <p:spPr>
          <a:xfrm>
            <a:off x="1791107" y="1726324"/>
            <a:ext cx="4204370" cy="1023432"/>
          </a:xfrm>
          <a:prstGeom prst="rect">
            <a:avLst/>
          </a:prstGeom>
        </p:spPr>
      </p:pic>
      <p:pic>
        <p:nvPicPr>
          <p:cNvPr id="11" name="Resim 10"/>
          <p:cNvPicPr>
            <a:picLocks noChangeAspect="1"/>
          </p:cNvPicPr>
          <p:nvPr/>
        </p:nvPicPr>
        <p:blipFill>
          <a:blip r:embed="rId3"/>
          <a:stretch>
            <a:fillRect/>
          </a:stretch>
        </p:blipFill>
        <p:spPr>
          <a:xfrm>
            <a:off x="1798353" y="1236757"/>
            <a:ext cx="1134024" cy="1496092"/>
          </a:xfrm>
          <a:prstGeom prst="rect">
            <a:avLst/>
          </a:prstGeom>
        </p:spPr>
      </p:pic>
      <p:pic>
        <p:nvPicPr>
          <p:cNvPr id="15" name="Resim 14"/>
          <p:cNvPicPr>
            <a:picLocks noChangeAspect="1"/>
          </p:cNvPicPr>
          <p:nvPr/>
        </p:nvPicPr>
        <p:blipFill>
          <a:blip r:embed="rId2"/>
          <a:stretch>
            <a:fillRect/>
          </a:stretch>
        </p:blipFill>
        <p:spPr>
          <a:xfrm>
            <a:off x="5525974" y="3720662"/>
            <a:ext cx="4174015" cy="1016043"/>
          </a:xfrm>
          <a:prstGeom prst="rect">
            <a:avLst/>
          </a:prstGeom>
        </p:spPr>
      </p:pic>
      <p:pic>
        <p:nvPicPr>
          <p:cNvPr id="18" name="Resim 17"/>
          <p:cNvPicPr>
            <a:picLocks noChangeAspect="1"/>
          </p:cNvPicPr>
          <p:nvPr/>
        </p:nvPicPr>
        <p:blipFill>
          <a:blip r:embed="rId4"/>
          <a:stretch>
            <a:fillRect/>
          </a:stretch>
        </p:blipFill>
        <p:spPr>
          <a:xfrm>
            <a:off x="5483298" y="3353231"/>
            <a:ext cx="1390467" cy="1431973"/>
          </a:xfrm>
          <a:prstGeom prst="rect">
            <a:avLst/>
          </a:prstGeom>
        </p:spPr>
      </p:pic>
      <p:sp>
        <p:nvSpPr>
          <p:cNvPr id="3" name="Metin kutusu 2"/>
          <p:cNvSpPr txBox="1"/>
          <p:nvPr/>
        </p:nvSpPr>
        <p:spPr>
          <a:xfrm>
            <a:off x="7227933" y="4069217"/>
            <a:ext cx="2117887" cy="584775"/>
          </a:xfrm>
          <a:prstGeom prst="rect">
            <a:avLst/>
          </a:prstGeom>
        </p:spPr>
        <p:style>
          <a:lnRef idx="3">
            <a:schemeClr val="lt1"/>
          </a:lnRef>
          <a:fillRef idx="1002">
            <a:schemeClr val="dk2"/>
          </a:fillRef>
          <a:effectRef idx="1">
            <a:schemeClr val="accent1"/>
          </a:effectRef>
          <a:fontRef idx="minor">
            <a:schemeClr val="lt1"/>
          </a:fontRef>
        </p:style>
        <p:txBody>
          <a:bodyPr wrap="none" rtlCol="0">
            <a:spAutoFit/>
          </a:bodyPr>
          <a:lstStyle/>
          <a:p>
            <a:r>
              <a:rPr lang="en-GB" sz="1600" dirty="0" smtClean="0">
                <a:latin typeface="Yu Gothic UI Semibold" panose="020B0700000000000000" pitchFamily="34" charset="-128"/>
                <a:ea typeface="Yu Gothic UI Semibold" panose="020B0700000000000000" pitchFamily="34" charset="-128"/>
              </a:rPr>
              <a:t>Çiğdem KAYAR </a:t>
            </a:r>
          </a:p>
          <a:p>
            <a:r>
              <a:rPr lang="en-GB" sz="1600" dirty="0" smtClean="0">
                <a:latin typeface="Yu Gothic UI Semibold" panose="020B0700000000000000" pitchFamily="34" charset="-128"/>
                <a:ea typeface="Yu Gothic UI Semibold" panose="020B0700000000000000" pitchFamily="34" charset="-128"/>
              </a:rPr>
              <a:t>Proje Destek Uzmanı</a:t>
            </a:r>
            <a:endParaRPr lang="en-GB" sz="1600" dirty="0">
              <a:latin typeface="Yu Gothic UI Semibold" panose="020B0700000000000000" pitchFamily="34" charset="-128"/>
              <a:ea typeface="Yu Gothic UI Semibold" panose="020B0700000000000000" pitchFamily="34" charset="-128"/>
            </a:endParaRPr>
          </a:p>
        </p:txBody>
      </p:sp>
      <p:sp>
        <p:nvSpPr>
          <p:cNvPr id="10" name="Metin kutusu 9"/>
          <p:cNvSpPr txBox="1"/>
          <p:nvPr/>
        </p:nvSpPr>
        <p:spPr>
          <a:xfrm>
            <a:off x="3044789" y="2061729"/>
            <a:ext cx="2650084" cy="584775"/>
          </a:xfrm>
          <a:prstGeom prst="rect">
            <a:avLst/>
          </a:prstGeom>
        </p:spPr>
        <p:style>
          <a:lnRef idx="3">
            <a:schemeClr val="lt1"/>
          </a:lnRef>
          <a:fillRef idx="1002">
            <a:schemeClr val="dk2"/>
          </a:fillRef>
          <a:effectRef idx="1">
            <a:schemeClr val="accent1"/>
          </a:effectRef>
          <a:fontRef idx="minor">
            <a:schemeClr val="lt1"/>
          </a:fontRef>
        </p:style>
        <p:txBody>
          <a:bodyPr wrap="none" rtlCol="0">
            <a:spAutoFit/>
          </a:bodyPr>
          <a:lstStyle/>
          <a:p>
            <a:r>
              <a:rPr lang="en-GB" sz="1600" dirty="0" smtClean="0">
                <a:latin typeface="Yu Gothic UI Semibold" panose="020B0700000000000000" pitchFamily="34" charset="-128"/>
                <a:ea typeface="Yu Gothic UI Semibold" panose="020B0700000000000000" pitchFamily="34" charset="-128"/>
              </a:rPr>
              <a:t>Özlem ERYILMAZ </a:t>
            </a:r>
          </a:p>
          <a:p>
            <a:r>
              <a:rPr lang="en-GB" sz="1600" dirty="0" smtClean="0">
                <a:latin typeface="Yu Gothic UI Semibold" panose="020B0700000000000000" pitchFamily="34" charset="-128"/>
                <a:ea typeface="Yu Gothic UI Semibold" panose="020B0700000000000000" pitchFamily="34" charset="-128"/>
              </a:rPr>
              <a:t>Proje Destek Koordinatörü</a:t>
            </a:r>
            <a:endParaRPr lang="en-GB" sz="1600" dirty="0">
              <a:latin typeface="Yu Gothic UI Semibold" panose="020B0700000000000000" pitchFamily="34" charset="-128"/>
              <a:ea typeface="Yu Gothic UI Semibold" panose="020B0700000000000000" pitchFamily="34" charset="-128"/>
            </a:endParaRPr>
          </a:p>
        </p:txBody>
      </p:sp>
    </p:spTree>
    <p:extLst>
      <p:ext uri="{BB962C8B-B14F-4D97-AF65-F5344CB8AC3E}">
        <p14:creationId xmlns:p14="http://schemas.microsoft.com/office/powerpoint/2010/main" val="39797562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19548" y="132430"/>
            <a:ext cx="7983203" cy="523220"/>
          </a:xfrm>
          <a:prstGeom prst="rect">
            <a:avLst/>
          </a:prstGeom>
        </p:spPr>
        <p:txBody>
          <a:bodyPr wrap="square">
            <a:spAutoFit/>
          </a:bodyPr>
          <a:lstStyle/>
          <a:p>
            <a:r>
              <a:rPr lang="tr-TR" sz="2800" b="1" dirty="0">
                <a:solidFill>
                  <a:schemeClr val="bg1"/>
                </a:solidFill>
              </a:rPr>
              <a:t> </a:t>
            </a:r>
            <a:r>
              <a:rPr lang="tr-TR" sz="2800" b="1" dirty="0" smtClean="0">
                <a:solidFill>
                  <a:schemeClr val="bg1"/>
                </a:solidFill>
              </a:rPr>
              <a:t>2209-B </a:t>
            </a:r>
            <a:r>
              <a:rPr lang="tr-TR" sz="2800" b="1" dirty="0">
                <a:solidFill>
                  <a:schemeClr val="bg1"/>
                </a:solidFill>
              </a:rPr>
              <a:t>Proje Önerisi Aşağıdaki Başlıkları İçermelidir</a:t>
            </a:r>
            <a:endParaRPr lang="tr-TR" sz="2800" dirty="0"/>
          </a:p>
        </p:txBody>
      </p:sp>
      <p:sp>
        <p:nvSpPr>
          <p:cNvPr id="2" name="Dikdörtgen 1"/>
          <p:cNvSpPr/>
          <p:nvPr/>
        </p:nvSpPr>
        <p:spPr>
          <a:xfrm>
            <a:off x="319548" y="1045524"/>
            <a:ext cx="11256756" cy="4339650"/>
          </a:xfrm>
          <a:prstGeom prst="rect">
            <a:avLst/>
          </a:prstGeom>
        </p:spPr>
        <p:txBody>
          <a:bodyPr wrap="square">
            <a:spAutoFit/>
          </a:bodyPr>
          <a:lstStyle/>
          <a:p>
            <a:r>
              <a:rPr lang="tr-TR" sz="2000" b="1" dirty="0" smtClean="0">
                <a:solidFill>
                  <a:srgbClr val="C00000"/>
                </a:solidFill>
              </a:rPr>
              <a:t>3. Motivasyon</a:t>
            </a:r>
            <a:r>
              <a:rPr lang="tr-TR" sz="2000" b="1" dirty="0">
                <a:solidFill>
                  <a:srgbClr val="C00000"/>
                </a:solidFill>
              </a:rPr>
              <a:t>: </a:t>
            </a:r>
            <a:r>
              <a:rPr lang="tr-TR" sz="2000" b="1" dirty="0">
                <a:solidFill>
                  <a:srgbClr val="002060"/>
                </a:solidFill>
              </a:rPr>
              <a:t>Bu projeye başlanılmasının nedeni nedir? Proje başarılı olursa neler sağlanabilecektir? Proje çıktısını kullanmaya talip olan kuruluşun tanıtımı, çalışma konusu ve faaliyetleri? Proje çıktısı bu kuruluşta ne amaçla ve nerede kullanılacaktır? ve benzeri sorular cevaplandırılmalıdır. Bu bölümde ekonomik açıdan değerlendirmeler, </a:t>
            </a:r>
            <a:r>
              <a:rPr lang="tr-TR" sz="2000" b="1" dirty="0" err="1">
                <a:solidFill>
                  <a:srgbClr val="002060"/>
                </a:solidFill>
              </a:rPr>
              <a:t>başabaş</a:t>
            </a:r>
            <a:r>
              <a:rPr lang="tr-TR" sz="2000" b="1" dirty="0">
                <a:solidFill>
                  <a:srgbClr val="002060"/>
                </a:solidFill>
              </a:rPr>
              <a:t> hesabı, maliyet, rekabet edebilirlik, tasarruf, emisyon, fayda/maliyet oranı vb. hesaplar sunulabilir. Projenin çıktısının: proje sonuçlarını kullanmaya talip olan kuruluş dışında başka kuruluşlara, sektöre veya ülkeye yönelik katkıları varsa bunlar bu bölümde açıklanmalıdır</a:t>
            </a:r>
            <a:r>
              <a:rPr lang="tr-TR" sz="2000" b="1" dirty="0" smtClean="0">
                <a:solidFill>
                  <a:srgbClr val="002060"/>
                </a:solidFill>
              </a:rPr>
              <a:t>.</a:t>
            </a:r>
            <a:endParaRPr lang="tr-TR" b="1" dirty="0" smtClean="0">
              <a:solidFill>
                <a:srgbClr val="002060"/>
              </a:solidFill>
            </a:endParaRPr>
          </a:p>
          <a:p>
            <a:endParaRPr lang="tr-TR" dirty="0">
              <a:solidFill>
                <a:srgbClr val="002060"/>
              </a:solidFill>
            </a:endParaRPr>
          </a:p>
          <a:p>
            <a:r>
              <a:rPr lang="tr-TR" sz="2000" b="1" dirty="0">
                <a:solidFill>
                  <a:srgbClr val="C00000"/>
                </a:solidFill>
              </a:rPr>
              <a:t>4. Projenin İçerdiği Yenilik Unsuru: </a:t>
            </a:r>
            <a:r>
              <a:rPr lang="tr-TR" sz="2000" b="1" dirty="0">
                <a:solidFill>
                  <a:srgbClr val="002060"/>
                </a:solidFill>
              </a:rPr>
              <a:t>Cevap aranan sorular şu şekildedir: Proje Fikrinin İçerdiği Yenilik Unsuru Uluslararası, Ulusal veya Firma düzeyinde yenilik kategorilerinden hangisinin kapsamına giriyor. Proje çıktısı olan ürün, yöntem veya sürecin öncekilere veya benzerlerine göre farklılık veya üstünlükleri nelerdir? Projenin ara çıktıları veya nihai çıktıları için patent, endüstriyel tasarım, </a:t>
            </a:r>
            <a:r>
              <a:rPr lang="tr-TR" sz="2000" b="1" dirty="0" err="1">
                <a:solidFill>
                  <a:srgbClr val="002060"/>
                </a:solidFill>
              </a:rPr>
              <a:t>copyright</a:t>
            </a:r>
            <a:r>
              <a:rPr lang="tr-TR" sz="2000" b="1" dirty="0">
                <a:solidFill>
                  <a:srgbClr val="002060"/>
                </a:solidFill>
              </a:rPr>
              <a:t> vb. fikri/sınai mülkiyet hakkı elde etme olasılığı nedir? Önceden alınmış olan diğer tescillere göre ne gibi farklılığı var?</a:t>
            </a:r>
          </a:p>
          <a:p>
            <a:endParaRPr lang="tr-TR" dirty="0">
              <a:solidFill>
                <a:srgbClr val="002060"/>
              </a:solidFill>
            </a:endParaRPr>
          </a:p>
        </p:txBody>
      </p:sp>
    </p:spTree>
    <p:extLst>
      <p:ext uri="{BB962C8B-B14F-4D97-AF65-F5344CB8AC3E}">
        <p14:creationId xmlns:p14="http://schemas.microsoft.com/office/powerpoint/2010/main" val="3377380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9548" y="132430"/>
            <a:ext cx="7983203" cy="523220"/>
          </a:xfrm>
          <a:prstGeom prst="rect">
            <a:avLst/>
          </a:prstGeom>
        </p:spPr>
        <p:txBody>
          <a:bodyPr wrap="square">
            <a:spAutoFit/>
          </a:bodyPr>
          <a:lstStyle/>
          <a:p>
            <a:r>
              <a:rPr lang="tr-TR" sz="2800" b="1" dirty="0">
                <a:solidFill>
                  <a:schemeClr val="bg1"/>
                </a:solidFill>
              </a:rPr>
              <a:t> </a:t>
            </a:r>
            <a:r>
              <a:rPr lang="tr-TR" sz="2800" b="1" dirty="0" smtClean="0">
                <a:solidFill>
                  <a:schemeClr val="bg1"/>
                </a:solidFill>
              </a:rPr>
              <a:t>2209-B </a:t>
            </a:r>
            <a:r>
              <a:rPr lang="tr-TR" sz="2800" b="1" dirty="0">
                <a:solidFill>
                  <a:schemeClr val="bg1"/>
                </a:solidFill>
              </a:rPr>
              <a:t>Proje Önerisi Aşağıdaki Başlıkları İçermelidir</a:t>
            </a:r>
            <a:endParaRPr lang="tr-TR" sz="2800" dirty="0"/>
          </a:p>
        </p:txBody>
      </p:sp>
      <p:sp>
        <p:nvSpPr>
          <p:cNvPr id="2" name="Dikdörtgen 1"/>
          <p:cNvSpPr/>
          <p:nvPr/>
        </p:nvSpPr>
        <p:spPr>
          <a:xfrm>
            <a:off x="319548" y="1053560"/>
            <a:ext cx="11265900" cy="4985980"/>
          </a:xfrm>
          <a:prstGeom prst="rect">
            <a:avLst/>
          </a:prstGeom>
        </p:spPr>
        <p:txBody>
          <a:bodyPr wrap="square">
            <a:spAutoFit/>
          </a:bodyPr>
          <a:lstStyle/>
          <a:p>
            <a:r>
              <a:rPr lang="tr-TR" sz="2400" b="1" dirty="0">
                <a:solidFill>
                  <a:srgbClr val="C00000"/>
                </a:solidFill>
              </a:rPr>
              <a:t>5. Projede Kullanılan Yöntem ve </a:t>
            </a:r>
            <a:r>
              <a:rPr lang="tr-TR" sz="2400" b="1" dirty="0" err="1">
                <a:solidFill>
                  <a:srgbClr val="C00000"/>
                </a:solidFill>
              </a:rPr>
              <a:t>Metodlar</a:t>
            </a:r>
            <a:r>
              <a:rPr lang="tr-TR" sz="2400" b="1" dirty="0">
                <a:solidFill>
                  <a:srgbClr val="C00000"/>
                </a:solidFill>
              </a:rPr>
              <a:t>:</a:t>
            </a:r>
            <a:r>
              <a:rPr lang="tr-TR" sz="2400" dirty="0"/>
              <a:t> </a:t>
            </a:r>
            <a:r>
              <a:rPr lang="tr-TR" sz="2400" dirty="0">
                <a:solidFill>
                  <a:srgbClr val="002060"/>
                </a:solidFill>
              </a:rPr>
              <a:t>Proje fikrinin hayata geçirilmesi için kurgulanan çözüm, izlenen yol, kullanılan araç, teknik ve </a:t>
            </a:r>
            <a:r>
              <a:rPr lang="tr-TR" sz="2400" dirty="0" err="1">
                <a:solidFill>
                  <a:srgbClr val="002060"/>
                </a:solidFill>
              </a:rPr>
              <a:t>metodlar</a:t>
            </a:r>
            <a:r>
              <a:rPr lang="tr-TR" sz="2400" dirty="0">
                <a:solidFill>
                  <a:srgbClr val="002060"/>
                </a:solidFill>
              </a:rPr>
              <a:t> açıklanmalıdır. Bu bölümün, proje çıktılarının doğrulanması veya geçerli kılınması için yürütülen faaliyetleri de içermesi beklenilir. </a:t>
            </a:r>
            <a:endParaRPr lang="tr-TR" sz="2400" dirty="0" smtClean="0">
              <a:solidFill>
                <a:srgbClr val="002060"/>
              </a:solidFill>
            </a:endParaRPr>
          </a:p>
          <a:p>
            <a:r>
              <a:rPr lang="tr-TR" sz="2400" b="1" dirty="0">
                <a:solidFill>
                  <a:srgbClr val="C00000"/>
                </a:solidFill>
              </a:rPr>
              <a:t>6. Proje İş-Zaman Planı: </a:t>
            </a:r>
            <a:r>
              <a:rPr lang="tr-TR" sz="2400" dirty="0" err="1">
                <a:solidFill>
                  <a:srgbClr val="002060"/>
                </a:solidFill>
              </a:rPr>
              <a:t>Gantt</a:t>
            </a:r>
            <a:r>
              <a:rPr lang="tr-TR" sz="2400" dirty="0">
                <a:solidFill>
                  <a:srgbClr val="002060"/>
                </a:solidFill>
              </a:rPr>
              <a:t> Şeması veya </a:t>
            </a:r>
            <a:r>
              <a:rPr lang="tr-TR" sz="2400" dirty="0" err="1">
                <a:solidFill>
                  <a:srgbClr val="002060"/>
                </a:solidFill>
              </a:rPr>
              <a:t>MSProject</a:t>
            </a:r>
            <a:r>
              <a:rPr lang="tr-TR" sz="2400" dirty="0">
                <a:solidFill>
                  <a:srgbClr val="002060"/>
                </a:solidFill>
              </a:rPr>
              <a:t> vb. yazılım çıktısı şeklinde bir proje süresince uygulanmış olan plan ile projenin içerdiği iş paketleri ve her bir iş paketinin içerdiği iş paketi faaliyetlerini, zaman ve sorumluluklarla ilgili planlamaları içermelidir. </a:t>
            </a:r>
          </a:p>
          <a:p>
            <a:r>
              <a:rPr lang="tr-TR" sz="2400" b="1" dirty="0">
                <a:solidFill>
                  <a:srgbClr val="C00000"/>
                </a:solidFill>
              </a:rPr>
              <a:t>7. Sonuç: </a:t>
            </a:r>
            <a:r>
              <a:rPr lang="tr-TR" sz="2400" dirty="0">
                <a:solidFill>
                  <a:srgbClr val="002060"/>
                </a:solidFill>
              </a:rPr>
              <a:t>Bu bölümde projeden elde edilen/edilmesi beklenilen sonuçlar irdelenerek değerlendirilmeli ve yorumlanmalıdır. Eğer proje çıktıları bir endüstri kuruluşunda uygulanmış ise bugüne kadar elde edilen sonuçlar bu bölümde sunulmalıdır. </a:t>
            </a:r>
          </a:p>
          <a:p>
            <a:r>
              <a:rPr lang="tr-TR" sz="2400" b="1" dirty="0">
                <a:solidFill>
                  <a:srgbClr val="C00000"/>
                </a:solidFill>
              </a:rPr>
              <a:t>8. Kaynaklar: </a:t>
            </a:r>
            <a:r>
              <a:rPr lang="tr-TR" sz="2400" dirty="0">
                <a:solidFill>
                  <a:srgbClr val="002060"/>
                </a:solidFill>
              </a:rPr>
              <a:t>Bu bölümde yararlanılan kaynaklar verilmelidir. </a:t>
            </a:r>
            <a:endParaRPr lang="tr-TR" sz="2400" b="1" dirty="0">
              <a:solidFill>
                <a:srgbClr val="002060"/>
              </a:solidFill>
            </a:endParaRPr>
          </a:p>
          <a:p>
            <a:endParaRPr lang="tr-TR" dirty="0" smtClean="0"/>
          </a:p>
          <a:p>
            <a:endParaRPr lang="tr-TR" dirty="0"/>
          </a:p>
          <a:p>
            <a:endParaRPr lang="tr-TR" dirty="0"/>
          </a:p>
        </p:txBody>
      </p:sp>
    </p:spTree>
    <p:extLst>
      <p:ext uri="{BB962C8B-B14F-4D97-AF65-F5344CB8AC3E}">
        <p14:creationId xmlns:p14="http://schemas.microsoft.com/office/powerpoint/2010/main" val="223514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72592" y="72895"/>
            <a:ext cx="10515600" cy="605836"/>
          </a:xfrm>
        </p:spPr>
        <p:txBody>
          <a:bodyPr>
            <a:normAutofit fontScale="90000"/>
          </a:bodyPr>
          <a:lstStyle/>
          <a:p>
            <a:r>
              <a:rPr lang="tr-TR" b="1" dirty="0" smtClean="0">
                <a:solidFill>
                  <a:schemeClr val="bg1"/>
                </a:solidFill>
              </a:rPr>
              <a:t>İSTENİLEN BELGELER</a:t>
            </a:r>
            <a:endParaRPr lang="tr-TR" b="1" dirty="0">
              <a:solidFill>
                <a:schemeClr val="bg1"/>
              </a:solidFill>
            </a:endParaRPr>
          </a:p>
        </p:txBody>
      </p:sp>
      <p:sp>
        <p:nvSpPr>
          <p:cNvPr id="3" name="İçerik Yer Tutucusu 2"/>
          <p:cNvSpPr>
            <a:spLocks noGrp="1"/>
          </p:cNvSpPr>
          <p:nvPr>
            <p:ph idx="1"/>
          </p:nvPr>
        </p:nvSpPr>
        <p:spPr>
          <a:xfrm>
            <a:off x="404567" y="958359"/>
            <a:ext cx="10515600" cy="4351338"/>
          </a:xfrm>
        </p:spPr>
        <p:txBody>
          <a:bodyPr>
            <a:normAutofit fontScale="92500" lnSpcReduction="20000"/>
          </a:bodyPr>
          <a:lstStyle/>
          <a:p>
            <a:pPr lvl="0"/>
            <a:r>
              <a:rPr lang="tr-TR" dirty="0" smtClean="0">
                <a:solidFill>
                  <a:srgbClr val="002060"/>
                </a:solidFill>
              </a:rPr>
              <a:t>TÜBİTAK tarafından belirlenen formatta hazırlanmış ve </a:t>
            </a:r>
            <a:r>
              <a:rPr lang="tr-TR" dirty="0">
                <a:solidFill>
                  <a:srgbClr val="002060"/>
                </a:solidFill>
              </a:rPr>
              <a:t>akademik danışman ile proje yürütücüsünün (varsa proje ortaklarının) imzasını taşıyan araştırma önerisi,</a:t>
            </a:r>
            <a:endParaRPr lang="tr-TR" b="1" dirty="0">
              <a:solidFill>
                <a:srgbClr val="002060"/>
              </a:solidFill>
            </a:endParaRPr>
          </a:p>
          <a:p>
            <a:pPr lvl="0"/>
            <a:r>
              <a:rPr lang="tr-TR" dirty="0">
                <a:solidFill>
                  <a:srgbClr val="002060"/>
                </a:solidFill>
              </a:rPr>
              <a:t>Projenin gerçekleştirileceği sanayi/sektör kuruluşundan alınacak; proje konusunun ilgili sanayi/sektör kuruluşunun ihtiyacını karşılayacak bir konu olduğu ve kuruluşun projeyi yürütebilmek için yeterli altyapıya sahip olduğunu açıklayan yazı, </a:t>
            </a:r>
            <a:endParaRPr lang="tr-TR" b="1" dirty="0">
              <a:solidFill>
                <a:srgbClr val="002060"/>
              </a:solidFill>
            </a:endParaRPr>
          </a:p>
          <a:p>
            <a:pPr lvl="0"/>
            <a:r>
              <a:rPr lang="tr-TR" dirty="0">
                <a:solidFill>
                  <a:srgbClr val="002060"/>
                </a:solidFill>
              </a:rPr>
              <a:t>Projenin yürütüleceği bölümden </a:t>
            </a:r>
            <a:r>
              <a:rPr lang="tr-TR" dirty="0" smtClean="0">
                <a:solidFill>
                  <a:srgbClr val="002060"/>
                </a:solidFill>
              </a:rPr>
              <a:t>alınacak TÜBİTAK tarafından belirlenen formatta hazırlanmış bölüm </a:t>
            </a:r>
            <a:r>
              <a:rPr lang="tr-TR" dirty="0">
                <a:solidFill>
                  <a:srgbClr val="002060"/>
                </a:solidFill>
              </a:rPr>
              <a:t>onay yazısı,</a:t>
            </a:r>
            <a:endParaRPr lang="tr-TR" b="1" dirty="0">
              <a:solidFill>
                <a:srgbClr val="002060"/>
              </a:solidFill>
            </a:endParaRPr>
          </a:p>
          <a:p>
            <a:pPr lvl="0"/>
            <a:r>
              <a:rPr lang="tr-TR" dirty="0">
                <a:solidFill>
                  <a:srgbClr val="002060"/>
                </a:solidFill>
              </a:rPr>
              <a:t>Gerekli olması halinde Etik Kurul/Yasal İzin/Özel İzin Belgesi,</a:t>
            </a:r>
            <a:endParaRPr lang="tr-TR" b="1" dirty="0">
              <a:solidFill>
                <a:srgbClr val="002060"/>
              </a:solidFill>
            </a:endParaRPr>
          </a:p>
          <a:p>
            <a:pPr lvl="0"/>
            <a:r>
              <a:rPr lang="tr-TR" dirty="0">
                <a:solidFill>
                  <a:srgbClr val="002060"/>
                </a:solidFill>
              </a:rPr>
              <a:t>Proje yürütücüsü ve varsa proje ortaklarına ait son 3 ay içerisinde alınmış onaylı transkript</a:t>
            </a:r>
            <a:r>
              <a:rPr lang="tr-TR" dirty="0" smtClean="0">
                <a:solidFill>
                  <a:srgbClr val="002060"/>
                </a:solidFill>
              </a:rPr>
              <a:t>,</a:t>
            </a:r>
          </a:p>
          <a:p>
            <a:pPr lvl="0"/>
            <a:r>
              <a:rPr lang="tr-TR" dirty="0" smtClean="0">
                <a:solidFill>
                  <a:srgbClr val="002060"/>
                </a:solidFill>
              </a:rPr>
              <a:t>Taahhütname.</a:t>
            </a:r>
            <a:endParaRPr lang="tr-TR" dirty="0">
              <a:solidFill>
                <a:srgbClr val="002060"/>
              </a:solidFill>
            </a:endParaRPr>
          </a:p>
          <a:p>
            <a:pPr marL="0" lvl="0" indent="0">
              <a:buNone/>
            </a:pPr>
            <a:endParaRPr lang="tr-TR" dirty="0"/>
          </a:p>
        </p:txBody>
      </p:sp>
    </p:spTree>
    <p:extLst>
      <p:ext uri="{BB962C8B-B14F-4D97-AF65-F5344CB8AC3E}">
        <p14:creationId xmlns:p14="http://schemas.microsoft.com/office/powerpoint/2010/main" val="25446668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215528940"/>
              </p:ext>
            </p:extLst>
          </p:nvPr>
        </p:nvGraphicFramePr>
        <p:xfrm>
          <a:off x="0" y="678731"/>
          <a:ext cx="12462235" cy="5069102"/>
        </p:xfrm>
        <a:graphic>
          <a:graphicData uri="http://schemas.openxmlformats.org/presentationml/2006/ole">
            <mc:AlternateContent xmlns:mc="http://schemas.openxmlformats.org/markup-compatibility/2006">
              <mc:Choice xmlns:v="urn:schemas-microsoft-com:vml" Requires="v">
                <p:oleObj spid="_x0000_s2080" name="Belge" r:id="rId3" imgW="5757256" imgH="4437393" progId="Word.Document.12">
                  <p:embed/>
                </p:oleObj>
              </mc:Choice>
              <mc:Fallback>
                <p:oleObj name="Belge" r:id="rId3" imgW="5757256" imgH="4437393" progId="Word.Document.12">
                  <p:embed/>
                  <p:pic>
                    <p:nvPicPr>
                      <p:cNvPr id="0" name=""/>
                      <p:cNvPicPr/>
                      <p:nvPr/>
                    </p:nvPicPr>
                    <p:blipFill>
                      <a:blip r:embed="rId4"/>
                      <a:stretch>
                        <a:fillRect/>
                      </a:stretch>
                    </p:blipFill>
                    <p:spPr>
                      <a:xfrm>
                        <a:off x="0" y="678731"/>
                        <a:ext cx="12462235" cy="5069102"/>
                      </a:xfrm>
                      <a:prstGeom prst="rect">
                        <a:avLst/>
                      </a:prstGeom>
                    </p:spPr>
                  </p:pic>
                </p:oleObj>
              </mc:Fallback>
            </mc:AlternateContent>
          </a:graphicData>
        </a:graphic>
      </p:graphicFrame>
      <p:sp>
        <p:nvSpPr>
          <p:cNvPr id="5" name="Unvan 1"/>
          <p:cNvSpPr>
            <a:spLocks noGrp="1"/>
          </p:cNvSpPr>
          <p:nvPr>
            <p:ph type="title"/>
          </p:nvPr>
        </p:nvSpPr>
        <p:spPr>
          <a:xfrm>
            <a:off x="272592" y="72895"/>
            <a:ext cx="10515600" cy="605836"/>
          </a:xfrm>
        </p:spPr>
        <p:txBody>
          <a:bodyPr>
            <a:normAutofit fontScale="90000"/>
          </a:bodyPr>
          <a:lstStyle/>
          <a:p>
            <a:r>
              <a:rPr lang="tr-TR" b="1" dirty="0" smtClean="0">
                <a:solidFill>
                  <a:schemeClr val="bg1"/>
                </a:solidFill>
              </a:rPr>
              <a:t>2209A/2209B BÜTÇE TASLAĞI</a:t>
            </a:r>
            <a:endParaRPr lang="tr-TR" b="1" dirty="0">
              <a:solidFill>
                <a:schemeClr val="bg1"/>
              </a:solidFill>
            </a:endParaRPr>
          </a:p>
        </p:txBody>
      </p:sp>
    </p:spTree>
    <p:extLst>
      <p:ext uri="{BB962C8B-B14F-4D97-AF65-F5344CB8AC3E}">
        <p14:creationId xmlns:p14="http://schemas.microsoft.com/office/powerpoint/2010/main" val="2382192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157979" y="2799760"/>
            <a:ext cx="5617435" cy="1107996"/>
          </a:xfrm>
          <a:prstGeom prst="rect">
            <a:avLst/>
          </a:prstGeom>
          <a:noFill/>
        </p:spPr>
        <p:txBody>
          <a:bodyPr wrap="none" rtlCol="0">
            <a:spAutoFit/>
          </a:bodyPr>
          <a:lstStyle/>
          <a:p>
            <a:r>
              <a:rPr lang="tr-TR" sz="6600" b="1" dirty="0" smtClean="0">
                <a:solidFill>
                  <a:srgbClr val="002060"/>
                </a:solidFill>
              </a:rPr>
              <a:t>TEŞEKKÜRLER…</a:t>
            </a:r>
            <a:endParaRPr lang="tr-TR" sz="6600" b="1" dirty="0">
              <a:solidFill>
                <a:srgbClr val="002060"/>
              </a:solidFill>
            </a:endParaRPr>
          </a:p>
        </p:txBody>
      </p:sp>
    </p:spTree>
    <p:extLst>
      <p:ext uri="{BB962C8B-B14F-4D97-AF65-F5344CB8AC3E}">
        <p14:creationId xmlns:p14="http://schemas.microsoft.com/office/powerpoint/2010/main" val="239019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2676480" y="708145"/>
            <a:ext cx="6476407" cy="1869423"/>
            <a:chOff x="518044" y="1077686"/>
            <a:chExt cx="11238527" cy="2107120"/>
          </a:xfrm>
        </p:grpSpPr>
        <p:sp>
          <p:nvSpPr>
            <p:cNvPr id="4" name="모서리가 둥근 직사각형 8"/>
            <p:cNvSpPr/>
            <p:nvPr/>
          </p:nvSpPr>
          <p:spPr>
            <a:xfrm>
              <a:off x="518044" y="1077686"/>
              <a:ext cx="11238527" cy="2107120"/>
            </a:xfrm>
            <a:prstGeom prst="roundRect">
              <a:avLst>
                <a:gd name="adj" fmla="val 2429"/>
              </a:avLst>
            </a:prstGeom>
            <a:solidFill>
              <a:schemeClr val="bg1">
                <a:alpha val="61000"/>
              </a:schemeClr>
            </a:solidFill>
            <a:ln w="6350">
              <a:solidFill>
                <a:schemeClr val="bg1">
                  <a:lumMod val="65000"/>
                </a:schemeClr>
              </a:solidFill>
            </a:ln>
            <a:effectLst>
              <a:outerShdw blurRad="50800" dir="2700000" algn="t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tr-TR" dirty="0"/>
            </a:p>
          </p:txBody>
        </p:sp>
        <p:sp>
          <p:nvSpPr>
            <p:cNvPr id="12" name="Metin kutusu 11"/>
            <p:cNvSpPr txBox="1"/>
            <p:nvPr/>
          </p:nvSpPr>
          <p:spPr>
            <a:xfrm>
              <a:off x="562473" y="1606364"/>
              <a:ext cx="10692332" cy="1578442"/>
            </a:xfrm>
            <a:prstGeom prst="rect">
              <a:avLst/>
            </a:prstGeom>
            <a:noFill/>
          </p:spPr>
          <p:txBody>
            <a:bodyPr wrap="square" rtlCol="0">
              <a:spAutoFit/>
            </a:bodyPr>
            <a:lstStyle/>
            <a:p>
              <a:r>
                <a:rPr lang="tr-TR" sz="1700" b="1" dirty="0">
                  <a:solidFill>
                    <a:srgbClr val="002060"/>
                  </a:solidFill>
                </a:rPr>
                <a:t>Üniversitede üretilen, </a:t>
              </a:r>
              <a:endParaRPr lang="tr-TR" sz="1700" b="1" dirty="0" smtClean="0">
                <a:solidFill>
                  <a:srgbClr val="002060"/>
                </a:solidFill>
              </a:endParaRPr>
            </a:p>
            <a:p>
              <a:r>
                <a:rPr lang="tr-TR" sz="1700" b="1" dirty="0" smtClean="0">
                  <a:solidFill>
                    <a:srgbClr val="002060"/>
                  </a:solidFill>
                </a:rPr>
                <a:t>  FSMH </a:t>
              </a:r>
              <a:r>
                <a:rPr lang="tr-TR" sz="1700" b="1" dirty="0">
                  <a:solidFill>
                    <a:srgbClr val="002060"/>
                  </a:solidFill>
                </a:rPr>
                <a:t>değeri taşıyan, </a:t>
              </a:r>
              <a:endParaRPr lang="tr-TR" sz="1700" b="1" dirty="0" smtClean="0">
                <a:solidFill>
                  <a:srgbClr val="002060"/>
                </a:solidFill>
              </a:endParaRPr>
            </a:p>
            <a:p>
              <a:r>
                <a:rPr lang="tr-TR" sz="1700" b="1" dirty="0" smtClean="0">
                  <a:solidFill>
                    <a:srgbClr val="002060"/>
                  </a:solidFill>
                </a:rPr>
                <a:t>    Sanayide kullanılabilecek</a:t>
              </a:r>
              <a:r>
                <a:rPr lang="tr-TR" sz="1700" b="1" dirty="0">
                  <a:solidFill>
                    <a:srgbClr val="002060"/>
                  </a:solidFill>
                </a:rPr>
                <a:t>, </a:t>
              </a:r>
              <a:endParaRPr lang="tr-TR" sz="1700" b="1" dirty="0" smtClean="0">
                <a:solidFill>
                  <a:srgbClr val="002060"/>
                </a:solidFill>
              </a:endParaRPr>
            </a:p>
            <a:p>
              <a:r>
                <a:rPr lang="tr-TR" sz="1700" b="1" dirty="0" smtClean="0">
                  <a:solidFill>
                    <a:srgbClr val="002060"/>
                  </a:solidFill>
                </a:rPr>
                <a:t>       Akademik </a:t>
              </a:r>
              <a:r>
                <a:rPr lang="tr-TR" sz="1700" b="1" dirty="0">
                  <a:solidFill>
                    <a:srgbClr val="002060"/>
                  </a:solidFill>
                </a:rPr>
                <a:t>bilginin çoğalmasına yardımcı </a:t>
              </a:r>
              <a:r>
                <a:rPr lang="tr-TR" sz="1700" b="1" dirty="0" smtClean="0">
                  <a:solidFill>
                    <a:srgbClr val="002060"/>
                  </a:solidFill>
                </a:rPr>
                <a:t>olarak, </a:t>
              </a:r>
            </a:p>
            <a:p>
              <a:r>
                <a:rPr lang="tr-TR" sz="1700" b="1" dirty="0" smtClean="0">
                  <a:solidFill>
                    <a:srgbClr val="002060"/>
                  </a:solidFill>
                </a:rPr>
                <a:t>          Ticarileşme </a:t>
              </a:r>
              <a:r>
                <a:rPr lang="tr-TR" sz="1700" b="1" dirty="0">
                  <a:solidFill>
                    <a:srgbClr val="002060"/>
                  </a:solidFill>
                </a:rPr>
                <a:t>ve/veya şirketleşme faaliyetlerine yönlendirmek.</a:t>
              </a:r>
            </a:p>
          </p:txBody>
        </p:sp>
      </p:grpSp>
      <p:grpSp>
        <p:nvGrpSpPr>
          <p:cNvPr id="5" name="Grup 4"/>
          <p:cNvGrpSpPr/>
          <p:nvPr/>
        </p:nvGrpSpPr>
        <p:grpSpPr>
          <a:xfrm>
            <a:off x="2366708" y="793866"/>
            <a:ext cx="5452889" cy="608802"/>
            <a:chOff x="204427" y="1222577"/>
            <a:chExt cx="6013866" cy="696270"/>
          </a:xfrm>
        </p:grpSpPr>
        <p:grpSp>
          <p:nvGrpSpPr>
            <p:cNvPr id="6" name="Grup 5"/>
            <p:cNvGrpSpPr/>
            <p:nvPr/>
          </p:nvGrpSpPr>
          <p:grpSpPr>
            <a:xfrm>
              <a:off x="204427" y="1222577"/>
              <a:ext cx="6013866" cy="622993"/>
              <a:chOff x="357158" y="2143116"/>
              <a:chExt cx="1857388" cy="622993"/>
            </a:xfrm>
          </p:grpSpPr>
          <p:grpSp>
            <p:nvGrpSpPr>
              <p:cNvPr id="8" name="그룹 65"/>
              <p:cNvGrpSpPr/>
              <p:nvPr/>
            </p:nvGrpSpPr>
            <p:grpSpPr>
              <a:xfrm>
                <a:off x="357158" y="2143117"/>
                <a:ext cx="1857388" cy="622992"/>
                <a:chOff x="5324472" y="1321027"/>
                <a:chExt cx="2107963" cy="333644"/>
              </a:xfrm>
            </p:grpSpPr>
            <p:sp>
              <p:nvSpPr>
                <p:cNvPr id="10" name="Rectangle 45"/>
                <p:cNvSpPr>
                  <a:spLocks noChangeArrowheads="1"/>
                </p:cNvSpPr>
                <p:nvPr/>
              </p:nvSpPr>
              <p:spPr bwMode="auto">
                <a:xfrm flipH="1">
                  <a:off x="5324472" y="1321027"/>
                  <a:ext cx="2107963" cy="262175"/>
                </a:xfrm>
                <a:prstGeom prst="rect">
                  <a:avLst/>
                </a:prstGeom>
                <a:ln>
                  <a:noFill/>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ko-KR" altLang="en-US" sz="1600" dirty="0">
                    <a:latin typeface="Arial" pitchFamily="34" charset="0"/>
                    <a:cs typeface="Arial" pitchFamily="34" charset="0"/>
                  </a:endParaRPr>
                </a:p>
              </p:txBody>
            </p:sp>
            <p:sp>
              <p:nvSpPr>
                <p:cNvPr id="11" name="Freeform 54"/>
                <p:cNvSpPr>
                  <a:spLocks/>
                </p:cNvSpPr>
                <p:nvPr/>
              </p:nvSpPr>
              <p:spPr bwMode="auto">
                <a:xfrm>
                  <a:off x="5324475" y="1585837"/>
                  <a:ext cx="108832" cy="68834"/>
                </a:xfrm>
                <a:custGeom>
                  <a:avLst/>
                  <a:gdLst/>
                  <a:ahLst/>
                  <a:cxnLst>
                    <a:cxn ang="0">
                      <a:pos x="0" y="0"/>
                    </a:cxn>
                    <a:cxn ang="0">
                      <a:pos x="80" y="0"/>
                    </a:cxn>
                    <a:cxn ang="0">
                      <a:pos x="80" y="82"/>
                    </a:cxn>
                    <a:cxn ang="0">
                      <a:pos x="0" y="0"/>
                    </a:cxn>
                  </a:cxnLst>
                  <a:rect l="0" t="0" r="r" b="b"/>
                  <a:pathLst>
                    <a:path w="80" h="82">
                      <a:moveTo>
                        <a:pt x="0" y="0"/>
                      </a:moveTo>
                      <a:lnTo>
                        <a:pt x="80" y="0"/>
                      </a:lnTo>
                      <a:lnTo>
                        <a:pt x="80" y="82"/>
                      </a:lnTo>
                      <a:lnTo>
                        <a:pt x="0" y="0"/>
                      </a:lnTo>
                      <a:close/>
                    </a:path>
                  </a:pathLst>
                </a:custGeom>
                <a:solidFill>
                  <a:schemeClr val="tx2">
                    <a:lumMod val="50000"/>
                  </a:schemeClr>
                </a:solidFill>
                <a:ln>
                  <a:noFill/>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ko-KR" altLang="en-US" sz="1600" dirty="0">
                    <a:latin typeface="Arial" pitchFamily="34" charset="0"/>
                    <a:cs typeface="Arial" pitchFamily="34" charset="0"/>
                  </a:endParaRPr>
                </a:p>
              </p:txBody>
            </p:sp>
          </p:grpSp>
          <p:sp>
            <p:nvSpPr>
              <p:cNvPr id="9" name="자유형 14"/>
              <p:cNvSpPr/>
              <p:nvPr/>
            </p:nvSpPr>
            <p:spPr>
              <a:xfrm>
                <a:off x="483174" y="2143116"/>
                <a:ext cx="1731372" cy="489542"/>
              </a:xfrm>
              <a:custGeom>
                <a:avLst/>
                <a:gdLst>
                  <a:gd name="connsiteX0" fmla="*/ 0 w 922421"/>
                  <a:gd name="connsiteY0" fmla="*/ 409074 h 409074"/>
                  <a:gd name="connsiteX1" fmla="*/ 922421 w 922421"/>
                  <a:gd name="connsiteY1" fmla="*/ 0 h 409074"/>
                  <a:gd name="connsiteX2" fmla="*/ 0 w 922421"/>
                  <a:gd name="connsiteY2" fmla="*/ 0 h 409074"/>
                  <a:gd name="connsiteX3" fmla="*/ 0 w 922421"/>
                  <a:gd name="connsiteY3" fmla="*/ 409074 h 409074"/>
                </a:gdLst>
                <a:ahLst/>
                <a:cxnLst>
                  <a:cxn ang="0">
                    <a:pos x="connsiteX0" y="connsiteY0"/>
                  </a:cxn>
                  <a:cxn ang="0">
                    <a:pos x="connsiteX1" y="connsiteY1"/>
                  </a:cxn>
                  <a:cxn ang="0">
                    <a:pos x="connsiteX2" y="connsiteY2"/>
                  </a:cxn>
                  <a:cxn ang="0">
                    <a:pos x="connsiteX3" y="connsiteY3"/>
                  </a:cxn>
                </a:cxnLst>
                <a:rect l="l" t="t" r="r" b="b"/>
                <a:pathLst>
                  <a:path w="922421" h="409074">
                    <a:moveTo>
                      <a:pt x="0" y="409074"/>
                    </a:moveTo>
                    <a:lnTo>
                      <a:pt x="922421" y="0"/>
                    </a:lnTo>
                    <a:lnTo>
                      <a:pt x="0" y="0"/>
                    </a:lnTo>
                    <a:lnTo>
                      <a:pt x="0" y="409074"/>
                    </a:lnTo>
                    <a:close/>
                  </a:path>
                </a:pathLst>
              </a:custGeom>
              <a:gradFill>
                <a:gsLst>
                  <a:gs pos="100000">
                    <a:schemeClr val="bg1">
                      <a:alpha val="10000"/>
                    </a:schemeClr>
                  </a:gs>
                  <a:gs pos="0">
                    <a:schemeClr val="bg1">
                      <a:alpha val="27000"/>
                    </a:schemeClr>
                  </a:gs>
                </a:gsLst>
                <a:lin ang="9000000" scaled="0"/>
              </a:gradFill>
              <a:ln w="15875" cap="rnd">
                <a:noFill/>
                <a:tailEnd type="none"/>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a:solidFill>
                    <a:prstClr val="white"/>
                  </a:solidFill>
                  <a:latin typeface="Arial" pitchFamily="34" charset="0"/>
                  <a:cs typeface="Arial" pitchFamily="34" charset="0"/>
                </a:endParaRPr>
              </a:p>
            </p:txBody>
          </p:sp>
        </p:grpSp>
        <p:sp>
          <p:nvSpPr>
            <p:cNvPr id="7" name="Dikdörtgen 6"/>
            <p:cNvSpPr/>
            <p:nvPr/>
          </p:nvSpPr>
          <p:spPr>
            <a:xfrm>
              <a:off x="615915" y="1272517"/>
              <a:ext cx="3136353" cy="646330"/>
            </a:xfrm>
            <a:prstGeom prst="rect">
              <a:avLst/>
            </a:prstGeom>
          </p:spPr>
          <p:txBody>
            <a:bodyPr wrap="none">
              <a:spAutoFit/>
            </a:bodyPr>
            <a:lstStyle/>
            <a:p>
              <a:r>
                <a:rPr lang="tr-TR" b="1" dirty="0">
                  <a:solidFill>
                    <a:schemeClr val="bg1"/>
                  </a:solidFill>
                </a:rPr>
                <a:t>ADAPTTO Modül 2 Stratejisi</a:t>
              </a:r>
              <a:br>
                <a:rPr lang="tr-TR" b="1" dirty="0">
                  <a:solidFill>
                    <a:schemeClr val="bg1"/>
                  </a:solidFill>
                </a:rPr>
              </a:br>
              <a:endParaRPr lang="tr-TR" b="1" dirty="0">
                <a:solidFill>
                  <a:schemeClr val="bg1"/>
                </a:solidFill>
              </a:endParaRPr>
            </a:p>
          </p:txBody>
        </p:sp>
      </p:grpSp>
      <p:sp>
        <p:nvSpPr>
          <p:cNvPr id="16" name="Metin kutusu 15"/>
          <p:cNvSpPr txBox="1"/>
          <p:nvPr/>
        </p:nvSpPr>
        <p:spPr>
          <a:xfrm>
            <a:off x="330345" y="114461"/>
            <a:ext cx="4834850" cy="461665"/>
          </a:xfrm>
          <a:prstGeom prst="rect">
            <a:avLst/>
          </a:prstGeom>
          <a:noFill/>
        </p:spPr>
        <p:txBody>
          <a:bodyPr wrap="none" rtlCol="0">
            <a:spAutoFit/>
          </a:bodyPr>
          <a:lstStyle/>
          <a:p>
            <a:r>
              <a:rPr lang="tr-TR" sz="2400" b="1" dirty="0" smtClean="0">
                <a:solidFill>
                  <a:schemeClr val="bg1"/>
                </a:solidFill>
              </a:rPr>
              <a:t>PROJE DESTEK MODÜLÜ STRATEJİSİ</a:t>
            </a:r>
            <a:endParaRPr lang="tr-TR" sz="2400" b="1" dirty="0">
              <a:solidFill>
                <a:schemeClr val="bg1"/>
              </a:solidFill>
            </a:endParaRPr>
          </a:p>
        </p:txBody>
      </p:sp>
      <p:graphicFrame>
        <p:nvGraphicFramePr>
          <p:cNvPr id="19" name="İçerik Yer Tutucusu 34"/>
          <p:cNvGraphicFramePr>
            <a:graphicFrameLocks noGrp="1"/>
          </p:cNvGraphicFramePr>
          <p:nvPr>
            <p:ph idx="1"/>
            <p:extLst/>
          </p:nvPr>
        </p:nvGraphicFramePr>
        <p:xfrm>
          <a:off x="661988" y="2404398"/>
          <a:ext cx="11064574" cy="4550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 name="Resim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10210" y="2789707"/>
            <a:ext cx="1621798" cy="1621798"/>
          </a:xfrm>
          <a:prstGeom prst="rect">
            <a:avLst/>
          </a:prstGeom>
        </p:spPr>
      </p:pic>
      <p:pic>
        <p:nvPicPr>
          <p:cNvPr id="21" name="Resim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61708" y="3046608"/>
            <a:ext cx="1389299" cy="1389299"/>
          </a:xfrm>
          <a:prstGeom prst="rect">
            <a:avLst/>
          </a:prstGeom>
        </p:spPr>
      </p:pic>
      <p:pic>
        <p:nvPicPr>
          <p:cNvPr id="22" name="Resim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56993" y="2884925"/>
            <a:ext cx="1691092" cy="1691092"/>
          </a:xfrm>
          <a:prstGeom prst="rect">
            <a:avLst/>
          </a:prstGeom>
        </p:spPr>
      </p:pic>
      <p:pic>
        <p:nvPicPr>
          <p:cNvPr id="23" name="Resim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15228" y="2959067"/>
            <a:ext cx="1538937" cy="1538937"/>
          </a:xfrm>
          <a:prstGeom prst="rect">
            <a:avLst/>
          </a:prstGeom>
        </p:spPr>
      </p:pic>
    </p:spTree>
    <p:extLst>
      <p:ext uri="{BB962C8B-B14F-4D97-AF65-F5344CB8AC3E}">
        <p14:creationId xmlns:p14="http://schemas.microsoft.com/office/powerpoint/2010/main" val="266549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204427" y="1127464"/>
            <a:ext cx="7609224" cy="3669742"/>
            <a:chOff x="467558" y="1375506"/>
            <a:chExt cx="6261398" cy="3483844"/>
          </a:xfrm>
        </p:grpSpPr>
        <p:sp>
          <p:nvSpPr>
            <p:cNvPr id="4" name="모서리가 둥근 직사각형 8"/>
            <p:cNvSpPr/>
            <p:nvPr/>
          </p:nvSpPr>
          <p:spPr>
            <a:xfrm>
              <a:off x="467558" y="1375506"/>
              <a:ext cx="6261398" cy="3483844"/>
            </a:xfrm>
            <a:prstGeom prst="roundRect">
              <a:avLst>
                <a:gd name="adj" fmla="val 2429"/>
              </a:avLst>
            </a:prstGeom>
            <a:solidFill>
              <a:schemeClr val="bg1">
                <a:alpha val="61000"/>
              </a:schemeClr>
            </a:solidFill>
            <a:ln w="6350">
              <a:solidFill>
                <a:schemeClr val="bg1">
                  <a:lumMod val="65000"/>
                </a:schemeClr>
              </a:solidFill>
            </a:ln>
            <a:effectLst>
              <a:outerShdw blurRad="50800" dir="2700000" algn="t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tr-TR" dirty="0"/>
            </a:p>
          </p:txBody>
        </p:sp>
        <p:sp>
          <p:nvSpPr>
            <p:cNvPr id="15" name="Dikdörtgen 14"/>
            <p:cNvSpPr/>
            <p:nvPr/>
          </p:nvSpPr>
          <p:spPr>
            <a:xfrm>
              <a:off x="574383" y="1906074"/>
              <a:ext cx="6058535" cy="2878027"/>
            </a:xfrm>
            <a:prstGeom prst="rect">
              <a:avLst/>
            </a:prstGeom>
          </p:spPr>
          <p:txBody>
            <a:bodyPr wrap="square">
              <a:spAutoFit/>
            </a:bodyPr>
            <a:lstStyle/>
            <a:p>
              <a:endParaRPr lang="tr-TR" dirty="0" smtClean="0">
                <a:solidFill>
                  <a:srgbClr val="002060"/>
                </a:solidFill>
              </a:endParaRPr>
            </a:p>
            <a:p>
              <a:endParaRPr lang="tr-TR" dirty="0">
                <a:solidFill>
                  <a:srgbClr val="002060"/>
                </a:solidFill>
              </a:endParaRPr>
            </a:p>
            <a:p>
              <a:pPr algn="just"/>
              <a:r>
                <a:rPr lang="tr-TR" b="1" dirty="0" smtClean="0">
                  <a:solidFill>
                    <a:srgbClr val="002060"/>
                  </a:solidFill>
                </a:rPr>
                <a:t>ADAPTTO, proje hazırlamak için alt yapı oluşturabilmek amacı ile düzenlenen</a:t>
              </a:r>
              <a:r>
                <a:rPr lang="en-GB" b="1" dirty="0" smtClean="0">
                  <a:solidFill>
                    <a:srgbClr val="002060"/>
                  </a:solidFill>
                </a:rPr>
                <a:t> faaliyetlerimiz;</a:t>
              </a:r>
            </a:p>
            <a:p>
              <a:pPr algn="just"/>
              <a:endParaRPr lang="en-GB" b="1" dirty="0">
                <a:solidFill>
                  <a:srgbClr val="002060"/>
                </a:solidFill>
              </a:endParaRPr>
            </a:p>
            <a:p>
              <a:pPr marL="285750" indent="-285750" algn="just">
                <a:buFont typeface="Arial" panose="020B0604020202020204" pitchFamily="34" charset="0"/>
                <a:buChar char="•"/>
              </a:pPr>
              <a:r>
                <a:rPr lang="en-GB" b="1" dirty="0" smtClean="0">
                  <a:solidFill>
                    <a:srgbClr val="002060"/>
                  </a:solidFill>
                </a:rPr>
                <a:t>Bölüm Başkanlıkları </a:t>
              </a:r>
              <a:r>
                <a:rPr lang="en-GB" b="1" dirty="0">
                  <a:solidFill>
                    <a:srgbClr val="002060"/>
                  </a:solidFill>
                </a:rPr>
                <a:t>D</a:t>
              </a:r>
              <a:r>
                <a:rPr lang="en-GB" b="1" dirty="0" smtClean="0">
                  <a:solidFill>
                    <a:srgbClr val="002060"/>
                  </a:solidFill>
                </a:rPr>
                <a:t>üzeyinde </a:t>
              </a:r>
              <a:r>
                <a:rPr lang="en-GB" b="1" dirty="0">
                  <a:solidFill>
                    <a:srgbClr val="002060"/>
                  </a:solidFill>
                </a:rPr>
                <a:t>Z</a:t>
              </a:r>
              <a:r>
                <a:rPr lang="en-GB" b="1" dirty="0" smtClean="0">
                  <a:solidFill>
                    <a:srgbClr val="002060"/>
                  </a:solidFill>
                </a:rPr>
                <a:t>iyaretler </a:t>
              </a:r>
            </a:p>
            <a:p>
              <a:pPr marL="285750" indent="-285750" algn="just">
                <a:buFont typeface="Arial" panose="020B0604020202020204" pitchFamily="34" charset="0"/>
                <a:buChar char="•"/>
              </a:pPr>
              <a:r>
                <a:rPr lang="en-GB" b="1" dirty="0" smtClean="0">
                  <a:solidFill>
                    <a:srgbClr val="002060"/>
                  </a:solidFill>
                </a:rPr>
                <a:t>Akademik </a:t>
              </a:r>
              <a:r>
                <a:rPr lang="en-GB" b="1" dirty="0">
                  <a:solidFill>
                    <a:srgbClr val="002060"/>
                  </a:solidFill>
                </a:rPr>
                <a:t>E</a:t>
              </a:r>
              <a:r>
                <a:rPr lang="en-GB" b="1" dirty="0" smtClean="0">
                  <a:solidFill>
                    <a:srgbClr val="002060"/>
                  </a:solidFill>
                </a:rPr>
                <a:t>tkinlikler</a:t>
              </a:r>
              <a:endParaRPr lang="en-GB" b="1" dirty="0">
                <a:solidFill>
                  <a:srgbClr val="002060"/>
                </a:solidFill>
              </a:endParaRPr>
            </a:p>
            <a:p>
              <a:pPr marL="285750" indent="-285750" algn="just">
                <a:buFont typeface="Arial" panose="020B0604020202020204" pitchFamily="34" charset="0"/>
                <a:buChar char="•"/>
              </a:pPr>
              <a:r>
                <a:rPr lang="en-GB" b="1" dirty="0" smtClean="0">
                  <a:solidFill>
                    <a:srgbClr val="002060"/>
                  </a:solidFill>
                </a:rPr>
                <a:t>Akademisyenlere ve Öğrencilere Yönelik Bilgilendirme Etkinlikleri</a:t>
              </a:r>
            </a:p>
            <a:p>
              <a:pPr marL="285750" indent="-285750" algn="just">
                <a:buFont typeface="Arial" panose="020B0604020202020204" pitchFamily="34" charset="0"/>
                <a:buChar char="•"/>
              </a:pPr>
              <a:r>
                <a:rPr lang="en-GB" b="1" dirty="0" smtClean="0">
                  <a:solidFill>
                    <a:srgbClr val="002060"/>
                  </a:solidFill>
                </a:rPr>
                <a:t>Proje Yazım Eğitimleri </a:t>
              </a:r>
            </a:p>
            <a:p>
              <a:pPr marL="285750" indent="-285750" algn="just">
                <a:buFont typeface="Arial" panose="020B0604020202020204" pitchFamily="34" charset="0"/>
                <a:buChar char="•"/>
              </a:pPr>
              <a:r>
                <a:rPr lang="en-GB" b="1" dirty="0" smtClean="0">
                  <a:solidFill>
                    <a:srgbClr val="002060"/>
                  </a:solidFill>
                </a:rPr>
                <a:t>Akademisyenler ile Birebir Proje</a:t>
              </a:r>
              <a:r>
                <a:rPr lang="en-GB" b="1" dirty="0">
                  <a:solidFill>
                    <a:srgbClr val="002060"/>
                  </a:solidFill>
                </a:rPr>
                <a:t> </a:t>
              </a:r>
              <a:r>
                <a:rPr lang="en-GB" b="1" dirty="0" smtClean="0">
                  <a:solidFill>
                    <a:srgbClr val="002060"/>
                  </a:solidFill>
                </a:rPr>
                <a:t>Fikir Değerlendirme Toplantıları</a:t>
              </a:r>
              <a:endParaRPr lang="tr-TR" b="1" dirty="0" smtClean="0">
                <a:solidFill>
                  <a:srgbClr val="002060"/>
                </a:solidFill>
              </a:endParaRPr>
            </a:p>
            <a:p>
              <a:endParaRPr lang="tr-TR" sz="1100" dirty="0">
                <a:solidFill>
                  <a:srgbClr val="002060"/>
                </a:solidFill>
              </a:endParaRPr>
            </a:p>
          </p:txBody>
        </p:sp>
      </p:grpSp>
      <p:grpSp>
        <p:nvGrpSpPr>
          <p:cNvPr id="5" name="Grup 4"/>
          <p:cNvGrpSpPr/>
          <p:nvPr/>
        </p:nvGrpSpPr>
        <p:grpSpPr>
          <a:xfrm>
            <a:off x="9768" y="1275489"/>
            <a:ext cx="8433546" cy="932229"/>
            <a:chOff x="204427" y="1222577"/>
            <a:chExt cx="7666072" cy="714380"/>
          </a:xfrm>
        </p:grpSpPr>
        <p:grpSp>
          <p:nvGrpSpPr>
            <p:cNvPr id="6" name="Grup 5"/>
            <p:cNvGrpSpPr/>
            <p:nvPr/>
          </p:nvGrpSpPr>
          <p:grpSpPr>
            <a:xfrm>
              <a:off x="204427" y="1222577"/>
              <a:ext cx="6987620" cy="714380"/>
              <a:chOff x="357158" y="2143116"/>
              <a:chExt cx="2158133" cy="714380"/>
            </a:xfrm>
          </p:grpSpPr>
          <p:grpSp>
            <p:nvGrpSpPr>
              <p:cNvPr id="8" name="그룹 65"/>
              <p:cNvGrpSpPr/>
              <p:nvPr/>
            </p:nvGrpSpPr>
            <p:grpSpPr>
              <a:xfrm>
                <a:off x="357158" y="2143116"/>
                <a:ext cx="2158133" cy="714380"/>
                <a:chOff x="5324472" y="1321026"/>
                <a:chExt cx="2449281" cy="382587"/>
              </a:xfrm>
            </p:grpSpPr>
            <p:sp>
              <p:nvSpPr>
                <p:cNvPr id="10" name="Rectangle 45"/>
                <p:cNvSpPr>
                  <a:spLocks noChangeArrowheads="1"/>
                </p:cNvSpPr>
                <p:nvPr/>
              </p:nvSpPr>
              <p:spPr bwMode="auto">
                <a:xfrm flipH="1">
                  <a:off x="5324472" y="1321026"/>
                  <a:ext cx="2449281" cy="313753"/>
                </a:xfrm>
                <a:prstGeom prst="rect">
                  <a:avLst/>
                </a:prstGeom>
                <a:ln>
                  <a:noFill/>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ko-KR" altLang="en-US" sz="1600" dirty="0">
                    <a:latin typeface="Arial" pitchFamily="34" charset="0"/>
                    <a:cs typeface="Arial" pitchFamily="34" charset="0"/>
                  </a:endParaRPr>
                </a:p>
              </p:txBody>
            </p:sp>
            <p:sp>
              <p:nvSpPr>
                <p:cNvPr id="11" name="Freeform 54"/>
                <p:cNvSpPr>
                  <a:spLocks/>
                </p:cNvSpPr>
                <p:nvPr/>
              </p:nvSpPr>
              <p:spPr bwMode="auto">
                <a:xfrm>
                  <a:off x="5324475" y="1634779"/>
                  <a:ext cx="108832" cy="68834"/>
                </a:xfrm>
                <a:custGeom>
                  <a:avLst/>
                  <a:gdLst/>
                  <a:ahLst/>
                  <a:cxnLst>
                    <a:cxn ang="0">
                      <a:pos x="0" y="0"/>
                    </a:cxn>
                    <a:cxn ang="0">
                      <a:pos x="80" y="0"/>
                    </a:cxn>
                    <a:cxn ang="0">
                      <a:pos x="80" y="82"/>
                    </a:cxn>
                    <a:cxn ang="0">
                      <a:pos x="0" y="0"/>
                    </a:cxn>
                  </a:cxnLst>
                  <a:rect l="0" t="0" r="r" b="b"/>
                  <a:pathLst>
                    <a:path w="80" h="82">
                      <a:moveTo>
                        <a:pt x="0" y="0"/>
                      </a:moveTo>
                      <a:lnTo>
                        <a:pt x="80" y="0"/>
                      </a:lnTo>
                      <a:lnTo>
                        <a:pt x="80" y="82"/>
                      </a:lnTo>
                      <a:lnTo>
                        <a:pt x="0" y="0"/>
                      </a:lnTo>
                      <a:close/>
                    </a:path>
                  </a:pathLst>
                </a:custGeom>
                <a:solidFill>
                  <a:schemeClr val="tx2">
                    <a:lumMod val="50000"/>
                  </a:schemeClr>
                </a:solidFill>
                <a:ln>
                  <a:noFill/>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ko-KR" altLang="en-US" sz="1600" dirty="0">
                    <a:latin typeface="Arial" pitchFamily="34" charset="0"/>
                    <a:cs typeface="Arial" pitchFamily="34" charset="0"/>
                  </a:endParaRPr>
                </a:p>
              </p:txBody>
            </p:sp>
          </p:grpSp>
          <p:sp>
            <p:nvSpPr>
              <p:cNvPr id="9" name="자유형 14"/>
              <p:cNvSpPr/>
              <p:nvPr/>
            </p:nvSpPr>
            <p:spPr>
              <a:xfrm>
                <a:off x="483174" y="2143116"/>
                <a:ext cx="1731372" cy="489542"/>
              </a:xfrm>
              <a:custGeom>
                <a:avLst/>
                <a:gdLst>
                  <a:gd name="connsiteX0" fmla="*/ 0 w 922421"/>
                  <a:gd name="connsiteY0" fmla="*/ 409074 h 409074"/>
                  <a:gd name="connsiteX1" fmla="*/ 922421 w 922421"/>
                  <a:gd name="connsiteY1" fmla="*/ 0 h 409074"/>
                  <a:gd name="connsiteX2" fmla="*/ 0 w 922421"/>
                  <a:gd name="connsiteY2" fmla="*/ 0 h 409074"/>
                  <a:gd name="connsiteX3" fmla="*/ 0 w 922421"/>
                  <a:gd name="connsiteY3" fmla="*/ 409074 h 409074"/>
                </a:gdLst>
                <a:ahLst/>
                <a:cxnLst>
                  <a:cxn ang="0">
                    <a:pos x="connsiteX0" y="connsiteY0"/>
                  </a:cxn>
                  <a:cxn ang="0">
                    <a:pos x="connsiteX1" y="connsiteY1"/>
                  </a:cxn>
                  <a:cxn ang="0">
                    <a:pos x="connsiteX2" y="connsiteY2"/>
                  </a:cxn>
                  <a:cxn ang="0">
                    <a:pos x="connsiteX3" y="connsiteY3"/>
                  </a:cxn>
                </a:cxnLst>
                <a:rect l="l" t="t" r="r" b="b"/>
                <a:pathLst>
                  <a:path w="922421" h="409074">
                    <a:moveTo>
                      <a:pt x="0" y="409074"/>
                    </a:moveTo>
                    <a:lnTo>
                      <a:pt x="922421" y="0"/>
                    </a:lnTo>
                    <a:lnTo>
                      <a:pt x="0" y="0"/>
                    </a:lnTo>
                    <a:lnTo>
                      <a:pt x="0" y="409074"/>
                    </a:lnTo>
                    <a:close/>
                  </a:path>
                </a:pathLst>
              </a:custGeom>
              <a:gradFill>
                <a:gsLst>
                  <a:gs pos="100000">
                    <a:schemeClr val="bg1">
                      <a:alpha val="10000"/>
                    </a:schemeClr>
                  </a:gs>
                  <a:gs pos="0">
                    <a:schemeClr val="bg1">
                      <a:alpha val="27000"/>
                    </a:schemeClr>
                  </a:gs>
                </a:gsLst>
                <a:lin ang="9000000" scaled="0"/>
              </a:gradFill>
              <a:ln w="15875" cap="rnd">
                <a:noFill/>
                <a:tailEnd type="none"/>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a:solidFill>
                    <a:prstClr val="white"/>
                  </a:solidFill>
                  <a:latin typeface="Arial" pitchFamily="34" charset="0"/>
                  <a:cs typeface="Arial" pitchFamily="34" charset="0"/>
                </a:endParaRPr>
              </a:p>
            </p:txBody>
          </p:sp>
        </p:grpSp>
        <p:sp>
          <p:nvSpPr>
            <p:cNvPr id="7" name="Dikdörtgen 6"/>
            <p:cNvSpPr/>
            <p:nvPr/>
          </p:nvSpPr>
          <p:spPr>
            <a:xfrm>
              <a:off x="615915" y="1353745"/>
              <a:ext cx="7254584" cy="283024"/>
            </a:xfrm>
            <a:prstGeom prst="rect">
              <a:avLst/>
            </a:prstGeom>
          </p:spPr>
          <p:txBody>
            <a:bodyPr wrap="square">
              <a:spAutoFit/>
            </a:bodyPr>
            <a:lstStyle/>
            <a:p>
              <a:r>
                <a:rPr lang="tr-TR" b="1" dirty="0" smtClean="0">
                  <a:solidFill>
                    <a:schemeClr val="bg1"/>
                  </a:solidFill>
                </a:rPr>
                <a:t>1.1 Akademisyenlere Yönelik Faaliyetler</a:t>
              </a:r>
              <a:endParaRPr lang="tr-TR" b="1" dirty="0">
                <a:solidFill>
                  <a:schemeClr val="bg1"/>
                </a:solidFill>
              </a:endParaRPr>
            </a:p>
          </p:txBody>
        </p:sp>
      </p:grpSp>
      <p:sp>
        <p:nvSpPr>
          <p:cNvPr id="16" name="Metin kutusu 15"/>
          <p:cNvSpPr txBox="1"/>
          <p:nvPr/>
        </p:nvSpPr>
        <p:spPr>
          <a:xfrm>
            <a:off x="330345" y="114461"/>
            <a:ext cx="5982792" cy="461665"/>
          </a:xfrm>
          <a:prstGeom prst="rect">
            <a:avLst/>
          </a:prstGeom>
          <a:noFill/>
        </p:spPr>
        <p:txBody>
          <a:bodyPr wrap="none" rtlCol="0">
            <a:spAutoFit/>
          </a:bodyPr>
          <a:lstStyle/>
          <a:p>
            <a:r>
              <a:rPr lang="tr-TR" sz="2400" b="1" dirty="0">
                <a:solidFill>
                  <a:schemeClr val="bg1"/>
                </a:solidFill>
              </a:rPr>
              <a:t>1</a:t>
            </a:r>
            <a:r>
              <a:rPr lang="tr-TR" sz="2400" b="1" dirty="0" smtClean="0">
                <a:solidFill>
                  <a:schemeClr val="bg1"/>
                </a:solidFill>
              </a:rPr>
              <a:t>. FİKİR TOPLAMA VE FARKINDALIK YARATMA</a:t>
            </a:r>
            <a:endParaRPr lang="tr-TR" sz="2400" b="1" dirty="0">
              <a:solidFill>
                <a:schemeClr val="bg1"/>
              </a:solidFill>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4612" y="1127464"/>
            <a:ext cx="2251461" cy="1662021"/>
          </a:xfrm>
          <a:prstGeom prst="rect">
            <a:avLst/>
          </a:prstGeom>
          <a:ln>
            <a:noFill/>
          </a:ln>
          <a:effectLst>
            <a:outerShdw blurRad="292100" dist="139700" dir="2700000" algn="tl" rotWithShape="0">
              <a:srgbClr val="333333">
                <a:alpha val="65000"/>
              </a:srgbClr>
            </a:outerShdw>
          </a:effectLst>
        </p:spPr>
      </p:pic>
      <p:pic>
        <p:nvPicPr>
          <p:cNvPr id="12" name="Resim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8836" y="2092986"/>
            <a:ext cx="2289137" cy="1765967"/>
          </a:xfrm>
          <a:prstGeom prst="rect">
            <a:avLst/>
          </a:prstGeom>
          <a:ln>
            <a:noFill/>
          </a:ln>
          <a:effectLst>
            <a:outerShdw blurRad="292100" dist="139700" dir="2700000" algn="tl" rotWithShape="0">
              <a:srgbClr val="333333">
                <a:alpha val="65000"/>
              </a:srgbClr>
            </a:outerShdw>
          </a:effectLst>
        </p:spPr>
      </p:pic>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4594" y="3435815"/>
            <a:ext cx="2437127" cy="18733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0176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30345" y="114461"/>
            <a:ext cx="6051721" cy="461665"/>
          </a:xfrm>
          <a:prstGeom prst="rect">
            <a:avLst/>
          </a:prstGeom>
          <a:noFill/>
        </p:spPr>
        <p:txBody>
          <a:bodyPr wrap="none" rtlCol="0">
            <a:spAutoFit/>
          </a:bodyPr>
          <a:lstStyle/>
          <a:p>
            <a:r>
              <a:rPr lang="tr-TR" sz="2400" b="1" dirty="0">
                <a:solidFill>
                  <a:schemeClr val="bg1"/>
                </a:solidFill>
              </a:rPr>
              <a:t>1</a:t>
            </a:r>
            <a:r>
              <a:rPr lang="tr-TR" sz="2400" b="1" dirty="0" smtClean="0">
                <a:solidFill>
                  <a:schemeClr val="bg1"/>
                </a:solidFill>
              </a:rPr>
              <a:t>.  FİKİR TOPLAMA VE FARKINDALIK YARATMA</a:t>
            </a:r>
            <a:endParaRPr lang="tr-TR" sz="2400" b="1" dirty="0">
              <a:solidFill>
                <a:schemeClr val="bg1"/>
              </a:solidFill>
            </a:endParaRPr>
          </a:p>
        </p:txBody>
      </p:sp>
      <p:grpSp>
        <p:nvGrpSpPr>
          <p:cNvPr id="5" name="Grup 4"/>
          <p:cNvGrpSpPr/>
          <p:nvPr/>
        </p:nvGrpSpPr>
        <p:grpSpPr>
          <a:xfrm>
            <a:off x="467558" y="1222577"/>
            <a:ext cx="5557685" cy="3748094"/>
            <a:chOff x="467558" y="1222577"/>
            <a:chExt cx="5557685" cy="3748094"/>
          </a:xfrm>
        </p:grpSpPr>
        <p:sp>
          <p:nvSpPr>
            <p:cNvPr id="6" name="모서리가 둥근 직사각형 8"/>
            <p:cNvSpPr/>
            <p:nvPr/>
          </p:nvSpPr>
          <p:spPr>
            <a:xfrm>
              <a:off x="467558" y="1222577"/>
              <a:ext cx="5557685" cy="3636773"/>
            </a:xfrm>
            <a:prstGeom prst="roundRect">
              <a:avLst>
                <a:gd name="adj" fmla="val 2429"/>
              </a:avLst>
            </a:prstGeom>
            <a:solidFill>
              <a:schemeClr val="bg1">
                <a:alpha val="61000"/>
              </a:schemeClr>
            </a:solidFill>
            <a:ln w="6350">
              <a:solidFill>
                <a:schemeClr val="bg1">
                  <a:lumMod val="65000"/>
                </a:schemeClr>
              </a:solidFill>
            </a:ln>
            <a:effectLst>
              <a:outerShdw blurRad="50800" dir="2700000" algn="t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tr-TR" dirty="0">
                <a:solidFill>
                  <a:srgbClr val="002060"/>
                </a:solidFill>
              </a:endParaRPr>
            </a:p>
          </p:txBody>
        </p:sp>
        <p:sp>
          <p:nvSpPr>
            <p:cNvPr id="7" name="Dikdörtgen 6"/>
            <p:cNvSpPr/>
            <p:nvPr/>
          </p:nvSpPr>
          <p:spPr>
            <a:xfrm>
              <a:off x="574383" y="2108349"/>
              <a:ext cx="5151714" cy="2862322"/>
            </a:xfrm>
            <a:prstGeom prst="rect">
              <a:avLst/>
            </a:prstGeom>
          </p:spPr>
          <p:txBody>
            <a:bodyPr wrap="square">
              <a:spAutoFit/>
            </a:bodyPr>
            <a:lstStyle/>
            <a:p>
              <a:r>
                <a:rPr lang="tr-TR" dirty="0" smtClean="0">
                  <a:solidFill>
                    <a:srgbClr val="002060"/>
                  </a:solidFill>
                </a:rPr>
                <a:t>ADAPTTO Plus </a:t>
              </a:r>
              <a:r>
                <a:rPr lang="en-GB" dirty="0">
                  <a:solidFill>
                    <a:srgbClr val="002060"/>
                  </a:solidFill>
                </a:rPr>
                <a:t>U</a:t>
              </a:r>
              <a:r>
                <a:rPr lang="tr-TR" dirty="0" smtClean="0">
                  <a:solidFill>
                    <a:srgbClr val="002060"/>
                  </a:solidFill>
                </a:rPr>
                <a:t>ygul</a:t>
              </a:r>
              <a:r>
                <a:rPr lang="en-GB" dirty="0" smtClean="0">
                  <a:solidFill>
                    <a:srgbClr val="002060"/>
                  </a:solidFill>
                </a:rPr>
                <a:t>a</a:t>
              </a:r>
              <a:r>
                <a:rPr lang="tr-TR" dirty="0" smtClean="0">
                  <a:solidFill>
                    <a:srgbClr val="002060"/>
                  </a:solidFill>
                </a:rPr>
                <a:t>ması ADAPTTO M2 hizmetlerinin fakültelerde fiziki olarak sürekli bir ortamda ve ilgili fakülteye özel verilmesidir. </a:t>
              </a:r>
            </a:p>
            <a:p>
              <a:r>
                <a:rPr lang="tr-TR" dirty="0" smtClean="0">
                  <a:solidFill>
                    <a:srgbClr val="002060"/>
                  </a:solidFill>
                </a:rPr>
                <a:t>Bu kapsamda ilk ADAPTTO Plus Siyasal Bilgiler Fakültesinde 2016 yılında kurulmuştur. </a:t>
              </a:r>
            </a:p>
            <a:p>
              <a:r>
                <a:rPr lang="tr-TR" b="1" dirty="0" smtClean="0">
                  <a:solidFill>
                    <a:srgbClr val="002060"/>
                  </a:solidFill>
                </a:rPr>
                <a:t>2017</a:t>
              </a:r>
              <a:r>
                <a:rPr lang="tr-TR" dirty="0" smtClean="0">
                  <a:solidFill>
                    <a:srgbClr val="002060"/>
                  </a:solidFill>
                </a:rPr>
                <a:t> Yılı</a:t>
              </a:r>
              <a:r>
                <a:rPr lang="en-GB" dirty="0" smtClean="0">
                  <a:solidFill>
                    <a:srgbClr val="002060"/>
                  </a:solidFill>
                </a:rPr>
                <a:t>nda </a:t>
              </a:r>
              <a:r>
                <a:rPr lang="tr-TR" dirty="0" smtClean="0">
                  <a:solidFill>
                    <a:srgbClr val="002060"/>
                  </a:solidFill>
                </a:rPr>
                <a:t>SBF ADAPTTO Plus</a:t>
              </a:r>
              <a:r>
                <a:rPr lang="en-GB" dirty="0" smtClean="0">
                  <a:solidFill>
                    <a:srgbClr val="002060"/>
                  </a:solidFill>
                </a:rPr>
                <a:t> </a:t>
              </a:r>
              <a:r>
                <a:rPr lang="en-GB" b="1" dirty="0" smtClean="0">
                  <a:solidFill>
                    <a:srgbClr val="002060"/>
                  </a:solidFill>
                </a:rPr>
                <a:t>11 </a:t>
              </a:r>
              <a:r>
                <a:rPr lang="en-GB" dirty="0" smtClean="0">
                  <a:solidFill>
                    <a:srgbClr val="002060"/>
                  </a:solidFill>
                </a:rPr>
                <a:t>TÜBİTAK Ardeb </a:t>
              </a:r>
              <a:r>
                <a:rPr lang="en-GB" b="1" dirty="0" smtClean="0">
                  <a:solidFill>
                    <a:srgbClr val="002060"/>
                  </a:solidFill>
                </a:rPr>
                <a:t>59 </a:t>
              </a:r>
              <a:r>
                <a:rPr lang="en-GB" dirty="0" smtClean="0">
                  <a:solidFill>
                    <a:srgbClr val="002060"/>
                  </a:solidFill>
                </a:rPr>
                <a:t>Tübitak 2209A/B öğrenci proje </a:t>
              </a:r>
              <a:r>
                <a:rPr lang="tr-TR" dirty="0" smtClean="0">
                  <a:solidFill>
                    <a:srgbClr val="002060"/>
                  </a:solidFill>
                </a:rPr>
                <a:t>başvurusu tamamlanmış</a:t>
              </a:r>
              <a:r>
                <a:rPr lang="en-GB" dirty="0" smtClean="0">
                  <a:solidFill>
                    <a:srgbClr val="002060"/>
                  </a:solidFill>
                </a:rPr>
                <a:t>tır. </a:t>
              </a:r>
            </a:p>
            <a:p>
              <a:r>
                <a:rPr lang="en-GB" b="1" dirty="0" smtClean="0">
                  <a:solidFill>
                    <a:srgbClr val="002060"/>
                  </a:solidFill>
                </a:rPr>
                <a:t>2018 </a:t>
              </a:r>
              <a:r>
                <a:rPr lang="en-GB" dirty="0" smtClean="0">
                  <a:solidFill>
                    <a:srgbClr val="002060"/>
                  </a:solidFill>
                </a:rPr>
                <a:t>Yılında ise toplamda </a:t>
              </a:r>
              <a:r>
                <a:rPr lang="en-GB" b="1" dirty="0" smtClean="0">
                  <a:solidFill>
                    <a:srgbClr val="002060"/>
                  </a:solidFill>
                </a:rPr>
                <a:t>11</a:t>
              </a:r>
              <a:r>
                <a:rPr lang="en-GB" dirty="0" smtClean="0">
                  <a:solidFill>
                    <a:srgbClr val="002060"/>
                  </a:solidFill>
                </a:rPr>
                <a:t> Tübitak Ardeb projesine destek sağlanmıştır.</a:t>
              </a:r>
              <a:endParaRPr lang="tr-TR" dirty="0">
                <a:solidFill>
                  <a:srgbClr val="002060"/>
                </a:solidFill>
              </a:endParaRPr>
            </a:p>
          </p:txBody>
        </p:sp>
      </p:grpSp>
      <p:grpSp>
        <p:nvGrpSpPr>
          <p:cNvPr id="8" name="Grup 7"/>
          <p:cNvGrpSpPr/>
          <p:nvPr/>
        </p:nvGrpSpPr>
        <p:grpSpPr>
          <a:xfrm>
            <a:off x="186672" y="1361541"/>
            <a:ext cx="5452889" cy="777499"/>
            <a:chOff x="204427" y="1222577"/>
            <a:chExt cx="6013866" cy="777499"/>
          </a:xfrm>
        </p:grpSpPr>
        <p:grpSp>
          <p:nvGrpSpPr>
            <p:cNvPr id="9" name="Grup 8"/>
            <p:cNvGrpSpPr/>
            <p:nvPr/>
          </p:nvGrpSpPr>
          <p:grpSpPr>
            <a:xfrm>
              <a:off x="204427" y="1222577"/>
              <a:ext cx="6013866" cy="714380"/>
              <a:chOff x="357158" y="2143116"/>
              <a:chExt cx="1857388" cy="714380"/>
            </a:xfrm>
          </p:grpSpPr>
          <p:grpSp>
            <p:nvGrpSpPr>
              <p:cNvPr id="11" name="그룹 65"/>
              <p:cNvGrpSpPr/>
              <p:nvPr/>
            </p:nvGrpSpPr>
            <p:grpSpPr>
              <a:xfrm>
                <a:off x="357158" y="2143116"/>
                <a:ext cx="1857388" cy="714380"/>
                <a:chOff x="5324472" y="1321026"/>
                <a:chExt cx="2107963" cy="382587"/>
              </a:xfrm>
            </p:grpSpPr>
            <p:sp>
              <p:nvSpPr>
                <p:cNvPr id="13" name="Rectangle 45"/>
                <p:cNvSpPr>
                  <a:spLocks noChangeArrowheads="1"/>
                </p:cNvSpPr>
                <p:nvPr/>
              </p:nvSpPr>
              <p:spPr bwMode="auto">
                <a:xfrm flipH="1">
                  <a:off x="5324472" y="1321026"/>
                  <a:ext cx="2107963" cy="317500"/>
                </a:xfrm>
                <a:prstGeom prst="rect">
                  <a:avLst/>
                </a:prstGeom>
                <a:ln>
                  <a:noFill/>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ko-KR" altLang="en-US" sz="1600" dirty="0">
                    <a:latin typeface="Arial" pitchFamily="34" charset="0"/>
                    <a:cs typeface="Arial" pitchFamily="34" charset="0"/>
                  </a:endParaRPr>
                </a:p>
              </p:txBody>
            </p:sp>
            <p:sp>
              <p:nvSpPr>
                <p:cNvPr id="14" name="Freeform 54"/>
                <p:cNvSpPr>
                  <a:spLocks/>
                </p:cNvSpPr>
                <p:nvPr/>
              </p:nvSpPr>
              <p:spPr bwMode="auto">
                <a:xfrm>
                  <a:off x="5324475" y="1634779"/>
                  <a:ext cx="108832" cy="68834"/>
                </a:xfrm>
                <a:custGeom>
                  <a:avLst/>
                  <a:gdLst/>
                  <a:ahLst/>
                  <a:cxnLst>
                    <a:cxn ang="0">
                      <a:pos x="0" y="0"/>
                    </a:cxn>
                    <a:cxn ang="0">
                      <a:pos x="80" y="0"/>
                    </a:cxn>
                    <a:cxn ang="0">
                      <a:pos x="80" y="82"/>
                    </a:cxn>
                    <a:cxn ang="0">
                      <a:pos x="0" y="0"/>
                    </a:cxn>
                  </a:cxnLst>
                  <a:rect l="0" t="0" r="r" b="b"/>
                  <a:pathLst>
                    <a:path w="80" h="82">
                      <a:moveTo>
                        <a:pt x="0" y="0"/>
                      </a:moveTo>
                      <a:lnTo>
                        <a:pt x="80" y="0"/>
                      </a:lnTo>
                      <a:lnTo>
                        <a:pt x="80" y="82"/>
                      </a:lnTo>
                      <a:lnTo>
                        <a:pt x="0" y="0"/>
                      </a:lnTo>
                      <a:close/>
                    </a:path>
                  </a:pathLst>
                </a:custGeom>
                <a:solidFill>
                  <a:schemeClr val="tx2">
                    <a:lumMod val="50000"/>
                  </a:schemeClr>
                </a:solidFill>
                <a:ln>
                  <a:noFill/>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ko-KR" altLang="en-US" sz="1600" dirty="0">
                    <a:latin typeface="Arial" pitchFamily="34" charset="0"/>
                    <a:cs typeface="Arial" pitchFamily="34" charset="0"/>
                  </a:endParaRPr>
                </a:p>
              </p:txBody>
            </p:sp>
          </p:grpSp>
          <p:sp>
            <p:nvSpPr>
              <p:cNvPr id="12" name="자유형 14"/>
              <p:cNvSpPr/>
              <p:nvPr/>
            </p:nvSpPr>
            <p:spPr>
              <a:xfrm>
                <a:off x="483174" y="2143116"/>
                <a:ext cx="1731372" cy="489542"/>
              </a:xfrm>
              <a:custGeom>
                <a:avLst/>
                <a:gdLst>
                  <a:gd name="connsiteX0" fmla="*/ 0 w 922421"/>
                  <a:gd name="connsiteY0" fmla="*/ 409074 h 409074"/>
                  <a:gd name="connsiteX1" fmla="*/ 922421 w 922421"/>
                  <a:gd name="connsiteY1" fmla="*/ 0 h 409074"/>
                  <a:gd name="connsiteX2" fmla="*/ 0 w 922421"/>
                  <a:gd name="connsiteY2" fmla="*/ 0 h 409074"/>
                  <a:gd name="connsiteX3" fmla="*/ 0 w 922421"/>
                  <a:gd name="connsiteY3" fmla="*/ 409074 h 409074"/>
                </a:gdLst>
                <a:ahLst/>
                <a:cxnLst>
                  <a:cxn ang="0">
                    <a:pos x="connsiteX0" y="connsiteY0"/>
                  </a:cxn>
                  <a:cxn ang="0">
                    <a:pos x="connsiteX1" y="connsiteY1"/>
                  </a:cxn>
                  <a:cxn ang="0">
                    <a:pos x="connsiteX2" y="connsiteY2"/>
                  </a:cxn>
                  <a:cxn ang="0">
                    <a:pos x="connsiteX3" y="connsiteY3"/>
                  </a:cxn>
                </a:cxnLst>
                <a:rect l="l" t="t" r="r" b="b"/>
                <a:pathLst>
                  <a:path w="922421" h="409074">
                    <a:moveTo>
                      <a:pt x="0" y="409074"/>
                    </a:moveTo>
                    <a:lnTo>
                      <a:pt x="922421" y="0"/>
                    </a:lnTo>
                    <a:lnTo>
                      <a:pt x="0" y="0"/>
                    </a:lnTo>
                    <a:lnTo>
                      <a:pt x="0" y="409074"/>
                    </a:lnTo>
                    <a:close/>
                  </a:path>
                </a:pathLst>
              </a:custGeom>
              <a:gradFill>
                <a:gsLst>
                  <a:gs pos="100000">
                    <a:schemeClr val="bg1">
                      <a:alpha val="10000"/>
                    </a:schemeClr>
                  </a:gs>
                  <a:gs pos="0">
                    <a:schemeClr val="bg1">
                      <a:alpha val="27000"/>
                    </a:schemeClr>
                  </a:gs>
                </a:gsLst>
                <a:lin ang="9000000" scaled="0"/>
              </a:gradFill>
              <a:ln w="15875" cap="rnd">
                <a:noFill/>
                <a:tailEnd type="none"/>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a:solidFill>
                    <a:prstClr val="white"/>
                  </a:solidFill>
                  <a:latin typeface="Arial" pitchFamily="34" charset="0"/>
                  <a:cs typeface="Arial" pitchFamily="34" charset="0"/>
                </a:endParaRPr>
              </a:p>
            </p:txBody>
          </p:sp>
        </p:grpSp>
        <p:sp>
          <p:nvSpPr>
            <p:cNvPr id="10" name="Dikdörtgen 9"/>
            <p:cNvSpPr/>
            <p:nvPr/>
          </p:nvSpPr>
          <p:spPr>
            <a:xfrm>
              <a:off x="615915" y="1353745"/>
              <a:ext cx="3378273" cy="646331"/>
            </a:xfrm>
            <a:prstGeom prst="rect">
              <a:avLst/>
            </a:prstGeom>
          </p:spPr>
          <p:txBody>
            <a:bodyPr wrap="none">
              <a:spAutoFit/>
            </a:bodyPr>
            <a:lstStyle/>
            <a:p>
              <a:r>
                <a:rPr lang="tr-TR" b="1" dirty="0" smtClean="0">
                  <a:solidFill>
                    <a:schemeClr val="bg1"/>
                  </a:solidFill>
                </a:rPr>
                <a:t>1.</a:t>
              </a:r>
              <a:r>
                <a:rPr lang="en-GB" b="1" dirty="0" smtClean="0">
                  <a:solidFill>
                    <a:schemeClr val="bg1"/>
                  </a:solidFill>
                </a:rPr>
                <a:t>2</a:t>
              </a:r>
              <a:r>
                <a:rPr lang="tr-TR" b="1" dirty="0" smtClean="0">
                  <a:solidFill>
                    <a:schemeClr val="bg1"/>
                  </a:solidFill>
                </a:rPr>
                <a:t> ADAPTTO </a:t>
              </a:r>
              <a:r>
                <a:rPr lang="tr-TR" b="1" dirty="0">
                  <a:solidFill>
                    <a:schemeClr val="bg1"/>
                  </a:solidFill>
                </a:rPr>
                <a:t>Plus Uygulaması</a:t>
              </a:r>
            </a:p>
            <a:p>
              <a:endParaRPr lang="tr-TR" b="1" dirty="0">
                <a:solidFill>
                  <a:schemeClr val="bg1"/>
                </a:solidFill>
              </a:endParaRPr>
            </a:p>
          </p:txBody>
        </p:sp>
      </p:gr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0935" y="4007497"/>
            <a:ext cx="2930374" cy="1703706"/>
          </a:xfrm>
          <a:prstGeom prst="rect">
            <a:avLst/>
          </a:prstGeom>
          <a:ln>
            <a:noFill/>
          </a:ln>
          <a:effectLst>
            <a:outerShdw blurRad="292100" dist="139700" dir="2700000" algn="tl" rotWithShape="0">
              <a:srgbClr val="333333">
                <a:alpha val="65000"/>
              </a:srgbClr>
            </a:outerShdw>
          </a:effectLst>
        </p:spPr>
      </p:pic>
      <p:pic>
        <p:nvPicPr>
          <p:cNvPr id="16" name="Resim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5268" y="2139040"/>
            <a:ext cx="3163613" cy="2057936"/>
          </a:xfrm>
          <a:prstGeom prst="rect">
            <a:avLst/>
          </a:prstGeom>
        </p:spPr>
      </p:pic>
      <p:pic>
        <p:nvPicPr>
          <p:cNvPr id="17" name="Resim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4628" y="1851069"/>
            <a:ext cx="2251255" cy="1688441"/>
          </a:xfrm>
          <a:prstGeom prst="rect">
            <a:avLst/>
          </a:prstGeom>
        </p:spPr>
      </p:pic>
    </p:spTree>
    <p:extLst>
      <p:ext uri="{BB962C8B-B14F-4D97-AF65-F5344CB8AC3E}">
        <p14:creationId xmlns:p14="http://schemas.microsoft.com/office/powerpoint/2010/main" val="394287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30345" y="114461"/>
            <a:ext cx="6051721" cy="461665"/>
          </a:xfrm>
          <a:prstGeom prst="rect">
            <a:avLst/>
          </a:prstGeom>
          <a:noFill/>
        </p:spPr>
        <p:txBody>
          <a:bodyPr wrap="none" rtlCol="0">
            <a:spAutoFit/>
          </a:bodyPr>
          <a:lstStyle/>
          <a:p>
            <a:r>
              <a:rPr lang="tr-TR" sz="2400" b="1" dirty="0">
                <a:solidFill>
                  <a:schemeClr val="bg1"/>
                </a:solidFill>
              </a:rPr>
              <a:t>1</a:t>
            </a:r>
            <a:r>
              <a:rPr lang="tr-TR" sz="2400" b="1" dirty="0" smtClean="0">
                <a:solidFill>
                  <a:schemeClr val="bg1"/>
                </a:solidFill>
              </a:rPr>
              <a:t>.  FİKİR TOPLAMA VE FARKINDALIK YARATMA</a:t>
            </a:r>
            <a:endParaRPr lang="tr-TR" sz="2400" b="1" dirty="0">
              <a:solidFill>
                <a:schemeClr val="bg1"/>
              </a:solidFill>
            </a:endParaRPr>
          </a:p>
        </p:txBody>
      </p:sp>
      <p:grpSp>
        <p:nvGrpSpPr>
          <p:cNvPr id="5" name="Grup 4"/>
          <p:cNvGrpSpPr/>
          <p:nvPr/>
        </p:nvGrpSpPr>
        <p:grpSpPr>
          <a:xfrm>
            <a:off x="441511" y="1492709"/>
            <a:ext cx="5557685" cy="3808895"/>
            <a:chOff x="467558" y="1222577"/>
            <a:chExt cx="5557685" cy="3808895"/>
          </a:xfrm>
        </p:grpSpPr>
        <p:sp>
          <p:nvSpPr>
            <p:cNvPr id="6" name="모서리가 둥근 직사각형 8"/>
            <p:cNvSpPr/>
            <p:nvPr/>
          </p:nvSpPr>
          <p:spPr>
            <a:xfrm>
              <a:off x="467558" y="1222577"/>
              <a:ext cx="5557685" cy="3808895"/>
            </a:xfrm>
            <a:prstGeom prst="roundRect">
              <a:avLst>
                <a:gd name="adj" fmla="val 2429"/>
              </a:avLst>
            </a:prstGeom>
            <a:solidFill>
              <a:schemeClr val="bg1">
                <a:alpha val="61000"/>
              </a:schemeClr>
            </a:solidFill>
            <a:ln w="6350">
              <a:solidFill>
                <a:schemeClr val="bg1">
                  <a:lumMod val="65000"/>
                </a:schemeClr>
              </a:solidFill>
            </a:ln>
            <a:effectLst>
              <a:outerShdw blurRad="50800" dir="2700000" algn="t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tr-TR" dirty="0">
                <a:solidFill>
                  <a:srgbClr val="002060"/>
                </a:solidFill>
              </a:endParaRPr>
            </a:p>
          </p:txBody>
        </p:sp>
        <p:sp>
          <p:nvSpPr>
            <p:cNvPr id="7" name="Dikdörtgen 6"/>
            <p:cNvSpPr/>
            <p:nvPr/>
          </p:nvSpPr>
          <p:spPr>
            <a:xfrm>
              <a:off x="556628" y="1892151"/>
              <a:ext cx="5151714" cy="3139321"/>
            </a:xfrm>
            <a:prstGeom prst="rect">
              <a:avLst/>
            </a:prstGeom>
          </p:spPr>
          <p:txBody>
            <a:bodyPr wrap="square">
              <a:spAutoFit/>
            </a:bodyPr>
            <a:lstStyle/>
            <a:p>
              <a:pPr algn="just"/>
              <a:r>
                <a:rPr lang="tr-TR" b="1" dirty="0">
                  <a:solidFill>
                    <a:srgbClr val="002060"/>
                  </a:solidFill>
                </a:rPr>
                <a:t>Adaptto mobil: Bir hafta süresince, fakülte binası içerisinde ofis açarak, proje destek hizmetlerinin fakültelere özel tanıtımı ve uygulanmasının gerçekleştirilmesidir. </a:t>
              </a:r>
            </a:p>
            <a:p>
              <a:pPr algn="just"/>
              <a:r>
                <a:rPr lang="tr-TR" b="1" dirty="0">
                  <a:solidFill>
                    <a:srgbClr val="002060"/>
                  </a:solidFill>
                </a:rPr>
                <a:t>Bu amaçla ilk ADAPTTO Mobil</a:t>
              </a:r>
              <a:r>
                <a:rPr lang="en-GB" b="1" dirty="0">
                  <a:solidFill>
                    <a:srgbClr val="002060"/>
                  </a:solidFill>
                </a:rPr>
                <a:t>;</a:t>
              </a:r>
            </a:p>
            <a:p>
              <a:pPr algn="just"/>
              <a:r>
                <a:rPr lang="tr-TR" b="1" dirty="0">
                  <a:solidFill>
                    <a:srgbClr val="002060"/>
                  </a:solidFill>
                </a:rPr>
                <a:t> </a:t>
              </a:r>
              <a:r>
                <a:rPr lang="en-GB" b="1" dirty="0">
                  <a:solidFill>
                    <a:srgbClr val="002060"/>
                  </a:solidFill>
                </a:rPr>
                <a:t>İşletme Fakültesi </a:t>
              </a:r>
            </a:p>
            <a:p>
              <a:pPr algn="just"/>
              <a:r>
                <a:rPr lang="en-GB" b="1" dirty="0">
                  <a:solidFill>
                    <a:srgbClr val="002060"/>
                  </a:solidFill>
                </a:rPr>
                <a:t> Fen Edebiyat Fakültesi</a:t>
              </a:r>
            </a:p>
            <a:p>
              <a:pPr algn="just"/>
              <a:r>
                <a:rPr lang="en-GB" b="1" dirty="0">
                  <a:solidFill>
                    <a:srgbClr val="002060"/>
                  </a:solidFill>
                </a:rPr>
                <a:t> Tıp Fakültesi </a:t>
              </a:r>
              <a:endParaRPr lang="en-GB" b="1" dirty="0" smtClean="0">
                <a:solidFill>
                  <a:srgbClr val="002060"/>
                </a:solidFill>
              </a:endParaRPr>
            </a:p>
            <a:p>
              <a:pPr algn="just"/>
              <a:r>
                <a:rPr lang="en-GB" b="1" dirty="0" smtClean="0">
                  <a:solidFill>
                    <a:srgbClr val="002060"/>
                  </a:solidFill>
                </a:rPr>
                <a:t>Mühendislik Fakültesi olmak </a:t>
              </a:r>
              <a:r>
                <a:rPr lang="en-GB" b="1" dirty="0">
                  <a:solidFill>
                    <a:srgbClr val="002060"/>
                  </a:solidFill>
                </a:rPr>
                <a:t>üzere toplamda </a:t>
              </a:r>
              <a:r>
                <a:rPr lang="en-GB" b="1" dirty="0" smtClean="0">
                  <a:solidFill>
                    <a:srgbClr val="002060"/>
                  </a:solidFill>
                </a:rPr>
                <a:t>5 </a:t>
              </a:r>
              <a:r>
                <a:rPr lang="en-GB" b="1" dirty="0">
                  <a:solidFill>
                    <a:srgbClr val="002060"/>
                  </a:solidFill>
                </a:rPr>
                <a:t>kez uygulanmış ve yapılan görüşmeler sonucunda proje yazım çalışmalarına başlanmıştır.</a:t>
              </a:r>
            </a:p>
          </p:txBody>
        </p:sp>
      </p:grpSp>
      <p:grpSp>
        <p:nvGrpSpPr>
          <p:cNvPr id="8" name="Grup 7"/>
          <p:cNvGrpSpPr/>
          <p:nvPr/>
        </p:nvGrpSpPr>
        <p:grpSpPr>
          <a:xfrm>
            <a:off x="186672" y="1361541"/>
            <a:ext cx="5452889" cy="777499"/>
            <a:chOff x="204427" y="1222577"/>
            <a:chExt cx="6013866" cy="777499"/>
          </a:xfrm>
        </p:grpSpPr>
        <p:grpSp>
          <p:nvGrpSpPr>
            <p:cNvPr id="9" name="Grup 8"/>
            <p:cNvGrpSpPr/>
            <p:nvPr/>
          </p:nvGrpSpPr>
          <p:grpSpPr>
            <a:xfrm>
              <a:off x="204427" y="1222577"/>
              <a:ext cx="6013866" cy="714380"/>
              <a:chOff x="357158" y="2143116"/>
              <a:chExt cx="1857388" cy="714380"/>
            </a:xfrm>
          </p:grpSpPr>
          <p:grpSp>
            <p:nvGrpSpPr>
              <p:cNvPr id="11" name="그룹 65"/>
              <p:cNvGrpSpPr/>
              <p:nvPr/>
            </p:nvGrpSpPr>
            <p:grpSpPr>
              <a:xfrm>
                <a:off x="357158" y="2143116"/>
                <a:ext cx="1857388" cy="714380"/>
                <a:chOff x="5324472" y="1321026"/>
                <a:chExt cx="2107963" cy="382587"/>
              </a:xfrm>
            </p:grpSpPr>
            <p:sp>
              <p:nvSpPr>
                <p:cNvPr id="13" name="Rectangle 45"/>
                <p:cNvSpPr>
                  <a:spLocks noChangeArrowheads="1"/>
                </p:cNvSpPr>
                <p:nvPr/>
              </p:nvSpPr>
              <p:spPr bwMode="auto">
                <a:xfrm flipH="1">
                  <a:off x="5324472" y="1321026"/>
                  <a:ext cx="2107963" cy="317500"/>
                </a:xfrm>
                <a:prstGeom prst="rect">
                  <a:avLst/>
                </a:prstGeom>
                <a:ln>
                  <a:noFill/>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ko-KR" altLang="en-US" sz="1600" dirty="0">
                    <a:latin typeface="Arial" pitchFamily="34" charset="0"/>
                    <a:cs typeface="Arial" pitchFamily="34" charset="0"/>
                  </a:endParaRPr>
                </a:p>
              </p:txBody>
            </p:sp>
            <p:sp>
              <p:nvSpPr>
                <p:cNvPr id="14" name="Freeform 54"/>
                <p:cNvSpPr>
                  <a:spLocks/>
                </p:cNvSpPr>
                <p:nvPr/>
              </p:nvSpPr>
              <p:spPr bwMode="auto">
                <a:xfrm>
                  <a:off x="5324475" y="1634779"/>
                  <a:ext cx="108832" cy="68834"/>
                </a:xfrm>
                <a:custGeom>
                  <a:avLst/>
                  <a:gdLst/>
                  <a:ahLst/>
                  <a:cxnLst>
                    <a:cxn ang="0">
                      <a:pos x="0" y="0"/>
                    </a:cxn>
                    <a:cxn ang="0">
                      <a:pos x="80" y="0"/>
                    </a:cxn>
                    <a:cxn ang="0">
                      <a:pos x="80" y="82"/>
                    </a:cxn>
                    <a:cxn ang="0">
                      <a:pos x="0" y="0"/>
                    </a:cxn>
                  </a:cxnLst>
                  <a:rect l="0" t="0" r="r" b="b"/>
                  <a:pathLst>
                    <a:path w="80" h="82">
                      <a:moveTo>
                        <a:pt x="0" y="0"/>
                      </a:moveTo>
                      <a:lnTo>
                        <a:pt x="80" y="0"/>
                      </a:lnTo>
                      <a:lnTo>
                        <a:pt x="80" y="82"/>
                      </a:lnTo>
                      <a:lnTo>
                        <a:pt x="0" y="0"/>
                      </a:lnTo>
                      <a:close/>
                    </a:path>
                  </a:pathLst>
                </a:custGeom>
                <a:solidFill>
                  <a:schemeClr val="tx2">
                    <a:lumMod val="50000"/>
                  </a:schemeClr>
                </a:solidFill>
                <a:ln>
                  <a:noFill/>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ko-KR" altLang="en-US" sz="1600" dirty="0">
                    <a:latin typeface="Arial" pitchFamily="34" charset="0"/>
                    <a:cs typeface="Arial" pitchFamily="34" charset="0"/>
                  </a:endParaRPr>
                </a:p>
              </p:txBody>
            </p:sp>
          </p:grpSp>
          <p:sp>
            <p:nvSpPr>
              <p:cNvPr id="12" name="자유형 14"/>
              <p:cNvSpPr/>
              <p:nvPr/>
            </p:nvSpPr>
            <p:spPr>
              <a:xfrm>
                <a:off x="483174" y="2143116"/>
                <a:ext cx="1731372" cy="489542"/>
              </a:xfrm>
              <a:custGeom>
                <a:avLst/>
                <a:gdLst>
                  <a:gd name="connsiteX0" fmla="*/ 0 w 922421"/>
                  <a:gd name="connsiteY0" fmla="*/ 409074 h 409074"/>
                  <a:gd name="connsiteX1" fmla="*/ 922421 w 922421"/>
                  <a:gd name="connsiteY1" fmla="*/ 0 h 409074"/>
                  <a:gd name="connsiteX2" fmla="*/ 0 w 922421"/>
                  <a:gd name="connsiteY2" fmla="*/ 0 h 409074"/>
                  <a:gd name="connsiteX3" fmla="*/ 0 w 922421"/>
                  <a:gd name="connsiteY3" fmla="*/ 409074 h 409074"/>
                </a:gdLst>
                <a:ahLst/>
                <a:cxnLst>
                  <a:cxn ang="0">
                    <a:pos x="connsiteX0" y="connsiteY0"/>
                  </a:cxn>
                  <a:cxn ang="0">
                    <a:pos x="connsiteX1" y="connsiteY1"/>
                  </a:cxn>
                  <a:cxn ang="0">
                    <a:pos x="connsiteX2" y="connsiteY2"/>
                  </a:cxn>
                  <a:cxn ang="0">
                    <a:pos x="connsiteX3" y="connsiteY3"/>
                  </a:cxn>
                </a:cxnLst>
                <a:rect l="l" t="t" r="r" b="b"/>
                <a:pathLst>
                  <a:path w="922421" h="409074">
                    <a:moveTo>
                      <a:pt x="0" y="409074"/>
                    </a:moveTo>
                    <a:lnTo>
                      <a:pt x="922421" y="0"/>
                    </a:lnTo>
                    <a:lnTo>
                      <a:pt x="0" y="0"/>
                    </a:lnTo>
                    <a:lnTo>
                      <a:pt x="0" y="409074"/>
                    </a:lnTo>
                    <a:close/>
                  </a:path>
                </a:pathLst>
              </a:custGeom>
              <a:gradFill>
                <a:gsLst>
                  <a:gs pos="100000">
                    <a:schemeClr val="bg1">
                      <a:alpha val="10000"/>
                    </a:schemeClr>
                  </a:gs>
                  <a:gs pos="0">
                    <a:schemeClr val="bg1">
                      <a:alpha val="27000"/>
                    </a:schemeClr>
                  </a:gs>
                </a:gsLst>
                <a:lin ang="9000000" scaled="0"/>
              </a:gradFill>
              <a:ln w="15875" cap="rnd">
                <a:noFill/>
                <a:tailEnd type="none"/>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a:solidFill>
                    <a:prstClr val="white"/>
                  </a:solidFill>
                  <a:latin typeface="Arial" pitchFamily="34" charset="0"/>
                  <a:cs typeface="Arial" pitchFamily="34" charset="0"/>
                </a:endParaRPr>
              </a:p>
            </p:txBody>
          </p:sp>
        </p:grpSp>
        <p:sp>
          <p:nvSpPr>
            <p:cNvPr id="10" name="Dikdörtgen 9"/>
            <p:cNvSpPr/>
            <p:nvPr/>
          </p:nvSpPr>
          <p:spPr>
            <a:xfrm>
              <a:off x="615915" y="1353745"/>
              <a:ext cx="5325760" cy="646331"/>
            </a:xfrm>
            <a:prstGeom prst="rect">
              <a:avLst/>
            </a:prstGeom>
          </p:spPr>
          <p:txBody>
            <a:bodyPr wrap="square">
              <a:spAutoFit/>
            </a:bodyPr>
            <a:lstStyle/>
            <a:p>
              <a:r>
                <a:rPr lang="tr-TR" b="1" dirty="0" smtClean="0">
                  <a:solidFill>
                    <a:schemeClr val="bg1"/>
                  </a:solidFill>
                </a:rPr>
                <a:t>1.</a:t>
              </a:r>
              <a:r>
                <a:rPr lang="en-GB" b="1" dirty="0" smtClean="0">
                  <a:solidFill>
                    <a:schemeClr val="bg1"/>
                  </a:solidFill>
                </a:rPr>
                <a:t>3</a:t>
              </a:r>
              <a:r>
                <a:rPr lang="tr-TR" b="1" dirty="0" smtClean="0">
                  <a:solidFill>
                    <a:schemeClr val="bg1"/>
                  </a:solidFill>
                </a:rPr>
                <a:t> ADAPTTO </a:t>
              </a:r>
              <a:r>
                <a:rPr lang="tr-TR" b="1" dirty="0">
                  <a:solidFill>
                    <a:schemeClr val="bg1"/>
                  </a:solidFill>
                </a:rPr>
                <a:t>Mobil Uygulaması</a:t>
              </a:r>
              <a:r>
                <a:rPr lang="tr-TR" sz="1400" dirty="0" smtClean="0">
                  <a:solidFill>
                    <a:schemeClr val="bg1"/>
                  </a:solidFill>
                </a:rPr>
                <a:t> (</a:t>
              </a:r>
              <a:r>
                <a:rPr lang="tr-TR" sz="1400" u="sng" dirty="0" smtClean="0">
                  <a:solidFill>
                    <a:schemeClr val="bg1"/>
                  </a:solidFill>
                  <a:effectLst>
                    <a:outerShdw blurRad="38100" dist="38100" dir="2700000" algn="tl">
                      <a:srgbClr val="000000">
                        <a:alpha val="43137"/>
                      </a:srgbClr>
                    </a:outerShdw>
                  </a:effectLst>
                </a:rPr>
                <a:t>2017 Özgün Yöntem</a:t>
              </a:r>
              <a:r>
                <a:rPr lang="tr-TR" sz="1400" dirty="0" smtClean="0">
                  <a:solidFill>
                    <a:schemeClr val="bg1"/>
                  </a:solidFill>
                </a:rPr>
                <a:t>)</a:t>
              </a:r>
              <a:endParaRPr lang="tr-TR" dirty="0">
                <a:solidFill>
                  <a:schemeClr val="bg1"/>
                </a:solidFill>
              </a:endParaRPr>
            </a:p>
            <a:p>
              <a:endParaRPr lang="tr-TR" b="1" dirty="0">
                <a:solidFill>
                  <a:schemeClr val="bg1"/>
                </a:solidFill>
              </a:endParaRPr>
            </a:p>
          </p:txBody>
        </p:sp>
      </p:grpSp>
      <p:pic>
        <p:nvPicPr>
          <p:cNvPr id="1026" name="Picture 2" descr="ADAPTTO MOBİL İŞLETME FAKÜLTESİNDE ÇALIŞMALARINA HIZ KESMEDEN DEVAM EDİY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5646" y="772647"/>
            <a:ext cx="2862257" cy="23562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8380" y="675248"/>
            <a:ext cx="2202630" cy="3115963"/>
          </a:xfrm>
          <a:prstGeom prst="rect">
            <a:avLst/>
          </a:prstGeom>
        </p:spPr>
      </p:pic>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9695" y="3011738"/>
            <a:ext cx="1922043" cy="2719028"/>
          </a:xfrm>
          <a:prstGeom prst="rect">
            <a:avLst/>
          </a:prstGeom>
        </p:spPr>
      </p:pic>
      <p:pic>
        <p:nvPicPr>
          <p:cNvPr id="15" name="Resim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2325" y="3011738"/>
            <a:ext cx="1841528" cy="2719028"/>
          </a:xfrm>
          <a:prstGeom prst="rect">
            <a:avLst/>
          </a:prstGeom>
        </p:spPr>
      </p:pic>
    </p:spTree>
    <p:extLst>
      <p:ext uri="{BB962C8B-B14F-4D97-AF65-F5344CB8AC3E}">
        <p14:creationId xmlns:p14="http://schemas.microsoft.com/office/powerpoint/2010/main" val="337012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728007" y="-214055"/>
            <a:ext cx="10735986" cy="1121761"/>
          </a:xfrm>
          <a:prstGeom prst="rect">
            <a:avLst/>
          </a:prstGeom>
        </p:spPr>
      </p:pic>
      <p:pic>
        <p:nvPicPr>
          <p:cNvPr id="5" name="Resim 4"/>
          <p:cNvPicPr>
            <a:picLocks noChangeAspect="1"/>
          </p:cNvPicPr>
          <p:nvPr/>
        </p:nvPicPr>
        <p:blipFill>
          <a:blip r:embed="rId3"/>
          <a:stretch>
            <a:fillRect/>
          </a:stretch>
        </p:blipFill>
        <p:spPr>
          <a:xfrm>
            <a:off x="475381" y="632170"/>
            <a:ext cx="4572396" cy="3023878"/>
          </a:xfrm>
          <a:prstGeom prst="rect">
            <a:avLst/>
          </a:prstGeom>
        </p:spPr>
      </p:pic>
      <p:pic>
        <p:nvPicPr>
          <p:cNvPr id="6" name="Resim 5"/>
          <p:cNvPicPr>
            <a:picLocks noChangeAspect="1"/>
          </p:cNvPicPr>
          <p:nvPr/>
        </p:nvPicPr>
        <p:blipFill>
          <a:blip r:embed="rId4"/>
          <a:stretch>
            <a:fillRect/>
          </a:stretch>
        </p:blipFill>
        <p:spPr>
          <a:xfrm>
            <a:off x="-52708" y="3506062"/>
            <a:ext cx="5675868" cy="2005758"/>
          </a:xfrm>
          <a:prstGeom prst="rect">
            <a:avLst/>
          </a:prstGeom>
        </p:spPr>
      </p:pic>
      <p:pic>
        <p:nvPicPr>
          <p:cNvPr id="7" name="Resim 6"/>
          <p:cNvPicPr>
            <a:picLocks noChangeAspect="1"/>
          </p:cNvPicPr>
          <p:nvPr/>
        </p:nvPicPr>
        <p:blipFill>
          <a:blip r:embed="rId5"/>
          <a:stretch>
            <a:fillRect/>
          </a:stretch>
        </p:blipFill>
        <p:spPr>
          <a:xfrm>
            <a:off x="6805997" y="0"/>
            <a:ext cx="5264610" cy="6858000"/>
          </a:xfrm>
          <a:prstGeom prst="rect">
            <a:avLst/>
          </a:prstGeom>
        </p:spPr>
      </p:pic>
    </p:spTree>
    <p:extLst>
      <p:ext uri="{BB962C8B-B14F-4D97-AF65-F5344CB8AC3E}">
        <p14:creationId xmlns:p14="http://schemas.microsoft.com/office/powerpoint/2010/main" val="690429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284109" y="910901"/>
            <a:ext cx="6286501" cy="3627689"/>
            <a:chOff x="730537" y="958516"/>
            <a:chExt cx="5818942" cy="4212448"/>
          </a:xfrm>
        </p:grpSpPr>
        <p:sp>
          <p:nvSpPr>
            <p:cNvPr id="4" name="모서리가 둥근 직사각형 8"/>
            <p:cNvSpPr/>
            <p:nvPr/>
          </p:nvSpPr>
          <p:spPr>
            <a:xfrm>
              <a:off x="730537" y="958516"/>
              <a:ext cx="5818942" cy="3807976"/>
            </a:xfrm>
            <a:prstGeom prst="roundRect">
              <a:avLst>
                <a:gd name="adj" fmla="val 2429"/>
              </a:avLst>
            </a:prstGeom>
            <a:solidFill>
              <a:schemeClr val="bg1">
                <a:alpha val="61000"/>
              </a:schemeClr>
            </a:solidFill>
            <a:ln w="6350">
              <a:solidFill>
                <a:schemeClr val="bg1">
                  <a:lumMod val="65000"/>
                </a:schemeClr>
              </a:solidFill>
            </a:ln>
            <a:effectLst>
              <a:outerShdw blurRad="50800" dir="2700000" algn="t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tr-TR" dirty="0"/>
            </a:p>
          </p:txBody>
        </p:sp>
        <p:sp>
          <p:nvSpPr>
            <p:cNvPr id="12" name="Metin kutusu 4"/>
            <p:cNvSpPr txBox="1"/>
            <p:nvPr/>
          </p:nvSpPr>
          <p:spPr>
            <a:xfrm>
              <a:off x="959303" y="1882994"/>
              <a:ext cx="5173211" cy="3287970"/>
            </a:xfrm>
            <a:prstGeom prst="rect">
              <a:avLst/>
            </a:prstGeom>
            <a:noFill/>
          </p:spPr>
          <p:txBody>
            <a:bodyPr wrap="square" rtlCol="0">
              <a:spAutoFit/>
            </a:bodyPr>
            <a:lstStyle/>
            <a:p>
              <a:pPr algn="ctr"/>
              <a:r>
                <a:rPr lang="tr-TR" sz="1600" b="1" dirty="0" smtClean="0">
                  <a:solidFill>
                    <a:srgbClr val="002060"/>
                  </a:solidFill>
                </a:rPr>
                <a:t>ADAPTTO’ya gelen fikirler iki değerlendirme sürecine alınır, biri Akademik Danışma Kurulu (ADK) değerlendirmesi diğeri de ADAPTTO değerlendirmesidir.</a:t>
              </a:r>
            </a:p>
            <a:p>
              <a:pPr algn="ctr"/>
              <a:endParaRPr lang="tr-TR" sz="1600" b="1" dirty="0" smtClean="0">
                <a:solidFill>
                  <a:srgbClr val="002060"/>
                </a:solidFill>
              </a:endParaRPr>
            </a:p>
            <a:p>
              <a:pPr algn="ctr"/>
              <a:r>
                <a:rPr lang="tr-TR" sz="1600" b="1" dirty="0" smtClean="0">
                  <a:solidFill>
                    <a:srgbClr val="002060"/>
                  </a:solidFill>
                </a:rPr>
                <a:t>ADK fikirleri bilimsel açıdan ve proje programlarına uygunluk yönünden değerlendirirken ADAPTTO fikirleri teknoloji transferi yönünde değerlendirir.</a:t>
              </a:r>
            </a:p>
            <a:p>
              <a:pPr algn="ctr"/>
              <a:r>
                <a:rPr lang="en-GB" sz="1600" b="1" dirty="0" smtClean="0">
                  <a:solidFill>
                    <a:srgbClr val="002060"/>
                  </a:solidFill>
                  <a:effectLst>
                    <a:outerShdw blurRad="38100" dist="38100" dir="2700000" algn="tl">
                      <a:srgbClr val="000000">
                        <a:alpha val="43137"/>
                      </a:srgbClr>
                    </a:outerShdw>
                  </a:effectLst>
                </a:rPr>
                <a:t>2017 Yılında  </a:t>
              </a:r>
              <a:r>
                <a:rPr lang="tr-TR" sz="1600" b="1" dirty="0" smtClean="0">
                  <a:solidFill>
                    <a:srgbClr val="002060"/>
                  </a:solidFill>
                  <a:effectLst>
                    <a:outerShdw blurRad="38100" dist="38100" dir="2700000" algn="tl">
                      <a:srgbClr val="000000">
                        <a:alpha val="43137"/>
                      </a:srgbClr>
                    </a:outerShdw>
                  </a:effectLst>
                </a:rPr>
                <a:t>100</a:t>
              </a:r>
              <a:r>
                <a:rPr lang="en-GB" sz="1600" b="1" dirty="0" smtClean="0">
                  <a:solidFill>
                    <a:srgbClr val="002060"/>
                  </a:solidFill>
                </a:rPr>
                <a:t>’ ün üzerinde</a:t>
              </a:r>
              <a:r>
                <a:rPr lang="en-GB" sz="1600" b="1" dirty="0">
                  <a:solidFill>
                    <a:srgbClr val="002060"/>
                  </a:solidFill>
                </a:rPr>
                <a:t> </a:t>
              </a:r>
              <a:r>
                <a:rPr lang="en-GB" sz="1600" b="1" dirty="0" smtClean="0">
                  <a:solidFill>
                    <a:srgbClr val="002060"/>
                  </a:solidFill>
                </a:rPr>
                <a:t>akademisyen </a:t>
              </a:r>
              <a:r>
                <a:rPr lang="tr-TR" sz="1600" b="1" dirty="0" smtClean="0">
                  <a:solidFill>
                    <a:srgbClr val="002060"/>
                  </a:solidFill>
                </a:rPr>
                <a:t>toplantı</a:t>
              </a:r>
              <a:r>
                <a:rPr lang="en-GB" sz="1600" b="1" dirty="0" smtClean="0">
                  <a:solidFill>
                    <a:srgbClr val="002060"/>
                  </a:solidFill>
                </a:rPr>
                <a:t>sı</a:t>
              </a:r>
              <a:r>
                <a:rPr lang="tr-TR" sz="1600" b="1" dirty="0" smtClean="0">
                  <a:solidFill>
                    <a:srgbClr val="002060"/>
                  </a:solidFill>
                </a:rPr>
                <a:t> gerçekleştirildi</a:t>
              </a:r>
              <a:r>
                <a:rPr lang="en-GB" sz="1600" b="1" dirty="0" smtClean="0">
                  <a:solidFill>
                    <a:srgbClr val="002060"/>
                  </a:solidFill>
                </a:rPr>
                <a:t>. 2018 Yılı Ocak itibariyle 100’ ün üzerinde toplantı</a:t>
              </a:r>
              <a:r>
                <a:rPr lang="en-GB" sz="1600" b="1" dirty="0">
                  <a:solidFill>
                    <a:srgbClr val="002060"/>
                  </a:solidFill>
                </a:rPr>
                <a:t> </a:t>
              </a:r>
              <a:r>
                <a:rPr lang="en-GB" sz="1600" b="1" dirty="0" smtClean="0">
                  <a:solidFill>
                    <a:srgbClr val="002060"/>
                  </a:solidFill>
                </a:rPr>
                <a:t>yapılmıştır.</a:t>
              </a:r>
              <a:endParaRPr lang="tr-TR" sz="1600" b="1" dirty="0" smtClean="0">
                <a:solidFill>
                  <a:srgbClr val="002060"/>
                </a:solidFill>
              </a:endParaRPr>
            </a:p>
            <a:p>
              <a:pPr algn="ctr"/>
              <a:endParaRPr lang="tr-TR" b="1" dirty="0">
                <a:solidFill>
                  <a:srgbClr val="002060"/>
                </a:solidFill>
              </a:endParaRPr>
            </a:p>
          </p:txBody>
        </p:sp>
      </p:grpSp>
      <p:grpSp>
        <p:nvGrpSpPr>
          <p:cNvPr id="5" name="Grup 4"/>
          <p:cNvGrpSpPr/>
          <p:nvPr/>
        </p:nvGrpSpPr>
        <p:grpSpPr>
          <a:xfrm>
            <a:off x="43921" y="1175563"/>
            <a:ext cx="5497751" cy="617509"/>
            <a:chOff x="143537" y="882591"/>
            <a:chExt cx="6063343" cy="714931"/>
          </a:xfrm>
        </p:grpSpPr>
        <p:grpSp>
          <p:nvGrpSpPr>
            <p:cNvPr id="6" name="Grup 5"/>
            <p:cNvGrpSpPr/>
            <p:nvPr/>
          </p:nvGrpSpPr>
          <p:grpSpPr>
            <a:xfrm>
              <a:off x="143537" y="882591"/>
              <a:ext cx="6063343" cy="714931"/>
              <a:chOff x="338352" y="1803130"/>
              <a:chExt cx="1872669" cy="714931"/>
            </a:xfrm>
          </p:grpSpPr>
          <p:grpSp>
            <p:nvGrpSpPr>
              <p:cNvPr id="8" name="그룹 65"/>
              <p:cNvGrpSpPr/>
              <p:nvPr/>
            </p:nvGrpSpPr>
            <p:grpSpPr>
              <a:xfrm>
                <a:off x="338352" y="1803130"/>
                <a:ext cx="1872669" cy="714931"/>
                <a:chOff x="5303127" y="1138946"/>
                <a:chExt cx="2125305" cy="382882"/>
              </a:xfrm>
            </p:grpSpPr>
            <p:sp>
              <p:nvSpPr>
                <p:cNvPr id="10" name="Rectangle 45"/>
                <p:cNvSpPr>
                  <a:spLocks noChangeArrowheads="1"/>
                </p:cNvSpPr>
                <p:nvPr/>
              </p:nvSpPr>
              <p:spPr bwMode="auto">
                <a:xfrm flipH="1">
                  <a:off x="5320469" y="1138946"/>
                  <a:ext cx="2107963" cy="317500"/>
                </a:xfrm>
                <a:prstGeom prst="rect">
                  <a:avLst/>
                </a:prstGeom>
                <a:ln>
                  <a:noFill/>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ko-KR" altLang="en-US" sz="1600" dirty="0">
                    <a:latin typeface="Arial" pitchFamily="34" charset="0"/>
                    <a:cs typeface="Arial" pitchFamily="34" charset="0"/>
                  </a:endParaRPr>
                </a:p>
              </p:txBody>
            </p:sp>
            <p:sp>
              <p:nvSpPr>
                <p:cNvPr id="11" name="Freeform 54"/>
                <p:cNvSpPr>
                  <a:spLocks/>
                </p:cNvSpPr>
                <p:nvPr/>
              </p:nvSpPr>
              <p:spPr bwMode="auto">
                <a:xfrm>
                  <a:off x="5303127" y="1452994"/>
                  <a:ext cx="108832" cy="68834"/>
                </a:xfrm>
                <a:custGeom>
                  <a:avLst/>
                  <a:gdLst/>
                  <a:ahLst/>
                  <a:cxnLst>
                    <a:cxn ang="0">
                      <a:pos x="0" y="0"/>
                    </a:cxn>
                    <a:cxn ang="0">
                      <a:pos x="80" y="0"/>
                    </a:cxn>
                    <a:cxn ang="0">
                      <a:pos x="80" y="82"/>
                    </a:cxn>
                    <a:cxn ang="0">
                      <a:pos x="0" y="0"/>
                    </a:cxn>
                  </a:cxnLst>
                  <a:rect l="0" t="0" r="r" b="b"/>
                  <a:pathLst>
                    <a:path w="80" h="82">
                      <a:moveTo>
                        <a:pt x="0" y="0"/>
                      </a:moveTo>
                      <a:lnTo>
                        <a:pt x="80" y="0"/>
                      </a:lnTo>
                      <a:lnTo>
                        <a:pt x="80" y="82"/>
                      </a:lnTo>
                      <a:lnTo>
                        <a:pt x="0" y="0"/>
                      </a:lnTo>
                      <a:close/>
                    </a:path>
                  </a:pathLst>
                </a:custGeom>
                <a:solidFill>
                  <a:schemeClr val="tx2">
                    <a:lumMod val="50000"/>
                  </a:schemeClr>
                </a:solidFill>
                <a:ln>
                  <a:noFill/>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ko-KR" altLang="en-US" sz="1600" dirty="0">
                    <a:latin typeface="Arial" pitchFamily="34" charset="0"/>
                    <a:cs typeface="Arial" pitchFamily="34" charset="0"/>
                  </a:endParaRPr>
                </a:p>
              </p:txBody>
            </p:sp>
          </p:grpSp>
          <p:sp>
            <p:nvSpPr>
              <p:cNvPr id="9" name="자유형 14"/>
              <p:cNvSpPr/>
              <p:nvPr/>
            </p:nvSpPr>
            <p:spPr>
              <a:xfrm>
                <a:off x="420166" y="1876532"/>
                <a:ext cx="1731372" cy="489542"/>
              </a:xfrm>
              <a:custGeom>
                <a:avLst/>
                <a:gdLst>
                  <a:gd name="connsiteX0" fmla="*/ 0 w 922421"/>
                  <a:gd name="connsiteY0" fmla="*/ 409074 h 409074"/>
                  <a:gd name="connsiteX1" fmla="*/ 922421 w 922421"/>
                  <a:gd name="connsiteY1" fmla="*/ 0 h 409074"/>
                  <a:gd name="connsiteX2" fmla="*/ 0 w 922421"/>
                  <a:gd name="connsiteY2" fmla="*/ 0 h 409074"/>
                  <a:gd name="connsiteX3" fmla="*/ 0 w 922421"/>
                  <a:gd name="connsiteY3" fmla="*/ 409074 h 409074"/>
                </a:gdLst>
                <a:ahLst/>
                <a:cxnLst>
                  <a:cxn ang="0">
                    <a:pos x="connsiteX0" y="connsiteY0"/>
                  </a:cxn>
                  <a:cxn ang="0">
                    <a:pos x="connsiteX1" y="connsiteY1"/>
                  </a:cxn>
                  <a:cxn ang="0">
                    <a:pos x="connsiteX2" y="connsiteY2"/>
                  </a:cxn>
                  <a:cxn ang="0">
                    <a:pos x="connsiteX3" y="connsiteY3"/>
                  </a:cxn>
                </a:cxnLst>
                <a:rect l="l" t="t" r="r" b="b"/>
                <a:pathLst>
                  <a:path w="922421" h="409074">
                    <a:moveTo>
                      <a:pt x="0" y="409074"/>
                    </a:moveTo>
                    <a:lnTo>
                      <a:pt x="922421" y="0"/>
                    </a:lnTo>
                    <a:lnTo>
                      <a:pt x="0" y="0"/>
                    </a:lnTo>
                    <a:lnTo>
                      <a:pt x="0" y="409074"/>
                    </a:lnTo>
                    <a:close/>
                  </a:path>
                </a:pathLst>
              </a:custGeom>
              <a:gradFill>
                <a:gsLst>
                  <a:gs pos="100000">
                    <a:schemeClr val="bg1">
                      <a:alpha val="10000"/>
                    </a:schemeClr>
                  </a:gs>
                  <a:gs pos="0">
                    <a:schemeClr val="bg1">
                      <a:alpha val="27000"/>
                    </a:schemeClr>
                  </a:gs>
                </a:gsLst>
                <a:lin ang="9000000" scaled="0"/>
              </a:gradFill>
              <a:ln w="15875" cap="rnd">
                <a:noFill/>
                <a:tailEnd type="none"/>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a:solidFill>
                    <a:prstClr val="white"/>
                  </a:solidFill>
                  <a:latin typeface="Arial" pitchFamily="34" charset="0"/>
                  <a:cs typeface="Arial" pitchFamily="34" charset="0"/>
                </a:endParaRPr>
              </a:p>
            </p:txBody>
          </p:sp>
        </p:grpSp>
        <p:sp>
          <p:nvSpPr>
            <p:cNvPr id="7" name="Dikdörtgen 6"/>
            <p:cNvSpPr/>
            <p:nvPr/>
          </p:nvSpPr>
          <p:spPr>
            <a:xfrm>
              <a:off x="579649" y="983135"/>
              <a:ext cx="4434143" cy="427600"/>
            </a:xfrm>
            <a:prstGeom prst="rect">
              <a:avLst/>
            </a:prstGeom>
          </p:spPr>
          <p:txBody>
            <a:bodyPr wrap="none">
              <a:spAutoFit/>
            </a:bodyPr>
            <a:lstStyle/>
            <a:p>
              <a:r>
                <a:rPr lang="tr-TR" b="1" dirty="0" smtClean="0">
                  <a:solidFill>
                    <a:schemeClr val="bg1"/>
                  </a:solidFill>
                </a:rPr>
                <a:t>Akademisyen Fikrinin </a:t>
              </a:r>
              <a:r>
                <a:rPr lang="tr-TR" b="1" dirty="0">
                  <a:solidFill>
                    <a:schemeClr val="bg1"/>
                  </a:solidFill>
                </a:rPr>
                <a:t>D</a:t>
              </a:r>
              <a:r>
                <a:rPr lang="tr-TR" b="1" dirty="0" smtClean="0">
                  <a:solidFill>
                    <a:schemeClr val="bg1"/>
                  </a:solidFill>
                </a:rPr>
                <a:t>eğerlendirilmesi</a:t>
              </a:r>
              <a:endParaRPr lang="tr-TR" b="1" dirty="0">
                <a:solidFill>
                  <a:schemeClr val="bg1"/>
                </a:solidFill>
              </a:endParaRPr>
            </a:p>
          </p:txBody>
        </p:sp>
      </p:grpSp>
      <p:graphicFrame>
        <p:nvGraphicFramePr>
          <p:cNvPr id="13" name="Diyagram 12"/>
          <p:cNvGraphicFramePr/>
          <p:nvPr>
            <p:extLst/>
          </p:nvPr>
        </p:nvGraphicFramePr>
        <p:xfrm>
          <a:off x="6897408" y="804038"/>
          <a:ext cx="3720662" cy="2743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Metin kutusu 13"/>
          <p:cNvSpPr txBox="1"/>
          <p:nvPr/>
        </p:nvSpPr>
        <p:spPr>
          <a:xfrm>
            <a:off x="330345" y="114461"/>
            <a:ext cx="5386796" cy="461665"/>
          </a:xfrm>
          <a:prstGeom prst="rect">
            <a:avLst/>
          </a:prstGeom>
          <a:noFill/>
        </p:spPr>
        <p:txBody>
          <a:bodyPr wrap="none" rtlCol="0">
            <a:spAutoFit/>
          </a:bodyPr>
          <a:lstStyle/>
          <a:p>
            <a:r>
              <a:rPr lang="tr-TR" sz="2400" b="1" dirty="0">
                <a:solidFill>
                  <a:schemeClr val="bg1"/>
                </a:solidFill>
              </a:rPr>
              <a:t>2</a:t>
            </a:r>
            <a:r>
              <a:rPr lang="tr-TR" sz="2400" b="1" dirty="0" smtClean="0">
                <a:solidFill>
                  <a:schemeClr val="bg1"/>
                </a:solidFill>
              </a:rPr>
              <a:t>.  FİKİRİN ADAPTTO’DA OLGUNLAŞMASI</a:t>
            </a:r>
            <a:endParaRPr lang="tr-TR" sz="2400" b="1" dirty="0">
              <a:solidFill>
                <a:schemeClr val="bg1"/>
              </a:solidFill>
            </a:endParaRPr>
          </a:p>
        </p:txBody>
      </p:sp>
      <p:pic>
        <p:nvPicPr>
          <p:cNvPr id="15" name="Resim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63112" y="3662726"/>
            <a:ext cx="2765324" cy="1957682"/>
          </a:xfrm>
          <a:prstGeom prst="rect">
            <a:avLst/>
          </a:prstGeom>
        </p:spPr>
      </p:pic>
      <p:pic>
        <p:nvPicPr>
          <p:cNvPr id="16" name="Resim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41672" y="4015320"/>
            <a:ext cx="3091881" cy="2099837"/>
          </a:xfrm>
          <a:prstGeom prst="rect">
            <a:avLst/>
          </a:prstGeom>
        </p:spPr>
      </p:pic>
    </p:spTree>
    <p:extLst>
      <p:ext uri="{BB962C8B-B14F-4D97-AF65-F5344CB8AC3E}">
        <p14:creationId xmlns:p14="http://schemas.microsoft.com/office/powerpoint/2010/main" val="28516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모서리가 둥근 직사각형 8"/>
          <p:cNvSpPr/>
          <p:nvPr/>
        </p:nvSpPr>
        <p:spPr>
          <a:xfrm>
            <a:off x="671253" y="718001"/>
            <a:ext cx="11126343" cy="1028093"/>
          </a:xfrm>
          <a:prstGeom prst="roundRect">
            <a:avLst>
              <a:gd name="adj" fmla="val 2429"/>
            </a:avLst>
          </a:prstGeom>
          <a:solidFill>
            <a:schemeClr val="bg1">
              <a:alpha val="61000"/>
            </a:schemeClr>
          </a:solidFill>
          <a:ln w="6350">
            <a:solidFill>
              <a:schemeClr val="bg1">
                <a:lumMod val="65000"/>
              </a:schemeClr>
            </a:solidFill>
          </a:ln>
          <a:effectLst>
            <a:outerShdw blurRad="50800" dir="2700000" algn="t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tr-TR" dirty="0"/>
          </a:p>
        </p:txBody>
      </p:sp>
      <p:sp>
        <p:nvSpPr>
          <p:cNvPr id="5" name="Shape 1665"/>
          <p:cNvSpPr txBox="1">
            <a:spLocks/>
          </p:cNvSpPr>
          <p:nvPr/>
        </p:nvSpPr>
        <p:spPr>
          <a:xfrm>
            <a:off x="1189010" y="-35691"/>
            <a:ext cx="10711123" cy="753692"/>
          </a:xfrm>
          <a:prstGeom prst="rect">
            <a:avLst/>
          </a:prstGeom>
          <a:noFill/>
          <a:ln>
            <a:noFill/>
          </a:ln>
        </p:spPr>
        <p:txBody>
          <a:bodyPr vert="horz"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sz="3200" b="1" dirty="0">
              <a:solidFill>
                <a:schemeClr val="bg1"/>
              </a:solidFill>
              <a:latin typeface="+mn-lt"/>
            </a:endParaRPr>
          </a:p>
        </p:txBody>
      </p:sp>
      <p:sp>
        <p:nvSpPr>
          <p:cNvPr id="17" name="Metin kutusu 4"/>
          <p:cNvSpPr txBox="1"/>
          <p:nvPr/>
        </p:nvSpPr>
        <p:spPr>
          <a:xfrm>
            <a:off x="1769938" y="675889"/>
            <a:ext cx="8787384" cy="1200329"/>
          </a:xfrm>
          <a:prstGeom prst="rect">
            <a:avLst/>
          </a:prstGeom>
          <a:noFill/>
        </p:spPr>
        <p:txBody>
          <a:bodyPr wrap="square" rtlCol="0">
            <a:spAutoFit/>
          </a:bodyPr>
          <a:lstStyle/>
          <a:p>
            <a:pPr algn="ctr"/>
            <a:r>
              <a:rPr lang="en-GB" b="1" dirty="0" smtClean="0">
                <a:solidFill>
                  <a:srgbClr val="002060"/>
                </a:solidFill>
              </a:rPr>
              <a:t>Proje programlarına uyan her fikir M2 Proje destek birimi tarafından detaylı şekilde incelenmekte ve değerlendirilmektedir. Özellikle Tübitak 1001,1003,1005 ve 3501 proje programlarına</a:t>
            </a:r>
            <a:r>
              <a:rPr lang="en-GB" b="1" dirty="0">
                <a:solidFill>
                  <a:srgbClr val="002060"/>
                </a:solidFill>
              </a:rPr>
              <a:t> </a:t>
            </a:r>
            <a:r>
              <a:rPr lang="en-GB" b="1" dirty="0" smtClean="0">
                <a:solidFill>
                  <a:srgbClr val="002060"/>
                </a:solidFill>
              </a:rPr>
              <a:t>yapılacak başvurular Panel Sistemi kapsamında değerlendirilerek başvuru süreci tamamlanmaktadır. </a:t>
            </a:r>
            <a:endParaRPr lang="tr-TR" b="1" dirty="0">
              <a:solidFill>
                <a:srgbClr val="002060"/>
              </a:solidFill>
            </a:endParaRPr>
          </a:p>
        </p:txBody>
      </p:sp>
      <p:graphicFrame>
        <p:nvGraphicFramePr>
          <p:cNvPr id="18" name="Diyagram 17"/>
          <p:cNvGraphicFramePr/>
          <p:nvPr>
            <p:extLst/>
          </p:nvPr>
        </p:nvGraphicFramePr>
        <p:xfrm>
          <a:off x="5978699" y="2613187"/>
          <a:ext cx="5878894" cy="2432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Resim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42903" y="1887969"/>
            <a:ext cx="2833090" cy="1738511"/>
          </a:xfrm>
          <a:prstGeom prst="rect">
            <a:avLst/>
          </a:prstGeom>
          <a:ln>
            <a:noFill/>
          </a:ln>
          <a:effectLst>
            <a:outerShdw blurRad="292100" dist="139700" dir="2700000" algn="tl" rotWithShape="0">
              <a:srgbClr val="333333">
                <a:alpha val="65000"/>
              </a:srgbClr>
            </a:outerShdw>
          </a:effectLst>
        </p:spPr>
      </p:pic>
      <p:pic>
        <p:nvPicPr>
          <p:cNvPr id="4" name="Resim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0345" y="3626480"/>
            <a:ext cx="2644520" cy="1699108"/>
          </a:xfrm>
          <a:prstGeom prst="rect">
            <a:avLst/>
          </a:prstGeom>
          <a:ln>
            <a:noFill/>
          </a:ln>
          <a:effectLst>
            <a:outerShdw blurRad="292100" dist="139700" dir="2700000" algn="tl" rotWithShape="0">
              <a:srgbClr val="333333">
                <a:alpha val="65000"/>
              </a:srgbClr>
            </a:outerShdw>
          </a:effectLst>
        </p:spPr>
      </p:pic>
      <p:sp>
        <p:nvSpPr>
          <p:cNvPr id="11" name="Metin kutusu 10"/>
          <p:cNvSpPr txBox="1"/>
          <p:nvPr/>
        </p:nvSpPr>
        <p:spPr>
          <a:xfrm>
            <a:off x="330345" y="114461"/>
            <a:ext cx="3022622" cy="461665"/>
          </a:xfrm>
          <a:prstGeom prst="rect">
            <a:avLst/>
          </a:prstGeom>
          <a:noFill/>
        </p:spPr>
        <p:txBody>
          <a:bodyPr wrap="none" rtlCol="0">
            <a:spAutoFit/>
          </a:bodyPr>
          <a:lstStyle/>
          <a:p>
            <a:r>
              <a:rPr lang="tr-TR" sz="2400" b="1" dirty="0" smtClean="0">
                <a:solidFill>
                  <a:schemeClr val="bg1"/>
                </a:solidFill>
              </a:rPr>
              <a:t>3.  PROJE BAŞVURUSU</a:t>
            </a:r>
            <a:endParaRPr lang="tr-TR" sz="2400" b="1" dirty="0">
              <a:solidFill>
                <a:schemeClr val="bg1"/>
              </a:solidFill>
            </a:endParaRPr>
          </a:p>
        </p:txBody>
      </p:sp>
      <p:pic>
        <p:nvPicPr>
          <p:cNvPr id="8" name="Resim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38088" y="4006072"/>
            <a:ext cx="2877388" cy="1672900"/>
          </a:xfrm>
          <a:prstGeom prst="rect">
            <a:avLst/>
          </a:prstGeom>
        </p:spPr>
      </p:pic>
    </p:spTree>
    <p:extLst>
      <p:ext uri="{BB962C8B-B14F-4D97-AF65-F5344CB8AC3E}">
        <p14:creationId xmlns:p14="http://schemas.microsoft.com/office/powerpoint/2010/main" val="213586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p:bldGraphic spid="18" grpId="0">
        <p:bldAsOne/>
      </p:bldGraphic>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3904</TotalTime>
  <Words>1677</Words>
  <Application>Microsoft Office PowerPoint</Application>
  <PresentationFormat>Geniş ekran</PresentationFormat>
  <Paragraphs>181</Paragraphs>
  <Slides>24</Slides>
  <Notes>6</Notes>
  <HiddenSlides>0</HiddenSlides>
  <MMClips>0</MMClips>
  <ScaleCrop>false</ScaleCrop>
  <HeadingPairs>
    <vt:vector size="8" baseType="variant">
      <vt:variant>
        <vt:lpstr>Kullanılan Yazı Tipleri</vt:lpstr>
      </vt:variant>
      <vt:variant>
        <vt:i4>7</vt:i4>
      </vt:variant>
      <vt:variant>
        <vt:lpstr>Tema</vt:lpstr>
      </vt:variant>
      <vt:variant>
        <vt:i4>1</vt:i4>
      </vt:variant>
      <vt:variant>
        <vt:lpstr>Eklenmiş OLE Hizmet Programları</vt:lpstr>
      </vt:variant>
      <vt:variant>
        <vt:i4>1</vt:i4>
      </vt:variant>
      <vt:variant>
        <vt:lpstr>Slayt Başlıkları</vt:lpstr>
      </vt:variant>
      <vt:variant>
        <vt:i4>24</vt:i4>
      </vt:variant>
    </vt:vector>
  </HeadingPairs>
  <TitlesOfParts>
    <vt:vector size="33" baseType="lpstr">
      <vt:lpstr>맑은 고딕</vt:lpstr>
      <vt:lpstr>Yu Gothic UI Semibold</vt:lpstr>
      <vt:lpstr>Arial</vt:lpstr>
      <vt:lpstr>Calibri</vt:lpstr>
      <vt:lpstr>Calibri Light</vt:lpstr>
      <vt:lpstr>Times New Roman</vt:lpstr>
      <vt:lpstr>Wingdings</vt:lpstr>
      <vt:lpstr>Office Teması</vt:lpstr>
      <vt:lpstr>Belge</vt:lpstr>
      <vt:lpstr>         ADAPTTO  Proje Destek Birimi  3 Nisan 2019</vt:lpstr>
      <vt:lpstr>PROJE DESTEK BİRİMİ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TÜBİTAK ÖĞRENCİ BURS PROGRAMLARI</vt:lpstr>
      <vt:lpstr>2209-A Üniversite Öğrencileri Yurt İçi Araştırma Projeleri Destek Programı</vt:lpstr>
      <vt:lpstr>2209-A Üniversite Öğrencileri Yurt İçi Araştırma Projeleri Destek Programı</vt:lpstr>
      <vt:lpstr> 2209-A Proje Önerisi Aşağıdaki Başlıkları İçermelidir</vt:lpstr>
      <vt:lpstr> 2209-A Proje Önerisi Aşağıdaki Başlıkları İçermelidir</vt:lpstr>
      <vt:lpstr> 2209- B Sanayiye Yönelik Lisans Araştırma Projeleri Desteği Programı</vt:lpstr>
      <vt:lpstr> 2209- B Sanayiye Yönelik Lisans Araştırma Projeleri Desteği Programı</vt:lpstr>
      <vt:lpstr>PowerPoint Sunusu</vt:lpstr>
      <vt:lpstr>PowerPoint Sunusu</vt:lpstr>
      <vt:lpstr>PowerPoint Sunusu</vt:lpstr>
      <vt:lpstr>İSTENİLEN BELGELER</vt:lpstr>
      <vt:lpstr>2209A/2209B BÜTÇE TASLAĞI</vt:lpstr>
      <vt:lpstr>PowerPoint Sunusu</vt:lpstr>
    </vt:vector>
  </TitlesOfParts>
  <Company>Silentall Unattended Installer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Grafik Tasarım</dc:creator>
  <cp:lastModifiedBy>Çiğdem Kayar</cp:lastModifiedBy>
  <cp:revision>232</cp:revision>
  <cp:lastPrinted>2016-03-25T10:26:37Z</cp:lastPrinted>
  <dcterms:created xsi:type="dcterms:W3CDTF">2016-03-19T09:49:19Z</dcterms:created>
  <dcterms:modified xsi:type="dcterms:W3CDTF">2019-04-02T07:47:44Z</dcterms:modified>
</cp:coreProperties>
</file>