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16"/>
  </p:handout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4660"/>
  </p:normalViewPr>
  <p:slideViewPr>
    <p:cSldViewPr snapToGrid="0">
      <p:cViewPr varScale="1">
        <p:scale>
          <a:sx n="97" d="100"/>
          <a:sy n="97" d="100"/>
        </p:scale>
        <p:origin x="78" y="474"/>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E8EEE7A7-DF17-4CFB-A6DE-0427E369A8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25342108-D47E-4B90-AC36-526817EDC2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D81083-EA37-4616-BEA4-9DF41D4B945A}" type="datetimeFigureOut">
              <a:rPr lang="tr-TR" smtClean="0"/>
              <a:t>14.5.2019</a:t>
            </a:fld>
            <a:endParaRPr lang="tr-TR"/>
          </a:p>
        </p:txBody>
      </p:sp>
      <p:sp>
        <p:nvSpPr>
          <p:cNvPr id="4" name="Alt Bilgi Yer Tutucusu 3">
            <a:extLst>
              <a:ext uri="{FF2B5EF4-FFF2-40B4-BE49-F238E27FC236}">
                <a16:creationId xmlns:a16="http://schemas.microsoft.com/office/drawing/2014/main" id="{D4D5AFF9-98B0-4E30-BBE5-F16739389D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DC578E7F-CB25-419B-BB72-879B3C55A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6C3D19-3CF4-4A81-82D3-212D3D236175}" type="slidenum">
              <a:rPr lang="tr-TR" smtClean="0"/>
              <a:t>‹#›</a:t>
            </a:fld>
            <a:endParaRPr lang="tr-T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D2210E7-292B-4BA9-8BA8-7AAF996F94C1}" type="datetimeFigureOut">
              <a:rPr lang="tr-TR" smtClean="0"/>
              <a:t>14.5.2019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35AB31-FFF3-4E93-92BC-01045840DDBB}" type="slidenum">
              <a:rPr lang="tr-TR" smtClean="0"/>
              <a:t>‹#›</a:t>
            </a:fld>
            <a:endParaRPr lang="tr-TR"/>
          </a:p>
        </p:txBody>
      </p:sp>
    </p:spTree>
    <p:extLst>
      <p:ext uri="{BB962C8B-B14F-4D97-AF65-F5344CB8AC3E}">
        <p14:creationId xmlns:p14="http://schemas.microsoft.com/office/powerpoint/2010/main" val="13680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D2210E7-292B-4BA9-8BA8-7AAF996F94C1}" type="datetimeFigureOut">
              <a:rPr lang="tr-TR" smtClean="0"/>
              <a:t>14.5.2019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935AB31-FFF3-4E93-92BC-01045840DDBB}" type="slidenum">
              <a:rPr lang="tr-TR" smtClean="0"/>
              <a:t>‹#›</a:t>
            </a:fld>
            <a:endParaRPr lang="tr-TR"/>
          </a:p>
        </p:txBody>
      </p:sp>
    </p:spTree>
    <p:extLst>
      <p:ext uri="{BB962C8B-B14F-4D97-AF65-F5344CB8AC3E}">
        <p14:creationId xmlns:p14="http://schemas.microsoft.com/office/powerpoint/2010/main" val="264710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D2210E7-292B-4BA9-8BA8-7AAF996F94C1}" type="datetimeFigureOut">
              <a:rPr lang="tr-TR" smtClean="0"/>
              <a:t>14.5.2019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35AB31-FFF3-4E93-92BC-01045840DDBB}" type="slidenum">
              <a:rPr lang="tr-TR" smtClean="0"/>
              <a:t>‹#›</a:t>
            </a:fld>
            <a:endParaRPr lang="tr-TR"/>
          </a:p>
        </p:txBody>
      </p:sp>
    </p:spTree>
    <p:extLst>
      <p:ext uri="{BB962C8B-B14F-4D97-AF65-F5344CB8AC3E}">
        <p14:creationId xmlns:p14="http://schemas.microsoft.com/office/powerpoint/2010/main" val="3409090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stilini düzenlemek için tıklayın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düzenlemek için tıklayın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D2210E7-292B-4BA9-8BA8-7AAF996F94C1}" type="datetimeFigureOut">
              <a:rPr lang="tr-TR" smtClean="0"/>
              <a:t>14.5.2019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35AB31-FFF3-4E93-92BC-01045840DDBB}"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6549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D2210E7-292B-4BA9-8BA8-7AAF996F94C1}" type="datetimeFigureOut">
              <a:rPr lang="tr-TR" smtClean="0"/>
              <a:t>14.5.2019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35AB31-FFF3-4E93-92BC-01045840DDBB}" type="slidenum">
              <a:rPr lang="tr-TR" smtClean="0"/>
              <a:t>‹#›</a:t>
            </a:fld>
            <a:endParaRPr lang="tr-TR"/>
          </a:p>
        </p:txBody>
      </p:sp>
    </p:spTree>
    <p:extLst>
      <p:ext uri="{BB962C8B-B14F-4D97-AF65-F5344CB8AC3E}">
        <p14:creationId xmlns:p14="http://schemas.microsoft.com/office/powerpoint/2010/main" val="2236338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D2210E7-292B-4BA9-8BA8-7AAF996F94C1}" type="datetimeFigureOut">
              <a:rPr lang="tr-TR" smtClean="0"/>
              <a:t>14.5.2019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35AB31-FFF3-4E93-92BC-01045840DDBB}" type="slidenum">
              <a:rPr lang="tr-TR" smtClean="0"/>
              <a:t>‹#›</a:t>
            </a:fld>
            <a:endParaRPr lang="tr-TR"/>
          </a:p>
        </p:txBody>
      </p:sp>
    </p:spTree>
    <p:extLst>
      <p:ext uri="{BB962C8B-B14F-4D97-AF65-F5344CB8AC3E}">
        <p14:creationId xmlns:p14="http://schemas.microsoft.com/office/powerpoint/2010/main" val="1395316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D2210E7-292B-4BA9-8BA8-7AAF996F94C1}" type="datetimeFigureOut">
              <a:rPr lang="tr-TR" smtClean="0"/>
              <a:t>14.5.2019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35AB31-FFF3-4E93-92BC-01045840DDBB}" type="slidenum">
              <a:rPr lang="tr-TR" smtClean="0"/>
              <a:t>‹#›</a:t>
            </a:fld>
            <a:endParaRPr lang="tr-TR"/>
          </a:p>
        </p:txBody>
      </p:sp>
    </p:spTree>
    <p:extLst>
      <p:ext uri="{BB962C8B-B14F-4D97-AF65-F5344CB8AC3E}">
        <p14:creationId xmlns:p14="http://schemas.microsoft.com/office/powerpoint/2010/main" val="2329964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D2210E7-292B-4BA9-8BA8-7AAF996F94C1}" type="datetimeFigureOut">
              <a:rPr lang="tr-TR" smtClean="0"/>
              <a:t>14.5.2019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35AB31-FFF3-4E93-92BC-01045840DDBB}" type="slidenum">
              <a:rPr lang="tr-TR" smtClean="0"/>
              <a:t>‹#›</a:t>
            </a:fld>
            <a:endParaRPr lang="tr-TR"/>
          </a:p>
        </p:txBody>
      </p:sp>
    </p:spTree>
    <p:extLst>
      <p:ext uri="{BB962C8B-B14F-4D97-AF65-F5344CB8AC3E}">
        <p14:creationId xmlns:p14="http://schemas.microsoft.com/office/powerpoint/2010/main" val="21296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D2210E7-292B-4BA9-8BA8-7AAF996F94C1}" type="datetimeFigureOut">
              <a:rPr lang="tr-TR" smtClean="0"/>
              <a:t>14.5.2019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35AB31-FFF3-4E93-92BC-01045840DDBB}" type="slidenum">
              <a:rPr lang="tr-TR" smtClean="0"/>
              <a:t>‹#›</a:t>
            </a:fld>
            <a:endParaRPr lang="tr-TR"/>
          </a:p>
        </p:txBody>
      </p:sp>
    </p:spTree>
    <p:extLst>
      <p:ext uri="{BB962C8B-B14F-4D97-AF65-F5344CB8AC3E}">
        <p14:creationId xmlns:p14="http://schemas.microsoft.com/office/powerpoint/2010/main" val="50697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fld id="{4D2210E7-292B-4BA9-8BA8-7AAF996F94C1}" type="datetimeFigureOut">
              <a:rPr lang="tr-TR" smtClean="0"/>
              <a:t>14.5.2019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35AB31-FFF3-4E93-92BC-01045840DDBB}" type="slidenum">
              <a:rPr lang="tr-TR" smtClean="0"/>
              <a:t>‹#›</a:t>
            </a:fld>
            <a:endParaRPr lang="tr-TR"/>
          </a:p>
        </p:txBody>
      </p:sp>
    </p:spTree>
    <p:extLst>
      <p:ext uri="{BB962C8B-B14F-4D97-AF65-F5344CB8AC3E}">
        <p14:creationId xmlns:p14="http://schemas.microsoft.com/office/powerpoint/2010/main" val="358599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D2210E7-292B-4BA9-8BA8-7AAF996F94C1}" type="datetimeFigureOut">
              <a:rPr lang="tr-TR" smtClean="0"/>
              <a:t>14.5.2019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35AB31-FFF3-4E93-92BC-01045840DDBB}" type="slidenum">
              <a:rPr lang="tr-TR" smtClean="0"/>
              <a:t>‹#›</a:t>
            </a:fld>
            <a:endParaRPr lang="tr-TR"/>
          </a:p>
        </p:txBody>
      </p:sp>
    </p:spTree>
    <p:extLst>
      <p:ext uri="{BB962C8B-B14F-4D97-AF65-F5344CB8AC3E}">
        <p14:creationId xmlns:p14="http://schemas.microsoft.com/office/powerpoint/2010/main" val="595428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D2210E7-292B-4BA9-8BA8-7AAF996F94C1}" type="datetimeFigureOut">
              <a:rPr lang="tr-TR" smtClean="0"/>
              <a:t>14.5.2019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935AB31-FFF3-4E93-92BC-01045840DDBB}" type="slidenum">
              <a:rPr lang="tr-TR" smtClean="0"/>
              <a:t>‹#›</a:t>
            </a:fld>
            <a:endParaRPr lang="tr-TR"/>
          </a:p>
        </p:txBody>
      </p:sp>
    </p:spTree>
    <p:extLst>
      <p:ext uri="{BB962C8B-B14F-4D97-AF65-F5344CB8AC3E}">
        <p14:creationId xmlns:p14="http://schemas.microsoft.com/office/powerpoint/2010/main" val="294714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D2210E7-292B-4BA9-8BA8-7AAF996F94C1}" type="datetimeFigureOut">
              <a:rPr lang="tr-TR" smtClean="0"/>
              <a:t>14.5.2019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935AB31-FFF3-4E93-92BC-01045840DDBB}" type="slidenum">
              <a:rPr lang="tr-TR" smtClean="0"/>
              <a:t>‹#›</a:t>
            </a:fld>
            <a:endParaRPr lang="tr-TR"/>
          </a:p>
        </p:txBody>
      </p:sp>
    </p:spTree>
    <p:extLst>
      <p:ext uri="{BB962C8B-B14F-4D97-AF65-F5344CB8AC3E}">
        <p14:creationId xmlns:p14="http://schemas.microsoft.com/office/powerpoint/2010/main" val="3270413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4D2210E7-292B-4BA9-8BA8-7AAF996F94C1}" type="datetimeFigureOut">
              <a:rPr lang="tr-TR" smtClean="0"/>
              <a:t>14.5.2019</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0935AB31-FFF3-4E93-92BC-01045840DDBB}" type="slidenum">
              <a:rPr lang="tr-TR" smtClean="0"/>
              <a:t>‹#›</a:t>
            </a:fld>
            <a:endParaRPr lang="tr-TR"/>
          </a:p>
        </p:txBody>
      </p:sp>
    </p:spTree>
    <p:extLst>
      <p:ext uri="{BB962C8B-B14F-4D97-AF65-F5344CB8AC3E}">
        <p14:creationId xmlns:p14="http://schemas.microsoft.com/office/powerpoint/2010/main" val="1996006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D2210E7-292B-4BA9-8BA8-7AAF996F94C1}" type="datetimeFigureOut">
              <a:rPr lang="tr-TR" smtClean="0"/>
              <a:t>14.5.2019</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0935AB31-FFF3-4E93-92BC-01045840DDBB}" type="slidenum">
              <a:rPr lang="tr-TR" smtClean="0"/>
              <a:t>‹#›</a:t>
            </a:fld>
            <a:endParaRPr lang="tr-TR"/>
          </a:p>
        </p:txBody>
      </p:sp>
    </p:spTree>
    <p:extLst>
      <p:ext uri="{BB962C8B-B14F-4D97-AF65-F5344CB8AC3E}">
        <p14:creationId xmlns:p14="http://schemas.microsoft.com/office/powerpoint/2010/main" val="1872069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7" name="Date Placeholder 4"/>
          <p:cNvSpPr>
            <a:spLocks noGrp="1"/>
          </p:cNvSpPr>
          <p:nvPr>
            <p:ph type="dt" sz="half" idx="10"/>
          </p:nvPr>
        </p:nvSpPr>
        <p:spPr/>
        <p:txBody>
          <a:bodyPr/>
          <a:lstStyle/>
          <a:p>
            <a:fld id="{4D2210E7-292B-4BA9-8BA8-7AAF996F94C1}" type="datetimeFigureOut">
              <a:rPr lang="tr-TR" smtClean="0"/>
              <a:t>14.5.2019</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0935AB31-FFF3-4E93-92BC-01045840DDBB}" type="slidenum">
              <a:rPr lang="tr-TR" smtClean="0"/>
              <a:t>‹#›</a:t>
            </a:fld>
            <a:endParaRPr lang="tr-TR"/>
          </a:p>
        </p:txBody>
      </p:sp>
    </p:spTree>
    <p:extLst>
      <p:ext uri="{BB962C8B-B14F-4D97-AF65-F5344CB8AC3E}">
        <p14:creationId xmlns:p14="http://schemas.microsoft.com/office/powerpoint/2010/main" val="193403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D2210E7-292B-4BA9-8BA8-7AAF996F94C1}" type="datetimeFigureOut">
              <a:rPr lang="tr-TR" smtClean="0"/>
              <a:t>14.5.2019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935AB31-FFF3-4E93-92BC-01045840DDBB}" type="slidenum">
              <a:rPr lang="tr-TR" smtClean="0"/>
              <a:t>‹#›</a:t>
            </a:fld>
            <a:endParaRPr lang="tr-TR"/>
          </a:p>
        </p:txBody>
      </p:sp>
    </p:spTree>
    <p:extLst>
      <p:ext uri="{BB962C8B-B14F-4D97-AF65-F5344CB8AC3E}">
        <p14:creationId xmlns:p14="http://schemas.microsoft.com/office/powerpoint/2010/main" val="1852817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D2210E7-292B-4BA9-8BA8-7AAF996F94C1}" type="datetimeFigureOut">
              <a:rPr lang="tr-TR" smtClean="0"/>
              <a:t>14.5.2019</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935AB31-FFF3-4E93-92BC-01045840DDBB}" type="slidenum">
              <a:rPr lang="tr-TR" smtClean="0"/>
              <a:t>‹#›</a:t>
            </a:fld>
            <a:endParaRPr lang="tr-TR"/>
          </a:p>
        </p:txBody>
      </p:sp>
    </p:spTree>
    <p:extLst>
      <p:ext uri="{BB962C8B-B14F-4D97-AF65-F5344CB8AC3E}">
        <p14:creationId xmlns:p14="http://schemas.microsoft.com/office/powerpoint/2010/main" val="176029381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0AF61CC-37E7-43DC-92E0-F493E98BF9B1}"/>
              </a:ext>
            </a:extLst>
          </p:cNvPr>
          <p:cNvSpPr>
            <a:spLocks noGrp="1"/>
          </p:cNvSpPr>
          <p:nvPr>
            <p:ph type="ctrTitle"/>
          </p:nvPr>
        </p:nvSpPr>
        <p:spPr>
          <a:xfrm>
            <a:off x="1154955" y="415829"/>
            <a:ext cx="8825658" cy="3329581"/>
          </a:xfrm>
        </p:spPr>
        <p:txBody>
          <a:bodyPr/>
          <a:lstStyle/>
          <a:p>
            <a:r>
              <a:rPr lang="tr-TR" dirty="0"/>
              <a:t>Özel Sektörde Staj Tecrübesi</a:t>
            </a:r>
          </a:p>
        </p:txBody>
      </p:sp>
      <p:sp>
        <p:nvSpPr>
          <p:cNvPr id="3" name="Alt Başlık 2">
            <a:extLst>
              <a:ext uri="{FF2B5EF4-FFF2-40B4-BE49-F238E27FC236}">
                <a16:creationId xmlns:a16="http://schemas.microsoft.com/office/drawing/2014/main" id="{3ABA1729-C944-45A4-952E-DC12E6ABA14A}"/>
              </a:ext>
            </a:extLst>
          </p:cNvPr>
          <p:cNvSpPr>
            <a:spLocks noGrp="1"/>
          </p:cNvSpPr>
          <p:nvPr>
            <p:ph type="subTitle" idx="1"/>
          </p:nvPr>
        </p:nvSpPr>
        <p:spPr>
          <a:xfrm>
            <a:off x="1154955" y="4240484"/>
            <a:ext cx="8825658" cy="1514364"/>
          </a:xfrm>
        </p:spPr>
        <p:txBody>
          <a:bodyPr>
            <a:normAutofit/>
          </a:bodyPr>
          <a:lstStyle/>
          <a:p>
            <a:r>
              <a:rPr lang="tr-TR" dirty="0">
                <a:solidFill>
                  <a:schemeClr val="accent1">
                    <a:lumMod val="75000"/>
                  </a:schemeClr>
                </a:solidFill>
              </a:rPr>
              <a:t>Fatih Kemal ERCAN</a:t>
            </a:r>
          </a:p>
          <a:p>
            <a:r>
              <a:rPr lang="tr-TR">
                <a:solidFill>
                  <a:schemeClr val="accent1">
                    <a:lumMod val="75000"/>
                  </a:schemeClr>
                </a:solidFill>
              </a:rPr>
              <a:t>SAKARYA ÜNİVERSİTESİ</a:t>
            </a:r>
          </a:p>
          <a:p>
            <a:r>
              <a:rPr lang="tr-TR">
                <a:solidFill>
                  <a:schemeClr val="accent1">
                    <a:lumMod val="75000"/>
                  </a:schemeClr>
                </a:solidFill>
              </a:rPr>
              <a:t>EKONOMETRİ</a:t>
            </a:r>
            <a:endParaRPr lang="tr-TR" dirty="0">
              <a:solidFill>
                <a:schemeClr val="accent1">
                  <a:lumMod val="75000"/>
                </a:schemeClr>
              </a:solidFill>
            </a:endParaRPr>
          </a:p>
        </p:txBody>
      </p:sp>
      <p:pic>
        <p:nvPicPr>
          <p:cNvPr id="5" name="Resim 4">
            <a:extLst>
              <a:ext uri="{FF2B5EF4-FFF2-40B4-BE49-F238E27FC236}">
                <a16:creationId xmlns:a16="http://schemas.microsoft.com/office/drawing/2014/main" id="{650F40A7-C424-426F-A432-DBD309F40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8795" y="2871766"/>
            <a:ext cx="5048250" cy="3028950"/>
          </a:xfrm>
          <a:prstGeom prst="rect">
            <a:avLst/>
          </a:prstGeom>
          <a:effectLst>
            <a:softEdge rad="203200"/>
          </a:effectLst>
        </p:spPr>
      </p:pic>
    </p:spTree>
    <p:extLst>
      <p:ext uri="{BB962C8B-B14F-4D97-AF65-F5344CB8AC3E}">
        <p14:creationId xmlns:p14="http://schemas.microsoft.com/office/powerpoint/2010/main" val="303791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01FD364-793E-43E3-83FB-836E967CD382}"/>
              </a:ext>
            </a:extLst>
          </p:cNvPr>
          <p:cNvSpPr>
            <a:spLocks noGrp="1"/>
          </p:cNvSpPr>
          <p:nvPr>
            <p:ph type="title"/>
          </p:nvPr>
        </p:nvSpPr>
        <p:spPr>
          <a:xfrm>
            <a:off x="1103312" y="652388"/>
            <a:ext cx="9404723" cy="1400530"/>
          </a:xfrm>
        </p:spPr>
        <p:txBody>
          <a:bodyPr/>
          <a:lstStyle/>
          <a:p>
            <a:r>
              <a:rPr lang="tr-TR" sz="3600" dirty="0">
                <a:solidFill>
                  <a:schemeClr val="tx2">
                    <a:lumMod val="90000"/>
                  </a:schemeClr>
                </a:solidFill>
              </a:rPr>
              <a:t>Stajın Bana Kaybettirdikleri</a:t>
            </a:r>
          </a:p>
        </p:txBody>
      </p:sp>
      <p:sp>
        <p:nvSpPr>
          <p:cNvPr id="3" name="İçerik Yer Tutucusu 2">
            <a:extLst>
              <a:ext uri="{FF2B5EF4-FFF2-40B4-BE49-F238E27FC236}">
                <a16:creationId xmlns:a16="http://schemas.microsoft.com/office/drawing/2014/main" id="{E6749124-7AD5-416B-B5CE-2BCC60CD20C5}"/>
              </a:ext>
            </a:extLst>
          </p:cNvPr>
          <p:cNvSpPr>
            <a:spLocks noGrp="1"/>
          </p:cNvSpPr>
          <p:nvPr>
            <p:ph idx="1"/>
          </p:nvPr>
        </p:nvSpPr>
        <p:spPr/>
        <p:txBody>
          <a:bodyPr/>
          <a:lstStyle/>
          <a:p>
            <a:pPr>
              <a:buClr>
                <a:schemeClr val="accent1">
                  <a:lumMod val="75000"/>
                </a:schemeClr>
              </a:buClr>
            </a:pPr>
            <a:r>
              <a:rPr lang="tr-TR" dirty="0"/>
              <a:t>İki önceki sayfada da belirttiğim gibi stajın benim açımdan herhangi bir kaybı bulunmamakta. Dediğim gibi, tecrübe tecrübedir. </a:t>
            </a:r>
          </a:p>
        </p:txBody>
      </p:sp>
      <p:pic>
        <p:nvPicPr>
          <p:cNvPr id="5" name="Resim 4">
            <a:extLst>
              <a:ext uri="{FF2B5EF4-FFF2-40B4-BE49-F238E27FC236}">
                <a16:creationId xmlns:a16="http://schemas.microsoft.com/office/drawing/2014/main" id="{5555472E-0418-47FF-89FD-848FE96B3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20" y="3066596"/>
            <a:ext cx="5852160" cy="3291840"/>
          </a:xfrm>
          <a:prstGeom prst="rect">
            <a:avLst/>
          </a:prstGeom>
          <a:effectLst>
            <a:softEdge rad="127000"/>
          </a:effectLst>
        </p:spPr>
      </p:pic>
    </p:spTree>
    <p:extLst>
      <p:ext uri="{BB962C8B-B14F-4D97-AF65-F5344CB8AC3E}">
        <p14:creationId xmlns:p14="http://schemas.microsoft.com/office/powerpoint/2010/main" val="1139359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B142341-BFDC-4AE1-9F19-040CD914A1DD}"/>
              </a:ext>
            </a:extLst>
          </p:cNvPr>
          <p:cNvSpPr>
            <a:spLocks noGrp="1"/>
          </p:cNvSpPr>
          <p:nvPr>
            <p:ph type="title"/>
          </p:nvPr>
        </p:nvSpPr>
        <p:spPr>
          <a:xfrm>
            <a:off x="1103312" y="609601"/>
            <a:ext cx="9404723" cy="1400530"/>
          </a:xfrm>
        </p:spPr>
        <p:txBody>
          <a:bodyPr/>
          <a:lstStyle/>
          <a:p>
            <a:r>
              <a:rPr lang="tr-TR" sz="3600" dirty="0"/>
              <a:t>Staj Yapmak İsteyenlere Öneriler</a:t>
            </a:r>
          </a:p>
        </p:txBody>
      </p:sp>
      <p:sp>
        <p:nvSpPr>
          <p:cNvPr id="3" name="İçerik Yer Tutucusu 2">
            <a:extLst>
              <a:ext uri="{FF2B5EF4-FFF2-40B4-BE49-F238E27FC236}">
                <a16:creationId xmlns:a16="http://schemas.microsoft.com/office/drawing/2014/main" id="{E794F485-E287-4BE6-B07B-72F529A17B07}"/>
              </a:ext>
            </a:extLst>
          </p:cNvPr>
          <p:cNvSpPr>
            <a:spLocks noGrp="1"/>
          </p:cNvSpPr>
          <p:nvPr>
            <p:ph idx="1"/>
          </p:nvPr>
        </p:nvSpPr>
        <p:spPr/>
        <p:txBody>
          <a:bodyPr>
            <a:normAutofit/>
          </a:bodyPr>
          <a:lstStyle/>
          <a:p>
            <a:pPr>
              <a:buClr>
                <a:schemeClr val="accent1">
                  <a:lumMod val="75000"/>
                </a:schemeClr>
              </a:buClr>
              <a:buFont typeface="Century Gothic" panose="020B0502020202020204" pitchFamily="34" charset="0"/>
              <a:buChar char="►"/>
            </a:pPr>
            <a:r>
              <a:rPr lang="tr-TR" dirty="0"/>
              <a:t>Staj yapılacak kurum iyi seçilmeli. Staj yeri ileriye dönük planlar ve kazanılmak istenen deneyimlerin doğrultusunda seçilmelidir.</a:t>
            </a:r>
          </a:p>
          <a:p>
            <a:pPr>
              <a:buClr>
                <a:schemeClr val="accent1">
                  <a:lumMod val="75000"/>
                </a:schemeClr>
              </a:buClr>
              <a:buFont typeface="Century Gothic" panose="020B0502020202020204" pitchFamily="34" charset="0"/>
              <a:buChar char="►"/>
            </a:pPr>
            <a:r>
              <a:rPr lang="tr-TR" dirty="0"/>
              <a:t>Staj süresi oldukça yararlı kullanılmalıdır. Olabildiğince kişisel yarar sağlanmalı ve deneyim kazanılmalıdır.</a:t>
            </a:r>
          </a:p>
          <a:p>
            <a:pPr>
              <a:buClr>
                <a:schemeClr val="accent1">
                  <a:lumMod val="75000"/>
                </a:schemeClr>
              </a:buClr>
              <a:buFont typeface="Century Gothic" panose="020B0502020202020204" pitchFamily="34" charset="0"/>
              <a:buChar char="►"/>
            </a:pPr>
            <a:r>
              <a:rPr lang="tr-TR" dirty="0"/>
              <a:t>Okulun bitiminin ve diplomanın alınışının ardından ilk girilen iş ortamına ayak uydurmak, ortama uyum sağlamak önemli bir süreçtir. Staj, sizi bu ortama alıştırmak için biçilmiş bir kaftandır. Bu yüzden staj yapacağınız yerde ileride buna benzer bir ortamda çalışacağınızı unutmadan  iş ortamına alışmaya çalışın.</a:t>
            </a:r>
          </a:p>
        </p:txBody>
      </p:sp>
    </p:spTree>
    <p:extLst>
      <p:ext uri="{BB962C8B-B14F-4D97-AF65-F5344CB8AC3E}">
        <p14:creationId xmlns:p14="http://schemas.microsoft.com/office/powerpoint/2010/main" val="316302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581112A-5292-4BB5-988A-5E17874DCC5F}"/>
              </a:ext>
            </a:extLst>
          </p:cNvPr>
          <p:cNvSpPr>
            <a:spLocks noGrp="1"/>
          </p:cNvSpPr>
          <p:nvPr>
            <p:ph idx="1"/>
          </p:nvPr>
        </p:nvSpPr>
        <p:spPr>
          <a:xfrm>
            <a:off x="1413704" y="1828801"/>
            <a:ext cx="8946541" cy="5661170"/>
          </a:xfrm>
        </p:spPr>
        <p:txBody>
          <a:bodyPr>
            <a:normAutofit/>
          </a:bodyPr>
          <a:lstStyle/>
          <a:p>
            <a:pPr>
              <a:buClr>
                <a:schemeClr val="accent1">
                  <a:lumMod val="75000"/>
                </a:schemeClr>
              </a:buClr>
              <a:buFont typeface="Century Gothic" panose="020B0502020202020204" pitchFamily="34" charset="0"/>
              <a:buChar char="►"/>
            </a:pPr>
            <a:r>
              <a:rPr lang="tr-TR" sz="2400" dirty="0"/>
              <a:t>Şuanda yaptığınız staj ileride sizin öz geçmişinizde yer alacaktır. Tıpkı bunun gibi öğrenmiş olduğunuz programlar da öz geçmişinizde olacak. Bu yüzden staj yaptığınız kurumda, o kurumun kullandığı programları başlangıç seviyesi de olsa öğrenmeye çalışın. </a:t>
            </a:r>
          </a:p>
          <a:p>
            <a:pPr>
              <a:buClr>
                <a:schemeClr val="accent1">
                  <a:lumMod val="75000"/>
                </a:schemeClr>
              </a:buClr>
              <a:buFont typeface="Century Gothic" panose="020B0502020202020204" pitchFamily="34" charset="0"/>
              <a:buChar char="►"/>
            </a:pPr>
            <a:r>
              <a:rPr lang="tr-TR" sz="2400" dirty="0"/>
              <a:t>Son olarak, eğer bir öğrencinin staj yapma imkanı varsa o imkanını kullanmalı. Size büyük ölçüde deneyim kazandıracaktır.</a:t>
            </a:r>
          </a:p>
        </p:txBody>
      </p:sp>
    </p:spTree>
    <p:extLst>
      <p:ext uri="{BB962C8B-B14F-4D97-AF65-F5344CB8AC3E}">
        <p14:creationId xmlns:p14="http://schemas.microsoft.com/office/powerpoint/2010/main" val="2798259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3EF480F-C220-4816-BC55-D5E0402A6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185295" y="2727519"/>
            <a:ext cx="3597869" cy="2248668"/>
          </a:xfrm>
          <a:prstGeom prst="rect">
            <a:avLst/>
          </a:prstGeom>
          <a:effectLst>
            <a:softEdge rad="304800"/>
          </a:effectLst>
        </p:spPr>
      </p:pic>
      <p:sp>
        <p:nvSpPr>
          <p:cNvPr id="2" name="Unvan 1">
            <a:extLst>
              <a:ext uri="{FF2B5EF4-FFF2-40B4-BE49-F238E27FC236}">
                <a16:creationId xmlns:a16="http://schemas.microsoft.com/office/drawing/2014/main" id="{9D364244-291D-48AC-AA33-A8E46DB937E5}"/>
              </a:ext>
            </a:extLst>
          </p:cNvPr>
          <p:cNvSpPr>
            <a:spLocks noGrp="1"/>
          </p:cNvSpPr>
          <p:nvPr>
            <p:ph type="title"/>
          </p:nvPr>
        </p:nvSpPr>
        <p:spPr>
          <a:xfrm>
            <a:off x="1103312" y="609601"/>
            <a:ext cx="9404723" cy="1400530"/>
          </a:xfrm>
        </p:spPr>
        <p:txBody>
          <a:bodyPr/>
          <a:lstStyle/>
          <a:p>
            <a:r>
              <a:rPr lang="tr-TR" sz="3600" dirty="0"/>
              <a:t>Staj Programında Neler Değişmeli ?</a:t>
            </a:r>
          </a:p>
        </p:txBody>
      </p:sp>
      <p:sp>
        <p:nvSpPr>
          <p:cNvPr id="3" name="İçerik Yer Tutucusu 2">
            <a:extLst>
              <a:ext uri="{FF2B5EF4-FFF2-40B4-BE49-F238E27FC236}">
                <a16:creationId xmlns:a16="http://schemas.microsoft.com/office/drawing/2014/main" id="{9E507C0B-B4F0-41BF-A604-CD4C9D5B39A0}"/>
              </a:ext>
            </a:extLst>
          </p:cNvPr>
          <p:cNvSpPr>
            <a:spLocks noGrp="1"/>
          </p:cNvSpPr>
          <p:nvPr>
            <p:ph idx="1"/>
          </p:nvPr>
        </p:nvSpPr>
        <p:spPr/>
        <p:txBody>
          <a:bodyPr/>
          <a:lstStyle/>
          <a:p>
            <a:pPr>
              <a:buClr>
                <a:schemeClr val="accent1">
                  <a:lumMod val="75000"/>
                </a:schemeClr>
              </a:buClr>
            </a:pPr>
            <a:r>
              <a:rPr lang="tr-TR" dirty="0"/>
              <a:t>Bölümümüzün staj programında herhangi bir soruna ben rastlamadım. Fakat neler eklenirse daha yararlı olur diye bir düşünce de olursak ;</a:t>
            </a:r>
          </a:p>
          <a:p>
            <a:pPr>
              <a:buClr>
                <a:schemeClr val="accent1">
                  <a:lumMod val="75000"/>
                </a:schemeClr>
              </a:buClr>
              <a:buFont typeface="Century Gothic" panose="020B0502020202020204" pitchFamily="34" charset="0"/>
              <a:buChar char="•"/>
            </a:pPr>
            <a:r>
              <a:rPr lang="tr-TR" dirty="0"/>
              <a:t>Staj yapmak isteyen kişilere bu konuda yardımcı olunmalı. Staj ile ilgili önceden bilgi verilip staj yapmayı düşündükleri yerler ile ilgili münakaşa edilmeli.</a:t>
            </a:r>
          </a:p>
          <a:p>
            <a:pPr>
              <a:buClr>
                <a:schemeClr val="accent1">
                  <a:lumMod val="75000"/>
                </a:schemeClr>
              </a:buClr>
              <a:buFont typeface="Century Gothic" panose="020B0502020202020204" pitchFamily="34" charset="0"/>
              <a:buChar char="•"/>
            </a:pPr>
            <a:r>
              <a:rPr lang="tr-TR" dirty="0"/>
              <a:t>Bölümümüz tarafından üniversite bünyesindeki staj imkanı olan yerlerde referans sağlanmalı.</a:t>
            </a:r>
          </a:p>
          <a:p>
            <a:pPr>
              <a:buClr>
                <a:schemeClr val="accent1">
                  <a:lumMod val="75000"/>
                </a:schemeClr>
              </a:buClr>
              <a:buFont typeface="Century Gothic" panose="020B0502020202020204" pitchFamily="34" charset="0"/>
              <a:buChar char="•"/>
            </a:pPr>
            <a:r>
              <a:rPr lang="tr-TR" dirty="0"/>
              <a:t>Tüm bunlar dışında ise bölümümüz içindeki öğrenciler staja teşvik edilmelidir.</a:t>
            </a:r>
          </a:p>
        </p:txBody>
      </p:sp>
    </p:spTree>
    <p:extLst>
      <p:ext uri="{BB962C8B-B14F-4D97-AF65-F5344CB8AC3E}">
        <p14:creationId xmlns:p14="http://schemas.microsoft.com/office/powerpoint/2010/main" val="4218719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C14DE48-2610-41B1-91F0-98038FB28580}"/>
              </a:ext>
            </a:extLst>
          </p:cNvPr>
          <p:cNvPicPr>
            <a:picLocks noChangeAspect="1"/>
          </p:cNvPicPr>
          <p:nvPr/>
        </p:nvPicPr>
        <p:blipFill>
          <a:blip r:embed="rId2"/>
          <a:stretch>
            <a:fillRect/>
          </a:stretch>
        </p:blipFill>
        <p:spPr>
          <a:xfrm>
            <a:off x="0" y="0"/>
            <a:ext cx="12270355" cy="6858000"/>
          </a:xfrm>
          <a:prstGeom prst="rect">
            <a:avLst/>
          </a:prstGeom>
          <a:effectLst>
            <a:softEdge rad="215900"/>
          </a:effectLst>
        </p:spPr>
      </p:pic>
      <p:sp>
        <p:nvSpPr>
          <p:cNvPr id="3" name="İçerik Yer Tutucusu 2">
            <a:extLst>
              <a:ext uri="{FF2B5EF4-FFF2-40B4-BE49-F238E27FC236}">
                <a16:creationId xmlns:a16="http://schemas.microsoft.com/office/drawing/2014/main" id="{B9C103B7-9CC7-4D27-8CE5-2E41AD54DA83}"/>
              </a:ext>
            </a:extLst>
          </p:cNvPr>
          <p:cNvSpPr>
            <a:spLocks noGrp="1"/>
          </p:cNvSpPr>
          <p:nvPr>
            <p:ph idx="1"/>
          </p:nvPr>
        </p:nvSpPr>
        <p:spPr>
          <a:xfrm>
            <a:off x="1029503" y="5520778"/>
            <a:ext cx="4454054" cy="1511682"/>
          </a:xfrm>
        </p:spPr>
        <p:txBody>
          <a:bodyPr>
            <a:normAutofit/>
          </a:bodyPr>
          <a:lstStyle/>
          <a:p>
            <a:pPr marL="0" indent="0">
              <a:buNone/>
            </a:pPr>
            <a:r>
              <a:rPr lang="tr-TR" sz="1800" b="1" dirty="0">
                <a:solidFill>
                  <a:schemeClr val="bg1"/>
                </a:solidFill>
              </a:rPr>
              <a:t>Beni Dinlediğiniz İçin Teşekkürler..</a:t>
            </a:r>
          </a:p>
        </p:txBody>
      </p:sp>
    </p:spTree>
    <p:extLst>
      <p:ext uri="{BB962C8B-B14F-4D97-AF65-F5344CB8AC3E}">
        <p14:creationId xmlns:p14="http://schemas.microsoft.com/office/powerpoint/2010/main" val="3015392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C03D515-27BA-4BCA-B4CC-A1C047BE891B}"/>
              </a:ext>
            </a:extLst>
          </p:cNvPr>
          <p:cNvSpPr>
            <a:spLocks noGrp="1"/>
          </p:cNvSpPr>
          <p:nvPr>
            <p:ph type="title"/>
          </p:nvPr>
        </p:nvSpPr>
        <p:spPr>
          <a:xfrm>
            <a:off x="1103312" y="1096163"/>
            <a:ext cx="9404723" cy="1400530"/>
          </a:xfrm>
        </p:spPr>
        <p:txBody>
          <a:bodyPr/>
          <a:lstStyle/>
          <a:p>
            <a:r>
              <a:rPr lang="tr-TR" dirty="0"/>
              <a:t>İçerik ..</a:t>
            </a:r>
          </a:p>
        </p:txBody>
      </p:sp>
      <p:sp>
        <p:nvSpPr>
          <p:cNvPr id="3" name="İçerik Yer Tutucusu 2">
            <a:extLst>
              <a:ext uri="{FF2B5EF4-FFF2-40B4-BE49-F238E27FC236}">
                <a16:creationId xmlns:a16="http://schemas.microsoft.com/office/drawing/2014/main" id="{8AD27F51-5B85-4DB0-9F6C-5958A2BC68E4}"/>
              </a:ext>
            </a:extLst>
          </p:cNvPr>
          <p:cNvSpPr>
            <a:spLocks noGrp="1"/>
          </p:cNvSpPr>
          <p:nvPr>
            <p:ph idx="1"/>
          </p:nvPr>
        </p:nvSpPr>
        <p:spPr/>
        <p:txBody>
          <a:bodyPr/>
          <a:lstStyle/>
          <a:p>
            <a:pPr>
              <a:buClr>
                <a:schemeClr val="accent1">
                  <a:lumMod val="75000"/>
                </a:schemeClr>
              </a:buClr>
            </a:pPr>
            <a:r>
              <a:rPr lang="tr-TR" dirty="0"/>
              <a:t>Neden Staj?</a:t>
            </a:r>
          </a:p>
          <a:p>
            <a:pPr>
              <a:buClr>
                <a:schemeClr val="accent1">
                  <a:lumMod val="75000"/>
                </a:schemeClr>
              </a:buClr>
            </a:pPr>
            <a:r>
              <a:rPr lang="tr-TR" dirty="0"/>
              <a:t>Neden Staj Yapmayı Tercih Ettim?</a:t>
            </a:r>
          </a:p>
          <a:p>
            <a:pPr>
              <a:buClr>
                <a:schemeClr val="accent1">
                  <a:lumMod val="75000"/>
                </a:schemeClr>
              </a:buClr>
            </a:pPr>
            <a:r>
              <a:rPr lang="tr-TR" dirty="0"/>
              <a:t>Neden Özel Sektörde Staj?</a:t>
            </a:r>
          </a:p>
          <a:p>
            <a:pPr>
              <a:buClr>
                <a:schemeClr val="accent1">
                  <a:lumMod val="75000"/>
                </a:schemeClr>
              </a:buClr>
            </a:pPr>
            <a:r>
              <a:rPr lang="tr-TR" dirty="0"/>
              <a:t>Stajın Faydaları</a:t>
            </a:r>
          </a:p>
          <a:p>
            <a:pPr>
              <a:buClr>
                <a:schemeClr val="accent1">
                  <a:lumMod val="75000"/>
                </a:schemeClr>
              </a:buClr>
            </a:pPr>
            <a:r>
              <a:rPr lang="tr-TR" dirty="0"/>
              <a:t>Stajın Dezavantajları</a:t>
            </a:r>
          </a:p>
          <a:p>
            <a:pPr>
              <a:buClr>
                <a:schemeClr val="accent1">
                  <a:lumMod val="75000"/>
                </a:schemeClr>
              </a:buClr>
            </a:pPr>
            <a:r>
              <a:rPr lang="tr-TR" dirty="0"/>
              <a:t>Stajın Bana Kazandırdıkları</a:t>
            </a:r>
          </a:p>
          <a:p>
            <a:pPr>
              <a:buClr>
                <a:schemeClr val="accent1">
                  <a:lumMod val="75000"/>
                </a:schemeClr>
              </a:buClr>
            </a:pPr>
            <a:r>
              <a:rPr lang="tr-TR" dirty="0"/>
              <a:t>Stajın Bana Kaybettirdikleri</a:t>
            </a:r>
          </a:p>
          <a:p>
            <a:pPr>
              <a:buClr>
                <a:schemeClr val="accent1">
                  <a:lumMod val="75000"/>
                </a:schemeClr>
              </a:buClr>
            </a:pPr>
            <a:r>
              <a:rPr lang="tr-TR" dirty="0"/>
              <a:t>Staj Yapmak İsteyenlere Öneriler</a:t>
            </a:r>
          </a:p>
          <a:p>
            <a:pPr>
              <a:buClr>
                <a:schemeClr val="accent1">
                  <a:lumMod val="75000"/>
                </a:schemeClr>
              </a:buClr>
            </a:pPr>
            <a:r>
              <a:rPr lang="tr-TR" dirty="0"/>
              <a:t>Staj Programında Neler Değişmeli </a:t>
            </a:r>
          </a:p>
        </p:txBody>
      </p:sp>
      <p:pic>
        <p:nvPicPr>
          <p:cNvPr id="5" name="Resim 4">
            <a:extLst>
              <a:ext uri="{FF2B5EF4-FFF2-40B4-BE49-F238E27FC236}">
                <a16:creationId xmlns:a16="http://schemas.microsoft.com/office/drawing/2014/main" id="{6B5F7036-6754-4E0F-B431-67A4027D2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673" y="2052918"/>
            <a:ext cx="5749600" cy="3449760"/>
          </a:xfrm>
          <a:prstGeom prst="rect">
            <a:avLst/>
          </a:prstGeom>
          <a:effectLst>
            <a:softEdge rad="139700"/>
          </a:effectLst>
        </p:spPr>
      </p:pic>
    </p:spTree>
    <p:extLst>
      <p:ext uri="{BB962C8B-B14F-4D97-AF65-F5344CB8AC3E}">
        <p14:creationId xmlns:p14="http://schemas.microsoft.com/office/powerpoint/2010/main" val="3198892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DFADB1-E22E-4D72-BC1A-CE7E450C2E33}"/>
              </a:ext>
            </a:extLst>
          </p:cNvPr>
          <p:cNvSpPr>
            <a:spLocks noGrp="1"/>
          </p:cNvSpPr>
          <p:nvPr>
            <p:ph type="title"/>
          </p:nvPr>
        </p:nvSpPr>
        <p:spPr>
          <a:xfrm>
            <a:off x="1103312" y="844493"/>
            <a:ext cx="8078439" cy="855965"/>
          </a:xfrm>
        </p:spPr>
        <p:txBody>
          <a:bodyPr/>
          <a:lstStyle/>
          <a:p>
            <a:r>
              <a:rPr lang="tr-TR" sz="3600" dirty="0"/>
              <a:t>Neden Staj ?</a:t>
            </a:r>
          </a:p>
        </p:txBody>
      </p:sp>
      <p:sp>
        <p:nvSpPr>
          <p:cNvPr id="3" name="İçerik Yer Tutucusu 2">
            <a:extLst>
              <a:ext uri="{FF2B5EF4-FFF2-40B4-BE49-F238E27FC236}">
                <a16:creationId xmlns:a16="http://schemas.microsoft.com/office/drawing/2014/main" id="{7660CD03-BDBB-44D0-910C-4E0EEAFE1ED5}"/>
              </a:ext>
            </a:extLst>
          </p:cNvPr>
          <p:cNvSpPr>
            <a:spLocks noGrp="1"/>
          </p:cNvSpPr>
          <p:nvPr>
            <p:ph idx="1"/>
          </p:nvPr>
        </p:nvSpPr>
        <p:spPr>
          <a:xfrm>
            <a:off x="1103312" y="2052918"/>
            <a:ext cx="8946541" cy="4195481"/>
          </a:xfrm>
        </p:spPr>
        <p:txBody>
          <a:bodyPr/>
          <a:lstStyle/>
          <a:p>
            <a:pPr>
              <a:buClr>
                <a:schemeClr val="accent1">
                  <a:lumMod val="75000"/>
                </a:schemeClr>
              </a:buClr>
            </a:pPr>
            <a:r>
              <a:rPr lang="tr-TR" dirty="0"/>
              <a:t>Yaşamış olduğumuz dönemde iş sahibi olmak her geçen gün zorlaşmaktadır. İş veren açısından düşünmek gerekirse bir çok iş başvurusu arasından tabi ki de onlar için en yararlı olabilme potansiyeli gösterecek elemana yöneleceklerdir. Çeşitli programlar, yabancı dil gibi bir çok özellik iş verenler tarafından aranmaktadır. Eğer kendi alanınız ile ilgili bir işe başvuru yapacaksanız aranan özellikler de «3 yıl deneyim» gibi kriterler görmeniz mümkün. Bu bizim gibi 4 yıllık lisans eğitiminin ardından iş başvurusu yapacak bir yeni mezun için asla karşılanamayacak bir kriter. Bizim içinse bu deneyim staj olmak durumunda.</a:t>
            </a:r>
          </a:p>
        </p:txBody>
      </p:sp>
      <p:pic>
        <p:nvPicPr>
          <p:cNvPr id="4" name="Resim 3">
            <a:extLst>
              <a:ext uri="{FF2B5EF4-FFF2-40B4-BE49-F238E27FC236}">
                <a16:creationId xmlns:a16="http://schemas.microsoft.com/office/drawing/2014/main" id="{2679DB59-B64C-4845-86C5-65AE525FB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0581" y="1700457"/>
            <a:ext cx="2072507" cy="3196007"/>
          </a:xfrm>
          <a:prstGeom prst="rect">
            <a:avLst/>
          </a:prstGeom>
          <a:effectLst>
            <a:softEdge rad="279400"/>
          </a:effectLst>
        </p:spPr>
      </p:pic>
    </p:spTree>
    <p:extLst>
      <p:ext uri="{BB962C8B-B14F-4D97-AF65-F5344CB8AC3E}">
        <p14:creationId xmlns:p14="http://schemas.microsoft.com/office/powerpoint/2010/main" val="181621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316236-4289-44C6-9E41-9DD1CFE5C6F6}"/>
              </a:ext>
            </a:extLst>
          </p:cNvPr>
          <p:cNvSpPr>
            <a:spLocks noGrp="1"/>
          </p:cNvSpPr>
          <p:nvPr>
            <p:ph type="title"/>
          </p:nvPr>
        </p:nvSpPr>
        <p:spPr>
          <a:xfrm>
            <a:off x="1332402" y="1291004"/>
            <a:ext cx="9404723" cy="1400530"/>
          </a:xfrm>
        </p:spPr>
        <p:txBody>
          <a:bodyPr/>
          <a:lstStyle/>
          <a:p>
            <a:r>
              <a:rPr lang="tr-TR" sz="3600" dirty="0"/>
              <a:t>Neden Staj Yapmayı Tercih Ettim ?</a:t>
            </a:r>
          </a:p>
        </p:txBody>
      </p:sp>
      <p:sp>
        <p:nvSpPr>
          <p:cNvPr id="3" name="İçerik Yer Tutucusu 2">
            <a:extLst>
              <a:ext uri="{FF2B5EF4-FFF2-40B4-BE49-F238E27FC236}">
                <a16:creationId xmlns:a16="http://schemas.microsoft.com/office/drawing/2014/main" id="{044AF20F-4592-4832-B9C8-498C4798B319}"/>
              </a:ext>
            </a:extLst>
          </p:cNvPr>
          <p:cNvSpPr>
            <a:spLocks noGrp="1"/>
          </p:cNvSpPr>
          <p:nvPr>
            <p:ph idx="1"/>
          </p:nvPr>
        </p:nvSpPr>
        <p:spPr>
          <a:xfrm>
            <a:off x="1561494" y="2278579"/>
            <a:ext cx="8946541" cy="4195481"/>
          </a:xfrm>
        </p:spPr>
        <p:txBody>
          <a:bodyPr/>
          <a:lstStyle/>
          <a:p>
            <a:pPr>
              <a:buClr>
                <a:schemeClr val="accent1">
                  <a:lumMod val="75000"/>
                </a:schemeClr>
              </a:buClr>
            </a:pPr>
            <a:r>
              <a:rPr lang="tr-TR" dirty="0"/>
              <a:t>Son demlerinde olduğum lisans eğitimim de bölümüm tarafından staj yapabilme imkanı tanındı. Mezun olduktan sonra iş arayışı içindeyken öz geçmişime ekleyebileceğim bir deneyim örneği ve iş hayatını önceden tanıma, içinde bulunma, deneyimleme imkanı oldu staj benim için. Böyle bir getirisinin olacağının farkında olduğum için, kendi ileriye yönelik planlarım açısından bana yarar sağlayacağını düşündüğüm için staj yapma tercihinde bulundum.</a:t>
            </a:r>
          </a:p>
        </p:txBody>
      </p:sp>
    </p:spTree>
    <p:extLst>
      <p:ext uri="{BB962C8B-B14F-4D97-AF65-F5344CB8AC3E}">
        <p14:creationId xmlns:p14="http://schemas.microsoft.com/office/powerpoint/2010/main" val="849263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72CA325-2BE8-42BE-BFD1-1CA7E105C968}"/>
              </a:ext>
            </a:extLst>
          </p:cNvPr>
          <p:cNvSpPr>
            <a:spLocks noGrp="1"/>
          </p:cNvSpPr>
          <p:nvPr>
            <p:ph type="title"/>
          </p:nvPr>
        </p:nvSpPr>
        <p:spPr>
          <a:xfrm>
            <a:off x="1417944" y="1346209"/>
            <a:ext cx="9404723" cy="1400530"/>
          </a:xfrm>
        </p:spPr>
        <p:txBody>
          <a:bodyPr/>
          <a:lstStyle/>
          <a:p>
            <a:r>
              <a:rPr lang="tr-TR" sz="3600" dirty="0"/>
              <a:t>Neden Özel Sektör de Staj ?</a:t>
            </a:r>
          </a:p>
        </p:txBody>
      </p:sp>
      <p:sp>
        <p:nvSpPr>
          <p:cNvPr id="3" name="İçerik Yer Tutucusu 2">
            <a:extLst>
              <a:ext uri="{FF2B5EF4-FFF2-40B4-BE49-F238E27FC236}">
                <a16:creationId xmlns:a16="http://schemas.microsoft.com/office/drawing/2014/main" id="{95F39310-A724-40F5-B5B8-D8115C2FCC34}"/>
              </a:ext>
            </a:extLst>
          </p:cNvPr>
          <p:cNvSpPr>
            <a:spLocks noGrp="1"/>
          </p:cNvSpPr>
          <p:nvPr>
            <p:ph idx="1"/>
          </p:nvPr>
        </p:nvSpPr>
        <p:spPr>
          <a:xfrm>
            <a:off x="1417944" y="2255937"/>
            <a:ext cx="8946541" cy="4195481"/>
          </a:xfrm>
        </p:spPr>
        <p:txBody>
          <a:bodyPr/>
          <a:lstStyle/>
          <a:p>
            <a:pPr>
              <a:buClr>
                <a:schemeClr val="accent1">
                  <a:lumMod val="75000"/>
                </a:schemeClr>
              </a:buClr>
            </a:pPr>
            <a:r>
              <a:rPr lang="tr-TR" dirty="0"/>
              <a:t>Özel sektör de staj yapmayı tercih etmemin nedenlerinden ilki ileriye dönük düşüncem de hiçbir zaman devlet kadrosunda veya kurumsal bir yerde çalışmayı düşünmemiş olmam. </a:t>
            </a:r>
          </a:p>
          <a:p>
            <a:pPr>
              <a:buClr>
                <a:schemeClr val="accent1">
                  <a:lumMod val="75000"/>
                </a:schemeClr>
              </a:buClr>
            </a:pPr>
            <a:r>
              <a:rPr lang="tr-TR" dirty="0"/>
              <a:t>İkinci nedenim ise ileriye dönük kendi işimi yapmayı denemek gibi bir planımın olmasıydı. Fakat bunun için öncelikle piyasayı ve özel sektörü tanımam gerekliydi.</a:t>
            </a:r>
          </a:p>
        </p:txBody>
      </p:sp>
    </p:spTree>
    <p:extLst>
      <p:ext uri="{BB962C8B-B14F-4D97-AF65-F5344CB8AC3E}">
        <p14:creationId xmlns:p14="http://schemas.microsoft.com/office/powerpoint/2010/main" val="138417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3565ACA-D37C-4738-9BE1-F5E088430B4E}"/>
              </a:ext>
            </a:extLst>
          </p:cNvPr>
          <p:cNvSpPr>
            <a:spLocks noGrp="1"/>
          </p:cNvSpPr>
          <p:nvPr>
            <p:ph type="title"/>
          </p:nvPr>
        </p:nvSpPr>
        <p:spPr>
          <a:xfrm>
            <a:off x="1103312" y="786612"/>
            <a:ext cx="9404723" cy="1400530"/>
          </a:xfrm>
        </p:spPr>
        <p:txBody>
          <a:bodyPr/>
          <a:lstStyle/>
          <a:p>
            <a:r>
              <a:rPr lang="tr-TR" sz="3600" dirty="0"/>
              <a:t>Stajın Faydaları</a:t>
            </a:r>
          </a:p>
        </p:txBody>
      </p:sp>
      <p:sp>
        <p:nvSpPr>
          <p:cNvPr id="3" name="İçerik Yer Tutucusu 2">
            <a:extLst>
              <a:ext uri="{FF2B5EF4-FFF2-40B4-BE49-F238E27FC236}">
                <a16:creationId xmlns:a16="http://schemas.microsoft.com/office/drawing/2014/main" id="{2090B7AC-7978-44C8-8913-F5E8CDD4F49C}"/>
              </a:ext>
            </a:extLst>
          </p:cNvPr>
          <p:cNvSpPr>
            <a:spLocks noGrp="1"/>
          </p:cNvSpPr>
          <p:nvPr>
            <p:ph idx="1"/>
          </p:nvPr>
        </p:nvSpPr>
        <p:spPr/>
        <p:txBody>
          <a:bodyPr/>
          <a:lstStyle/>
          <a:p>
            <a:pPr>
              <a:buClr>
                <a:schemeClr val="accent1">
                  <a:lumMod val="75000"/>
                </a:schemeClr>
              </a:buClr>
            </a:pPr>
            <a:r>
              <a:rPr lang="tr-TR" dirty="0"/>
              <a:t>Özel sektör işleyişini, piyasayı, başka firmalar ile yapılan işlerde ki işleyişi, aynı firma içinde ki farklı çalışanların iş planlamalarını ve bunun gibi özel sektöre dair bir çok özelliği gözlemlemiş oldum. Bireysel açıdan konuşmak gerekirse başka firmalardan gelen teklifleri fiyatlandırma, başka firmalara teklif verme, onaylanan teklifte bahsi geçen ürünleri gönderime hazır hale getirme, gelen ürünlerin stoklara işlenmesi gibi deneyimleri yapmış olduğum stajda tecrübe ettim.</a:t>
            </a:r>
          </a:p>
        </p:txBody>
      </p:sp>
    </p:spTree>
    <p:extLst>
      <p:ext uri="{BB962C8B-B14F-4D97-AF65-F5344CB8AC3E}">
        <p14:creationId xmlns:p14="http://schemas.microsoft.com/office/powerpoint/2010/main" val="156782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EC65040-8758-4473-AE47-A41F28D93CA9}"/>
              </a:ext>
            </a:extLst>
          </p:cNvPr>
          <p:cNvSpPr>
            <a:spLocks noGrp="1"/>
          </p:cNvSpPr>
          <p:nvPr>
            <p:ph idx="1"/>
          </p:nvPr>
        </p:nvSpPr>
        <p:spPr/>
        <p:txBody>
          <a:bodyPr/>
          <a:lstStyle/>
          <a:p>
            <a:pPr>
              <a:buClr>
                <a:schemeClr val="accent1">
                  <a:lumMod val="75000"/>
                </a:schemeClr>
              </a:buClr>
            </a:pPr>
            <a:r>
              <a:rPr lang="tr-TR" dirty="0"/>
              <a:t>Genel olarak konuşmak gerekirse bu staj bana özel sektörün tamamen olmasa da büyük bir bölümünü görmemi ve tecrübe etmemi sağladı. Kendi planlarımı adım adım gerçekleştirme aşamasına geldiğim sırada benim için önceden tahmin edilebilirliği arttırdı. Sektörün zorluklarını ve kolaylıklarını tecrübe etmemi, insan ilişkilerinin bu alanda nasıl olması gerektiğini gösterdi.</a:t>
            </a:r>
          </a:p>
        </p:txBody>
      </p:sp>
      <p:sp>
        <p:nvSpPr>
          <p:cNvPr id="4" name="Unvan 1">
            <a:extLst>
              <a:ext uri="{FF2B5EF4-FFF2-40B4-BE49-F238E27FC236}">
                <a16:creationId xmlns:a16="http://schemas.microsoft.com/office/drawing/2014/main" id="{A7C980A2-402B-4F46-8DF5-E3C9C2D0B8D5}"/>
              </a:ext>
            </a:extLst>
          </p:cNvPr>
          <p:cNvSpPr>
            <a:spLocks noGrp="1"/>
          </p:cNvSpPr>
          <p:nvPr>
            <p:ph type="title"/>
          </p:nvPr>
        </p:nvSpPr>
        <p:spPr>
          <a:xfrm>
            <a:off x="1103312" y="786612"/>
            <a:ext cx="9404723" cy="1400530"/>
          </a:xfrm>
        </p:spPr>
        <p:txBody>
          <a:bodyPr/>
          <a:lstStyle/>
          <a:p>
            <a:r>
              <a:rPr lang="tr-TR" sz="3600" dirty="0"/>
              <a:t>Stajın Faydaları</a:t>
            </a:r>
          </a:p>
        </p:txBody>
      </p:sp>
      <p:pic>
        <p:nvPicPr>
          <p:cNvPr id="5" name="Resim 4">
            <a:extLst>
              <a:ext uri="{FF2B5EF4-FFF2-40B4-BE49-F238E27FC236}">
                <a16:creationId xmlns:a16="http://schemas.microsoft.com/office/drawing/2014/main" id="{624FA22F-8F3F-4380-A1AE-094E33D55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007559"/>
            <a:ext cx="4747444" cy="2556316"/>
          </a:xfrm>
          <a:prstGeom prst="rect">
            <a:avLst/>
          </a:prstGeom>
          <a:effectLst>
            <a:softEdge rad="355600"/>
          </a:effectLst>
        </p:spPr>
      </p:pic>
    </p:spTree>
    <p:extLst>
      <p:ext uri="{BB962C8B-B14F-4D97-AF65-F5344CB8AC3E}">
        <p14:creationId xmlns:p14="http://schemas.microsoft.com/office/powerpoint/2010/main" val="3599929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76404FB-0295-4BA2-AF6F-C83A144C29AE}"/>
              </a:ext>
            </a:extLst>
          </p:cNvPr>
          <p:cNvSpPr>
            <a:spLocks noGrp="1"/>
          </p:cNvSpPr>
          <p:nvPr>
            <p:ph type="title"/>
          </p:nvPr>
        </p:nvSpPr>
        <p:spPr>
          <a:xfrm>
            <a:off x="1103312" y="652388"/>
            <a:ext cx="9404723" cy="1400530"/>
          </a:xfrm>
        </p:spPr>
        <p:txBody>
          <a:bodyPr/>
          <a:lstStyle/>
          <a:p>
            <a:r>
              <a:rPr lang="tr-TR" sz="3600" dirty="0"/>
              <a:t>Yapmış Olduğum Stajın Dezavantajları</a:t>
            </a:r>
          </a:p>
        </p:txBody>
      </p:sp>
      <p:sp>
        <p:nvSpPr>
          <p:cNvPr id="3" name="İçerik Yer Tutucusu 2">
            <a:extLst>
              <a:ext uri="{FF2B5EF4-FFF2-40B4-BE49-F238E27FC236}">
                <a16:creationId xmlns:a16="http://schemas.microsoft.com/office/drawing/2014/main" id="{7D19763F-D227-4A56-83D8-19E901136C08}"/>
              </a:ext>
            </a:extLst>
          </p:cNvPr>
          <p:cNvSpPr>
            <a:spLocks noGrp="1"/>
          </p:cNvSpPr>
          <p:nvPr>
            <p:ph idx="1"/>
          </p:nvPr>
        </p:nvSpPr>
        <p:spPr/>
        <p:txBody>
          <a:bodyPr/>
          <a:lstStyle/>
          <a:p>
            <a:pPr>
              <a:buClr>
                <a:schemeClr val="accent1">
                  <a:lumMod val="75000"/>
                </a:schemeClr>
              </a:buClr>
            </a:pPr>
            <a:r>
              <a:rPr lang="tr-TR" dirty="0"/>
              <a:t>Tecrübe her zaman bir avantajdır. Eksik veya fazla olması yararsız olduğu anlamına gelmez. Fakat dezavantajdan konuşmamız gerekirse bizim için konuşabileceğimiz birkaç noktası olabilir ;</a:t>
            </a:r>
          </a:p>
          <a:p>
            <a:pPr>
              <a:buClr>
                <a:schemeClr val="accent1">
                  <a:lumMod val="75000"/>
                </a:schemeClr>
              </a:buClr>
            </a:pPr>
            <a:r>
              <a:rPr lang="tr-TR" dirty="0"/>
              <a:t> Öncelikle staj dönemi sırasında 3 farklı dersten muaf tutulduk. Dersin tüm dönemini saymamız gerekmemekle birlikte bazı noktalarda bu verilen 3 derste bizimde görmemiz gereken noktalar olduğu kanaatinde bulunabilirim.</a:t>
            </a:r>
          </a:p>
          <a:p>
            <a:pPr>
              <a:buClr>
                <a:schemeClr val="accent1">
                  <a:lumMod val="75000"/>
                </a:schemeClr>
              </a:buClr>
            </a:pPr>
            <a:r>
              <a:rPr lang="tr-TR" dirty="0"/>
              <a:t> Bunun dışında ise staj dönemi işi tam anlamıyla öğrenmek için yeterli bir süre değildir. İşin en ilk aşamasında bazı şeyleri çözebiliyoruz fakat çözebileceğimiz şeyler sınırlı bir zaman olduğu için kısıtlı kalmak durumundadır.</a:t>
            </a:r>
          </a:p>
        </p:txBody>
      </p:sp>
    </p:spTree>
    <p:extLst>
      <p:ext uri="{BB962C8B-B14F-4D97-AF65-F5344CB8AC3E}">
        <p14:creationId xmlns:p14="http://schemas.microsoft.com/office/powerpoint/2010/main" val="166428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5910AF8-6ED5-4AF1-9CA0-36A3A2CE25F2}"/>
              </a:ext>
            </a:extLst>
          </p:cNvPr>
          <p:cNvSpPr>
            <a:spLocks noGrp="1"/>
          </p:cNvSpPr>
          <p:nvPr>
            <p:ph type="title"/>
          </p:nvPr>
        </p:nvSpPr>
        <p:spPr>
          <a:xfrm>
            <a:off x="1103312" y="452718"/>
            <a:ext cx="9404723" cy="1400530"/>
          </a:xfrm>
        </p:spPr>
        <p:txBody>
          <a:bodyPr/>
          <a:lstStyle/>
          <a:p>
            <a:r>
              <a:rPr lang="tr-TR" sz="3600" dirty="0"/>
              <a:t>Stajın Bana Kazandırdıkları</a:t>
            </a:r>
          </a:p>
        </p:txBody>
      </p:sp>
      <p:sp>
        <p:nvSpPr>
          <p:cNvPr id="3" name="İçerik Yer Tutucusu 2">
            <a:extLst>
              <a:ext uri="{FF2B5EF4-FFF2-40B4-BE49-F238E27FC236}">
                <a16:creationId xmlns:a16="http://schemas.microsoft.com/office/drawing/2014/main" id="{A1037806-F973-4F13-BDE4-D0E78F4D4C62}"/>
              </a:ext>
            </a:extLst>
          </p:cNvPr>
          <p:cNvSpPr>
            <a:spLocks noGrp="1"/>
          </p:cNvSpPr>
          <p:nvPr>
            <p:ph idx="1"/>
          </p:nvPr>
        </p:nvSpPr>
        <p:spPr>
          <a:xfrm>
            <a:off x="1103312" y="1566356"/>
            <a:ext cx="8946541" cy="4675053"/>
          </a:xfrm>
        </p:spPr>
        <p:txBody>
          <a:bodyPr>
            <a:normAutofit/>
          </a:bodyPr>
          <a:lstStyle/>
          <a:p>
            <a:pPr>
              <a:buClr>
                <a:schemeClr val="accent1">
                  <a:lumMod val="75000"/>
                </a:schemeClr>
              </a:buClr>
            </a:pPr>
            <a:r>
              <a:rPr lang="tr-TR" dirty="0"/>
              <a:t>Stajın bana kazandırdıklarını maddelendirmemiz gerekirse ;</a:t>
            </a:r>
          </a:p>
          <a:p>
            <a:pPr>
              <a:buClr>
                <a:schemeClr val="accent1">
                  <a:lumMod val="75000"/>
                </a:schemeClr>
              </a:buClr>
              <a:buFont typeface="Century Gothic" panose="020B0502020202020204" pitchFamily="34" charset="0"/>
              <a:buChar char="•"/>
            </a:pPr>
            <a:r>
              <a:rPr lang="tr-TR" dirty="0"/>
              <a:t>Özel Sektör İşleyişi						</a:t>
            </a:r>
            <a:r>
              <a:rPr lang="tr-TR" dirty="0">
                <a:solidFill>
                  <a:schemeClr val="accent1">
                    <a:lumMod val="75000"/>
                  </a:schemeClr>
                </a:solidFill>
              </a:rPr>
              <a:t>•</a:t>
            </a:r>
            <a:r>
              <a:rPr lang="tr-TR" dirty="0"/>
              <a:t>	Teklif Verme</a:t>
            </a:r>
          </a:p>
          <a:p>
            <a:pPr>
              <a:buClr>
                <a:schemeClr val="accent1">
                  <a:lumMod val="75000"/>
                </a:schemeClr>
              </a:buClr>
              <a:buFont typeface="Century Gothic" panose="020B0502020202020204" pitchFamily="34" charset="0"/>
              <a:buChar char="•"/>
            </a:pPr>
            <a:r>
              <a:rPr lang="tr-TR" dirty="0"/>
              <a:t>Çalışan İlişkileri							</a:t>
            </a:r>
            <a:r>
              <a:rPr lang="tr-TR" dirty="0">
                <a:solidFill>
                  <a:schemeClr val="accent1">
                    <a:lumMod val="75000"/>
                  </a:schemeClr>
                </a:solidFill>
              </a:rPr>
              <a:t>•</a:t>
            </a:r>
            <a:r>
              <a:rPr lang="tr-TR" dirty="0"/>
              <a:t>	Teklif Alma</a:t>
            </a:r>
          </a:p>
          <a:p>
            <a:pPr>
              <a:buClr>
                <a:schemeClr val="accent1">
                  <a:lumMod val="75000"/>
                </a:schemeClr>
              </a:buClr>
              <a:buFont typeface="Century Gothic" panose="020B0502020202020204" pitchFamily="34" charset="0"/>
              <a:buChar char="•"/>
            </a:pPr>
            <a:r>
              <a:rPr lang="tr-TR" dirty="0"/>
              <a:t>Müşteri İlişkileri							</a:t>
            </a:r>
            <a:r>
              <a:rPr lang="tr-TR" dirty="0">
                <a:solidFill>
                  <a:schemeClr val="accent1">
                    <a:lumMod val="75000"/>
                  </a:schemeClr>
                </a:solidFill>
              </a:rPr>
              <a:t>•</a:t>
            </a:r>
            <a:r>
              <a:rPr lang="tr-TR" dirty="0"/>
              <a:t>	Malın Tanınması</a:t>
            </a:r>
          </a:p>
          <a:p>
            <a:pPr>
              <a:buClr>
                <a:schemeClr val="accent1">
                  <a:lumMod val="75000"/>
                </a:schemeClr>
              </a:buClr>
              <a:buFont typeface="Century Gothic" panose="020B0502020202020204" pitchFamily="34" charset="0"/>
              <a:buChar char="•"/>
            </a:pPr>
            <a:r>
              <a:rPr lang="tr-TR" dirty="0"/>
              <a:t>Kasanın İşleyişi							</a:t>
            </a:r>
            <a:r>
              <a:rPr lang="tr-TR" dirty="0">
                <a:solidFill>
                  <a:schemeClr val="accent1">
                    <a:lumMod val="75000"/>
                  </a:schemeClr>
                </a:solidFill>
              </a:rPr>
              <a:t>•</a:t>
            </a:r>
            <a:r>
              <a:rPr lang="tr-TR" dirty="0"/>
              <a:t>	Yurt Dışı Bayi İlişkileri</a:t>
            </a:r>
          </a:p>
          <a:p>
            <a:pPr>
              <a:buClr>
                <a:schemeClr val="accent1">
                  <a:lumMod val="75000"/>
                </a:schemeClr>
              </a:buClr>
              <a:buFont typeface="Century Gothic" panose="020B0502020202020204" pitchFamily="34" charset="0"/>
              <a:buChar char="•"/>
            </a:pPr>
            <a:r>
              <a:rPr lang="tr-TR" dirty="0"/>
              <a:t>Kullanılan Programlar					</a:t>
            </a:r>
            <a:r>
              <a:rPr lang="tr-TR" dirty="0">
                <a:solidFill>
                  <a:schemeClr val="accent1">
                    <a:lumMod val="75000"/>
                  </a:schemeClr>
                </a:solidFill>
              </a:rPr>
              <a:t>•</a:t>
            </a:r>
            <a:r>
              <a:rPr lang="tr-TR" dirty="0"/>
              <a:t>	Firma Araçlarının İşleyişi</a:t>
            </a:r>
          </a:p>
          <a:p>
            <a:pPr>
              <a:buClr>
                <a:schemeClr val="accent1">
                  <a:lumMod val="75000"/>
                </a:schemeClr>
              </a:buClr>
              <a:buFont typeface="Century Gothic" panose="020B0502020202020204" pitchFamily="34" charset="0"/>
              <a:buChar char="•"/>
            </a:pPr>
            <a:r>
              <a:rPr lang="tr-TR" dirty="0"/>
              <a:t>Excel Programının Kullanımı			</a:t>
            </a:r>
            <a:r>
              <a:rPr lang="tr-TR" dirty="0">
                <a:solidFill>
                  <a:schemeClr val="accent1">
                    <a:lumMod val="75000"/>
                  </a:schemeClr>
                </a:solidFill>
              </a:rPr>
              <a:t>•</a:t>
            </a:r>
            <a:r>
              <a:rPr lang="tr-TR" dirty="0"/>
              <a:t>	İhalelerin İşleyişi</a:t>
            </a:r>
          </a:p>
          <a:p>
            <a:pPr>
              <a:buClr>
                <a:schemeClr val="accent1">
                  <a:lumMod val="75000"/>
                </a:schemeClr>
              </a:buClr>
              <a:buFont typeface="Century Gothic" panose="020B0502020202020204" pitchFamily="34" charset="0"/>
              <a:buChar char="•"/>
            </a:pPr>
            <a:r>
              <a:rPr lang="tr-TR" dirty="0"/>
              <a:t>Kar ve Zarar Durumu					</a:t>
            </a:r>
            <a:r>
              <a:rPr lang="tr-TR" dirty="0">
                <a:solidFill>
                  <a:schemeClr val="accent1">
                    <a:lumMod val="75000"/>
                  </a:schemeClr>
                </a:solidFill>
              </a:rPr>
              <a:t>•</a:t>
            </a:r>
            <a:r>
              <a:rPr lang="tr-TR" dirty="0"/>
              <a:t>	Şantiyelerin İşleyişi</a:t>
            </a:r>
          </a:p>
          <a:p>
            <a:pPr>
              <a:buClr>
                <a:schemeClr val="accent1">
                  <a:lumMod val="75000"/>
                </a:schemeClr>
              </a:buClr>
              <a:buFont typeface="Century Gothic" panose="020B0502020202020204" pitchFamily="34" charset="0"/>
              <a:buChar char="•"/>
            </a:pPr>
            <a:r>
              <a:rPr lang="tr-TR" dirty="0"/>
              <a:t>Diğer Firmalar ile İlişkiler					</a:t>
            </a:r>
            <a:r>
              <a:rPr lang="tr-TR" dirty="0">
                <a:solidFill>
                  <a:schemeClr val="accent1">
                    <a:lumMod val="75000"/>
                  </a:schemeClr>
                </a:solidFill>
              </a:rPr>
              <a:t>•</a:t>
            </a:r>
            <a:r>
              <a:rPr lang="tr-TR" dirty="0"/>
              <a:t>	Taşeronların İşleyişi</a:t>
            </a:r>
          </a:p>
          <a:p>
            <a:pPr>
              <a:buClr>
                <a:schemeClr val="accent1">
                  <a:lumMod val="75000"/>
                </a:schemeClr>
              </a:buClr>
              <a:buFont typeface="Century Gothic" panose="020B0502020202020204" pitchFamily="34" charset="0"/>
              <a:buChar char="•"/>
            </a:pPr>
            <a:r>
              <a:rPr lang="tr-TR" dirty="0"/>
              <a:t>Firma-Banka İlişkisi						</a:t>
            </a:r>
            <a:r>
              <a:rPr lang="tr-TR" dirty="0">
                <a:solidFill>
                  <a:schemeClr val="accent1">
                    <a:lumMod val="75000"/>
                  </a:schemeClr>
                </a:solidFill>
              </a:rPr>
              <a:t>•</a:t>
            </a:r>
            <a:r>
              <a:rPr lang="tr-TR" dirty="0"/>
              <a:t>	Firma İçi Görev Dağılımı</a:t>
            </a:r>
          </a:p>
          <a:p>
            <a:pPr>
              <a:buFont typeface="Century Gothic" panose="020B0502020202020204" pitchFamily="34" charset="0"/>
              <a:buChar char="•"/>
            </a:pPr>
            <a:endParaRPr lang="tr-TR" dirty="0"/>
          </a:p>
          <a:p>
            <a:pPr>
              <a:buFont typeface="Arial" panose="020B0604020202020204" pitchFamily="34" charset="0"/>
              <a:buChar char="•"/>
            </a:pPr>
            <a:endParaRPr lang="tr-TR" dirty="0"/>
          </a:p>
        </p:txBody>
      </p:sp>
    </p:spTree>
    <p:extLst>
      <p:ext uri="{BB962C8B-B14F-4D97-AF65-F5344CB8AC3E}">
        <p14:creationId xmlns:p14="http://schemas.microsoft.com/office/powerpoint/2010/main" val="32754760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283</TotalTime>
  <Words>748</Words>
  <Application>Microsoft Office PowerPoint</Application>
  <PresentationFormat>Geniş ekran</PresentationFormat>
  <Paragraphs>54</Paragraphs>
  <Slides>14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14</vt:i4>
      </vt:variant>
    </vt:vector>
  </HeadingPairs>
  <TitlesOfParts>
    <vt:vector size="19" baseType="lpstr">
      <vt:lpstr>Arial</vt:lpstr>
      <vt:lpstr>Calibri</vt:lpstr>
      <vt:lpstr>Century Gothic</vt:lpstr>
      <vt:lpstr>Wingdings 3</vt:lpstr>
      <vt:lpstr>İyon</vt:lpstr>
      <vt:lpstr>Özel Sektörde Staj Tecrübesi</vt:lpstr>
      <vt:lpstr>İçerik ..</vt:lpstr>
      <vt:lpstr>Neden Staj ?</vt:lpstr>
      <vt:lpstr>Neden Staj Yapmayı Tercih Ettim ?</vt:lpstr>
      <vt:lpstr>Neden Özel Sektör de Staj ?</vt:lpstr>
      <vt:lpstr>Stajın Faydaları</vt:lpstr>
      <vt:lpstr>Stajın Faydaları</vt:lpstr>
      <vt:lpstr>Yapmış Olduğum Stajın Dezavantajları</vt:lpstr>
      <vt:lpstr>Stajın Bana Kazandırdıkları</vt:lpstr>
      <vt:lpstr>Stajın Bana Kaybettirdikleri</vt:lpstr>
      <vt:lpstr>Staj Yapmak İsteyenlere Öneriler</vt:lpstr>
      <vt:lpstr>PowerPoint Sunusu</vt:lpstr>
      <vt:lpstr>Staj Programında Neler Değişmeli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Özel Sektörde Staj Tecrübesi</dc:title>
  <dc:creator> </dc:creator>
  <cp:lastModifiedBy> </cp:lastModifiedBy>
  <cp:revision>30</cp:revision>
  <dcterms:created xsi:type="dcterms:W3CDTF">2019-05-07T09:00:48Z</dcterms:created>
  <dcterms:modified xsi:type="dcterms:W3CDTF">2019-05-14T18:46:11Z</dcterms:modified>
</cp:coreProperties>
</file>