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4A7A430-6BFD-4B81-9C8E-4A63F86EE3A5}"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4109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A7A430-6BFD-4B81-9C8E-4A63F86EE3A5}"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2588398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A7A430-6BFD-4B81-9C8E-4A63F86EE3A5}"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30648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A7A430-6BFD-4B81-9C8E-4A63F86EE3A5}"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235189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4A7A430-6BFD-4B81-9C8E-4A63F86EE3A5}"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91915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A7A430-6BFD-4B81-9C8E-4A63F86EE3A5}"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179454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A7A430-6BFD-4B81-9C8E-4A63F86EE3A5}" type="datetimeFigureOut">
              <a:rPr lang="tr-TR" smtClean="0"/>
              <a:t>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142501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A7A430-6BFD-4B81-9C8E-4A63F86EE3A5}" type="datetimeFigureOut">
              <a:rPr lang="tr-TR" smtClean="0"/>
              <a:t>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97709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A7A430-6BFD-4B81-9C8E-4A63F86EE3A5}" type="datetimeFigureOut">
              <a:rPr lang="tr-TR" smtClean="0"/>
              <a:t>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131167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4A7A430-6BFD-4B81-9C8E-4A63F86EE3A5}"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291360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4A7A430-6BFD-4B81-9C8E-4A63F86EE3A5}"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70CE15-2AE2-47D8-9829-062940D31D45}" type="slidenum">
              <a:rPr lang="tr-TR" smtClean="0"/>
              <a:t>‹#›</a:t>
            </a:fld>
            <a:endParaRPr lang="tr-TR"/>
          </a:p>
        </p:txBody>
      </p:sp>
    </p:spTree>
    <p:extLst>
      <p:ext uri="{BB962C8B-B14F-4D97-AF65-F5344CB8AC3E}">
        <p14:creationId xmlns:p14="http://schemas.microsoft.com/office/powerpoint/2010/main" val="353597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7A430-6BFD-4B81-9C8E-4A63F86EE3A5}" type="datetimeFigureOut">
              <a:rPr lang="tr-TR" smtClean="0"/>
              <a:t>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0CE15-2AE2-47D8-9829-062940D31D45}" type="slidenum">
              <a:rPr lang="tr-TR" smtClean="0"/>
              <a:t>‹#›</a:t>
            </a:fld>
            <a:endParaRPr lang="tr-TR"/>
          </a:p>
        </p:txBody>
      </p:sp>
    </p:spTree>
    <p:extLst>
      <p:ext uri="{BB962C8B-B14F-4D97-AF65-F5344CB8AC3E}">
        <p14:creationId xmlns:p14="http://schemas.microsoft.com/office/powerpoint/2010/main" val="2081564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oAutofit/>
          </a:bodyPr>
          <a:lstStyle/>
          <a:p>
            <a:r>
              <a:rPr lang="tr-TR" sz="2800" b="1" dirty="0" smtClean="0">
                <a:latin typeface="+mn-lt"/>
              </a:rPr>
              <a:t>FİNANSAL EKONOMETRİ BÖLÜMÜ</a:t>
            </a:r>
            <a:br>
              <a:rPr lang="tr-TR" sz="2800" b="1" dirty="0" smtClean="0">
                <a:latin typeface="+mn-lt"/>
              </a:rPr>
            </a:br>
            <a:r>
              <a:rPr lang="tr-TR" sz="2800" b="1" dirty="0">
                <a:latin typeface="+mn-lt"/>
              </a:rPr>
              <a:t/>
            </a:r>
            <a:br>
              <a:rPr lang="tr-TR" sz="2800" b="1" dirty="0">
                <a:latin typeface="+mn-lt"/>
              </a:rPr>
            </a:br>
            <a:r>
              <a:rPr lang="tr-TR" sz="2800" b="1" dirty="0" smtClean="0">
                <a:latin typeface="+mn-lt"/>
              </a:rPr>
              <a:t>TURİZMİN EKONOMİK BÜYÜMEYE ETKİSİ : KARS İLİ ÖRNEĞİ</a:t>
            </a:r>
            <a:br>
              <a:rPr lang="tr-TR" sz="2800" b="1" dirty="0" smtClean="0">
                <a:latin typeface="+mn-lt"/>
              </a:rPr>
            </a:br>
            <a:r>
              <a:rPr lang="tr-TR" sz="2800" b="1" dirty="0">
                <a:latin typeface="+mn-lt"/>
              </a:rPr>
              <a:t/>
            </a:r>
            <a:br>
              <a:rPr lang="tr-TR" sz="2800" b="1" dirty="0">
                <a:latin typeface="+mn-lt"/>
              </a:rPr>
            </a:br>
            <a:r>
              <a:rPr lang="tr-TR" sz="2800" b="1" dirty="0" smtClean="0">
                <a:latin typeface="+mn-lt"/>
              </a:rPr>
              <a:t>Kemal YALUR </a:t>
            </a:r>
            <a:br>
              <a:rPr lang="tr-TR" sz="2800" b="1" dirty="0" smtClean="0">
                <a:latin typeface="+mn-lt"/>
              </a:rPr>
            </a:br>
            <a:r>
              <a:rPr lang="tr-TR" sz="2800" b="1" dirty="0" smtClean="0">
                <a:latin typeface="+mn-lt"/>
              </a:rPr>
              <a:t>B151818016</a:t>
            </a:r>
            <a:br>
              <a:rPr lang="tr-TR" sz="2800" b="1" dirty="0" smtClean="0">
                <a:latin typeface="+mn-lt"/>
              </a:rPr>
            </a:br>
            <a:r>
              <a:rPr lang="tr-TR" sz="2800" b="1" dirty="0">
                <a:latin typeface="+mn-lt"/>
              </a:rPr>
              <a:t/>
            </a:r>
            <a:br>
              <a:rPr lang="tr-TR" sz="2800" b="1" dirty="0">
                <a:latin typeface="+mn-lt"/>
              </a:rPr>
            </a:br>
            <a:r>
              <a:rPr lang="tr-TR" sz="2800" b="1" dirty="0" smtClean="0">
                <a:latin typeface="+mn-lt"/>
              </a:rPr>
              <a:t>Muhammed KEÇECİ</a:t>
            </a:r>
            <a:br>
              <a:rPr lang="tr-TR" sz="2800" b="1" dirty="0" smtClean="0">
                <a:latin typeface="+mn-lt"/>
              </a:rPr>
            </a:br>
            <a:r>
              <a:rPr lang="tr-TR" sz="2800" b="1" dirty="0" smtClean="0">
                <a:latin typeface="+mn-lt"/>
              </a:rPr>
              <a:t>B151818025</a:t>
            </a:r>
            <a:endParaRPr lang="tr-TR" sz="2800" b="1" dirty="0">
              <a:latin typeface="+mn-lt"/>
            </a:endParaRPr>
          </a:p>
        </p:txBody>
      </p:sp>
      <p:sp>
        <p:nvSpPr>
          <p:cNvPr id="3" name="Alt Başlık 2"/>
          <p:cNvSpPr>
            <a:spLocks noGrp="1"/>
          </p:cNvSpPr>
          <p:nvPr>
            <p:ph type="subTitle" idx="1"/>
          </p:nvPr>
        </p:nvSpPr>
        <p:spPr/>
        <p:txBody>
          <a:bodyPr/>
          <a:lstStyle/>
          <a:p>
            <a:r>
              <a:rPr lang="tr-TR" b="1" dirty="0" smtClean="0">
                <a:latin typeface="Arial" panose="020B0604020202020204" pitchFamily="34" charset="0"/>
                <a:cs typeface="Arial" panose="020B0604020202020204" pitchFamily="34" charset="0"/>
              </a:rPr>
              <a:t>Öğretim Üyesi ;</a:t>
            </a:r>
          </a:p>
          <a:p>
            <a:r>
              <a:rPr lang="tr-TR" b="1" dirty="0" smtClean="0">
                <a:latin typeface="Arial" panose="020B0604020202020204" pitchFamily="34" charset="0"/>
                <a:cs typeface="Arial" panose="020B0604020202020204" pitchFamily="34" charset="0"/>
              </a:rPr>
              <a:t>Dr. </a:t>
            </a:r>
            <a:r>
              <a:rPr lang="tr-TR" b="1" dirty="0" err="1" smtClean="0">
                <a:latin typeface="Arial" panose="020B0604020202020204" pitchFamily="34" charset="0"/>
                <a:cs typeface="Arial" panose="020B0604020202020204" pitchFamily="34" charset="0"/>
              </a:rPr>
              <a:t>Öğrt</a:t>
            </a:r>
            <a:r>
              <a:rPr lang="tr-TR" b="1" dirty="0" smtClean="0">
                <a:latin typeface="Arial" panose="020B0604020202020204" pitchFamily="34" charset="0"/>
                <a:cs typeface="Arial" panose="020B0604020202020204" pitchFamily="34" charset="0"/>
              </a:rPr>
              <a:t>. Üyesi Avni Önder HANEDAR</a:t>
            </a: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06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Kars Turizmi Faaliyetleri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r>
              <a:rPr lang="tr-TR" b="1" dirty="0" smtClean="0">
                <a:latin typeface="Arial" panose="020B0604020202020204" pitchFamily="34" charset="0"/>
                <a:cs typeface="Arial" panose="020B0604020202020204" pitchFamily="34" charset="0"/>
              </a:rPr>
              <a:t>İl, ülkemizin başlıca kış turizm merkezlerinden biri olup kültür turizmi açısından da tarihin çok eski dönemlerine uzanan antik kalıntıları ve ören yerleriyle bir cazibe merkezidir. Sarıçam ormanları ve sadece Alp Dağları’nda bulunabilen kristal kara sahip Sarıkamış Kayak Merkezi, tarihi İpek Yolu üzerinde bulunan ve yüzyıllarca medeniyetlere ev sahipliği yapmış olan Ani Antik Şehri, 182 farklı kuş çeşidi ile dünyanın birçok yerinden ziyaretçi akınına uğrayan </a:t>
            </a:r>
            <a:r>
              <a:rPr lang="tr-TR" b="1" dirty="0" err="1" smtClean="0">
                <a:latin typeface="Arial" panose="020B0604020202020204" pitchFamily="34" charset="0"/>
                <a:cs typeface="Arial" panose="020B0604020202020204" pitchFamily="34" charset="0"/>
              </a:rPr>
              <a:t>Kuyucuk</a:t>
            </a:r>
            <a:r>
              <a:rPr lang="tr-TR" b="1" dirty="0" smtClean="0">
                <a:latin typeface="Arial" panose="020B0604020202020204" pitchFamily="34" charset="0"/>
                <a:cs typeface="Arial" panose="020B0604020202020204" pitchFamily="34" charset="0"/>
              </a:rPr>
              <a:t> Kuş Cenneti, Anadolu’ya gelen ilk evliya alperenlerden </a:t>
            </a:r>
            <a:r>
              <a:rPr lang="tr-TR" b="1" dirty="0" err="1" smtClean="0">
                <a:latin typeface="Arial" panose="020B0604020202020204" pitchFamily="34" charset="0"/>
                <a:cs typeface="Arial" panose="020B0604020202020204" pitchFamily="34" charset="0"/>
              </a:rPr>
              <a:t>Ebul</a:t>
            </a:r>
            <a:r>
              <a:rPr lang="tr-TR" b="1" dirty="0" smtClean="0">
                <a:latin typeface="Arial" panose="020B0604020202020204" pitchFamily="34" charset="0"/>
                <a:cs typeface="Arial" panose="020B0604020202020204" pitchFamily="34" charset="0"/>
              </a:rPr>
              <a:t> Hasan </a:t>
            </a:r>
            <a:r>
              <a:rPr lang="tr-TR" b="1" dirty="0" err="1" smtClean="0">
                <a:latin typeface="Arial" panose="020B0604020202020204" pitchFamily="34" charset="0"/>
                <a:cs typeface="Arial" panose="020B0604020202020204" pitchFamily="34" charset="0"/>
              </a:rPr>
              <a:t>Harakani</a:t>
            </a:r>
            <a:r>
              <a:rPr lang="tr-TR" b="1" dirty="0" smtClean="0">
                <a:latin typeface="Arial" panose="020B0604020202020204" pitchFamily="34" charset="0"/>
                <a:cs typeface="Arial" panose="020B0604020202020204" pitchFamily="34" charset="0"/>
              </a:rPr>
              <a:t> Türbesi ve Camisi, Kars Kalesi ,Doğu Ekspresi, Baltık Mimarisiyle Kars şehri ve sınırlarının bir kısmı Kars’ta bulunan Çıldır Gölü ilk akla gelen turizm değerleridir.</a:t>
            </a: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95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LİTERATÜR İNCELEMESİ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85000" lnSpcReduction="20000"/>
          </a:bodyPr>
          <a:lstStyle/>
          <a:p>
            <a:r>
              <a:rPr lang="tr-TR" sz="3300" b="1" dirty="0" smtClean="0"/>
              <a:t>(Prof. Dr. Erdinç Tutar (Niğde </a:t>
            </a:r>
            <a:r>
              <a:rPr lang="tr-TR" sz="3300" b="1" dirty="0" err="1" smtClean="0"/>
              <a:t>University</a:t>
            </a:r>
            <a:r>
              <a:rPr lang="tr-TR" sz="3300" b="1" dirty="0" smtClean="0"/>
              <a:t>, </a:t>
            </a:r>
            <a:r>
              <a:rPr lang="tr-TR" sz="3300" b="1" dirty="0" err="1" smtClean="0"/>
              <a:t>Turkey</a:t>
            </a:r>
            <a:r>
              <a:rPr lang="tr-TR" sz="3300" b="1" dirty="0" smtClean="0"/>
              <a:t>) Çisil Erkan (Niğde </a:t>
            </a:r>
            <a:r>
              <a:rPr lang="tr-TR" sz="3300" b="1" dirty="0" err="1" smtClean="0"/>
              <a:t>University</a:t>
            </a:r>
            <a:r>
              <a:rPr lang="tr-TR" sz="3300" b="1" dirty="0" smtClean="0"/>
              <a:t>, </a:t>
            </a:r>
            <a:r>
              <a:rPr lang="tr-TR" sz="3300" b="1" dirty="0" err="1" smtClean="0"/>
              <a:t>Turkey</a:t>
            </a:r>
            <a:r>
              <a:rPr lang="tr-TR" sz="3300" b="1" dirty="0" smtClean="0"/>
              <a:t>) , </a:t>
            </a:r>
            <a:r>
              <a:rPr lang="tr-TR" dirty="0" smtClean="0"/>
              <a:t>Kırsal kalkınma ile kırsal turizm arasında doğru yönlü bir ilişki bulunmaktadır. Kırsal turizm, kırsal kalkınma içerisinde ekonomik faaliyetlerin çeşitlendirilmesi bileşenlerinden en önemlisidir. Kentlerde oluşan kalabalık nüfus, hava kirliliği ve stresten uzaklaşmak isteyenler için ideal bir tatil türü haline gelmiştir. Kırsal turizm, kırsal kalkınmanın temel araçlarındandır. Kırsal turizmin, kırsal kalkınmadaki başarısı oldukça önemlidir. Kırsal turizm her şeyden önce kırsal alanlar için istihdam ve gelir fırsatı teşkil etmektedir. Bu yörelerdeki turistik ürünün oluşması ancak bu yöreye turistlerin gelmesiyle mümkündür. Özellikle bölgelerarası gelişmişlik farkının ve yoksulluğun daha çok olduğu ülkelerde kırsal turizm arz potansiyelinin etkin bir şekilde kullanılmasıyla bu sorunların giderilmesinde etkin bir alternatif olabilir. Özellikle tarımsal faaliyetlerin yoğun olduğu yerlerde çiftçilerin asıl uğraşı olan tarımı terk etmeden, yörenin sahip olduğu doğal, </a:t>
            </a:r>
            <a:r>
              <a:rPr lang="tr-TR" dirty="0" err="1" smtClean="0"/>
              <a:t>sosyo</a:t>
            </a:r>
            <a:r>
              <a:rPr lang="tr-TR" dirty="0" smtClean="0"/>
              <a:t>-kültürel ve tarihsel değerleri, turizm amaçlı kullanarak kendilerine bir ek gelir sağlamak ve refah düzeylerini yükseltmek kırsal turizmle mümkündür.</a:t>
            </a:r>
            <a:endParaRPr lang="tr-TR" dirty="0"/>
          </a:p>
        </p:txBody>
      </p:sp>
    </p:spTree>
    <p:extLst>
      <p:ext uri="{BB962C8B-B14F-4D97-AF65-F5344CB8AC3E}">
        <p14:creationId xmlns:p14="http://schemas.microsoft.com/office/powerpoint/2010/main" val="240858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MODELLEME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Kullanılan </a:t>
            </a:r>
            <a:r>
              <a:rPr lang="tr-TR" dirty="0" smtClean="0">
                <a:latin typeface="Times New Roman" panose="02020603050405020304" pitchFamily="18" charset="0"/>
                <a:cs typeface="Times New Roman" panose="02020603050405020304" pitchFamily="18" charset="0"/>
              </a:rPr>
              <a:t>veriler </a:t>
            </a:r>
            <a:r>
              <a:rPr lang="tr-TR" dirty="0" smtClean="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ars’ın gelen </a:t>
            </a:r>
            <a:r>
              <a:rPr lang="tr-TR" dirty="0" smtClean="0">
                <a:latin typeface="Times New Roman" panose="02020603050405020304" pitchFamily="18" charset="0"/>
                <a:cs typeface="Times New Roman" panose="02020603050405020304" pitchFamily="18" charset="0"/>
              </a:rPr>
              <a:t>kişi sayısı </a:t>
            </a:r>
            <a:r>
              <a:rPr lang="tr-TR" dirty="0" smtClean="0">
                <a:latin typeface="Times New Roman" panose="02020603050405020304" pitchFamily="18" charset="0"/>
                <a:cs typeface="Times New Roman" panose="02020603050405020304" pitchFamily="18" charset="0"/>
              </a:rPr>
              <a:t>, ildeki kış turizmi için gelen yolcu sayısı, doğu ekspresi ile </a:t>
            </a:r>
            <a:r>
              <a:rPr lang="tr-TR" dirty="0" err="1" smtClean="0">
                <a:latin typeface="Times New Roman" panose="02020603050405020304" pitchFamily="18" charset="0"/>
                <a:cs typeface="Times New Roman" panose="02020603050405020304" pitchFamily="18" charset="0"/>
              </a:rPr>
              <a:t>seyehat</a:t>
            </a:r>
            <a:r>
              <a:rPr lang="tr-TR" dirty="0" smtClean="0">
                <a:latin typeface="Times New Roman" panose="02020603050405020304" pitchFamily="18" charset="0"/>
                <a:cs typeface="Times New Roman" panose="02020603050405020304" pitchFamily="18" charset="0"/>
              </a:rPr>
              <a:t> eden yolcu sayısıdır. Verilerin zaman aralığı olarak 2010-2017 yılları baz alınmıştır. Veriler genel itibariyle Türkiye İstatistik Kurumu’ndan elde edilmiştir. Verilerin zaman aralığı olarak 2010-2017 yıllarının baz alınmasındaki en önemli etken yakın tarih olması ve bu yıllarda gelen turist sayısında ki patlama.</a:t>
            </a:r>
            <a:endParaRPr lang="tr-TR" dirty="0"/>
          </a:p>
        </p:txBody>
      </p:sp>
    </p:spTree>
    <p:extLst>
      <p:ext uri="{BB962C8B-B14F-4D97-AF65-F5344CB8AC3E}">
        <p14:creationId xmlns:p14="http://schemas.microsoft.com/office/powerpoint/2010/main" val="254055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Kullanılan model;</a:t>
            </a:r>
            <a:br>
              <a:rPr lang="tr-TR" dirty="0" smtClean="0"/>
            </a:br>
            <a:endParaRPr lang="tr-TR" dirty="0"/>
          </a:p>
        </p:txBody>
      </p:sp>
      <p:sp>
        <p:nvSpPr>
          <p:cNvPr id="3" name="İçerik Yer Tutucusu 2"/>
          <p:cNvSpPr>
            <a:spLocks noGrp="1"/>
          </p:cNvSpPr>
          <p:nvPr>
            <p:ph idx="1"/>
          </p:nvPr>
        </p:nvSpPr>
        <p:spPr>
          <a:xfrm>
            <a:off x="838200" y="1825625"/>
            <a:ext cx="10304417" cy="4771118"/>
          </a:xfrm>
        </p:spPr>
        <p:txBody>
          <a:bodyPr>
            <a:normAutofit lnSpcReduction="10000"/>
          </a:bodyPr>
          <a:lstStyle/>
          <a:p>
            <a:r>
              <a:rPr lang="tr-TR" dirty="0" err="1" smtClean="0"/>
              <a:t>TEBK</a:t>
            </a:r>
            <a:r>
              <a:rPr lang="tr-TR" baseline="-25000" dirty="0" err="1">
                <a:latin typeface="Times New Roman" panose="02020603050405020304" pitchFamily="18" charset="0"/>
                <a:cs typeface="Times New Roman" panose="02020603050405020304" pitchFamily="18" charset="0"/>
              </a:rPr>
              <a:t>it</a:t>
            </a:r>
            <a:r>
              <a:rPr lang="tr-TR" dirty="0" smtClean="0"/>
              <a:t>=</a:t>
            </a:r>
            <a:r>
              <a:rPr lang="tr-TR" dirty="0">
                <a:latin typeface="Times New Roman" panose="02020603050405020304" pitchFamily="18" charset="0"/>
                <a:cs typeface="Times New Roman" panose="02020603050405020304" pitchFamily="18" charset="0"/>
              </a:rPr>
              <a:t> β</a:t>
            </a:r>
            <a:r>
              <a:rPr lang="tr-TR" baseline="-25000" dirty="0">
                <a:latin typeface="Times New Roman" panose="02020603050405020304" pitchFamily="18" charset="0"/>
                <a:cs typeface="Times New Roman" panose="02020603050405020304" pitchFamily="18" charset="0"/>
              </a:rPr>
              <a:t>0</a:t>
            </a:r>
            <a:r>
              <a:rPr lang="tr-TR" dirty="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β</a:t>
            </a:r>
            <a:r>
              <a:rPr lang="tr-TR" baseline="-25000" dirty="0" smtClean="0">
                <a:latin typeface="Times New Roman" panose="02020603050405020304" pitchFamily="18" charset="0"/>
                <a:cs typeface="Times New Roman" panose="02020603050405020304" pitchFamily="18" charset="0"/>
              </a:rPr>
              <a:t>1</a:t>
            </a:r>
            <a:r>
              <a:rPr lang="tr-TR" dirty="0" smtClean="0">
                <a:latin typeface="Times New Roman" panose="02020603050405020304" pitchFamily="18" charset="0"/>
                <a:cs typeface="Times New Roman" panose="02020603050405020304" pitchFamily="18" charset="0"/>
              </a:rPr>
              <a:t>DEKS+ β</a:t>
            </a:r>
            <a:r>
              <a:rPr lang="tr-TR" baseline="-25000" dirty="0" smtClean="0">
                <a:latin typeface="Times New Roman" panose="02020603050405020304" pitchFamily="18" charset="0"/>
                <a:cs typeface="Times New Roman" panose="02020603050405020304" pitchFamily="18" charset="0"/>
              </a:rPr>
              <a:t>2</a:t>
            </a:r>
            <a:r>
              <a:rPr lang="tr-TR" dirty="0" smtClean="0">
                <a:latin typeface="Times New Roman" panose="02020603050405020304" pitchFamily="18" charset="0"/>
                <a:cs typeface="Times New Roman" panose="02020603050405020304" pitchFamily="18" charset="0"/>
              </a:rPr>
              <a:t>YS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β</a:t>
            </a:r>
            <a:r>
              <a:rPr lang="tr-TR" baseline="-25000" dirty="0" smtClean="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KT + β</a:t>
            </a:r>
            <a:r>
              <a:rPr lang="tr-TR" baseline="-25000" dirty="0" smtClean="0">
                <a:latin typeface="Times New Roman" panose="02020603050405020304" pitchFamily="18" charset="0"/>
                <a:cs typeface="Times New Roman" panose="02020603050405020304" pitchFamily="18" charset="0"/>
              </a:rPr>
              <a:t>4</a:t>
            </a:r>
            <a:r>
              <a:rPr lang="tr-TR" dirty="0" smtClean="0">
                <a:latin typeface="Times New Roman" panose="02020603050405020304" pitchFamily="18" charset="0"/>
                <a:cs typeface="Times New Roman" panose="02020603050405020304" pitchFamily="18" charset="0"/>
              </a:rPr>
              <a:t>Y + </a:t>
            </a:r>
            <a:r>
              <a:rPr lang="tr-TR" dirty="0">
                <a:latin typeface="Times New Roman" panose="02020603050405020304" pitchFamily="18" charset="0"/>
                <a:cs typeface="Times New Roman" panose="02020603050405020304" pitchFamily="18" charset="0"/>
              </a:rPr>
              <a:t>u</a:t>
            </a:r>
            <a:r>
              <a:rPr lang="tr-TR" baseline="-25000" dirty="0">
                <a:latin typeface="Times New Roman" panose="02020603050405020304" pitchFamily="18" charset="0"/>
                <a:cs typeface="Times New Roman" panose="02020603050405020304" pitchFamily="18" charset="0"/>
              </a:rPr>
              <a:t>t</a:t>
            </a:r>
            <a:r>
              <a:rPr lang="tr-TR" dirty="0">
                <a:latin typeface="Times New Roman" panose="02020603050405020304" pitchFamily="18" charset="0"/>
                <a:cs typeface="Times New Roman" panose="02020603050405020304" pitchFamily="18" charset="0"/>
              </a:rPr>
              <a:t> şeklindedir</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TEBK; Turizmin ekonomik büyümeye etkisi Kars</a:t>
            </a:r>
          </a:p>
          <a:p>
            <a:r>
              <a:rPr lang="tr-TR" dirty="0" smtClean="0">
                <a:latin typeface="Times New Roman" panose="02020603050405020304" pitchFamily="18" charset="0"/>
                <a:cs typeface="Times New Roman" panose="02020603050405020304" pitchFamily="18" charset="0"/>
              </a:rPr>
              <a:t>DEKS; Doğu Ekspresi</a:t>
            </a:r>
          </a:p>
          <a:p>
            <a:r>
              <a:rPr lang="tr-TR" dirty="0" smtClean="0">
                <a:latin typeface="Times New Roman" panose="02020603050405020304" pitchFamily="18" charset="0"/>
                <a:cs typeface="Times New Roman" panose="02020603050405020304" pitchFamily="18" charset="0"/>
              </a:rPr>
              <a:t>YS; Yolcu Sayısı</a:t>
            </a:r>
          </a:p>
          <a:p>
            <a:r>
              <a:rPr lang="tr-TR" dirty="0" smtClean="0">
                <a:latin typeface="Times New Roman" panose="02020603050405020304" pitchFamily="18" charset="0"/>
                <a:cs typeface="Times New Roman" panose="02020603050405020304" pitchFamily="18" charset="0"/>
              </a:rPr>
              <a:t>KT; Kış Turizmi</a:t>
            </a:r>
          </a:p>
          <a:p>
            <a:r>
              <a:rPr lang="tr-TR" dirty="0" smtClean="0">
                <a:latin typeface="Times New Roman" panose="02020603050405020304" pitchFamily="18" charset="0"/>
                <a:cs typeface="Times New Roman" panose="02020603050405020304" pitchFamily="18" charset="0"/>
              </a:rPr>
              <a:t>Y; Yıllar</a:t>
            </a:r>
          </a:p>
          <a:p>
            <a:r>
              <a:rPr lang="el-GR" dirty="0" smtClean="0">
                <a:latin typeface="Times New Roman" panose="02020603050405020304" pitchFamily="18" charset="0"/>
                <a:cs typeface="Times New Roman" panose="02020603050405020304" pitchFamily="18" charset="0"/>
              </a:rPr>
              <a:t>Β</a:t>
            </a:r>
            <a:r>
              <a:rPr lang="tr-TR" baseline="-25000" dirty="0" smtClean="0">
                <a:latin typeface="Times New Roman" panose="02020603050405020304" pitchFamily="18" charset="0"/>
                <a:cs typeface="Times New Roman" panose="02020603050405020304" pitchFamily="18" charset="0"/>
              </a:rPr>
              <a:t>0 </a:t>
            </a:r>
            <a:r>
              <a:rPr lang="tr-TR" dirty="0" smtClean="0">
                <a:latin typeface="Times New Roman" panose="02020603050405020304" pitchFamily="18" charset="0"/>
                <a:cs typeface="Times New Roman" panose="02020603050405020304" pitchFamily="18" charset="0"/>
              </a:rPr>
              <a:t> ; Sabit Terim</a:t>
            </a:r>
          </a:p>
          <a:p>
            <a:r>
              <a:rPr lang="tr-TR" dirty="0" smtClean="0">
                <a:latin typeface="Times New Roman" panose="02020603050405020304" pitchFamily="18" charset="0"/>
                <a:cs typeface="Times New Roman" panose="02020603050405020304" pitchFamily="18" charset="0"/>
              </a:rPr>
              <a:t>Bağımlı değişken olarak </a:t>
            </a:r>
            <a:r>
              <a:rPr lang="tr-TR" dirty="0" smtClean="0">
                <a:latin typeface="Times New Roman" panose="02020603050405020304" pitchFamily="18" charset="0"/>
                <a:cs typeface="Times New Roman" panose="02020603050405020304" pitchFamily="18" charset="0"/>
              </a:rPr>
              <a:t>Turizmin ekonomik büyümeye etkisi Kars , diğer veriler ise bağımsız değişken olarak belirlenmiştir burada </a:t>
            </a:r>
            <a:r>
              <a:rPr lang="tr-TR" b="1" u="sng" dirty="0" smtClean="0">
                <a:latin typeface="Times New Roman" panose="02020603050405020304" pitchFamily="18" charset="0"/>
                <a:cs typeface="Times New Roman" panose="02020603050405020304" pitchFamily="18" charset="0"/>
              </a:rPr>
              <a:t>‘Doğu </a:t>
            </a:r>
            <a:r>
              <a:rPr lang="tr-TR" b="1" u="sng" dirty="0" err="1" smtClean="0">
                <a:latin typeface="Times New Roman" panose="02020603050405020304" pitchFamily="18" charset="0"/>
                <a:cs typeface="Times New Roman" panose="02020603050405020304" pitchFamily="18" charset="0"/>
              </a:rPr>
              <a:t>Ekspresi‘</a:t>
            </a:r>
            <a:r>
              <a:rPr lang="tr-TR" dirty="0" err="1" smtClean="0">
                <a:latin typeface="Times New Roman" panose="02020603050405020304" pitchFamily="18" charset="0"/>
                <a:cs typeface="Times New Roman" panose="02020603050405020304" pitchFamily="18" charset="0"/>
              </a:rPr>
              <a:t>değişkeninin</a:t>
            </a:r>
            <a:r>
              <a:rPr lang="tr-TR" dirty="0" smtClean="0">
                <a:latin typeface="Times New Roman" panose="02020603050405020304" pitchFamily="18" charset="0"/>
                <a:cs typeface="Times New Roman" panose="02020603050405020304" pitchFamily="18" charset="0"/>
              </a:rPr>
              <a:t> modele daha çok etki edeceğini tahmin ediyoruz.</a:t>
            </a:r>
            <a:r>
              <a:rPr lang="tr-TR" b="1" u="sng" dirty="0" smtClean="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8133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Ekonometrik</a:t>
            </a:r>
            <a:r>
              <a:rPr lang="tr-TR" dirty="0" smtClean="0"/>
              <a:t> Sonuçlar;</a:t>
            </a:r>
            <a:endParaRPr lang="tr-TR" dirty="0"/>
          </a:p>
        </p:txBody>
      </p:sp>
      <p:pic>
        <p:nvPicPr>
          <p:cNvPr id="4" name="İçerik Yer Tutucusu 3"/>
          <p:cNvPicPr>
            <a:picLocks noGrp="1" noChangeAspect="1"/>
          </p:cNvPicPr>
          <p:nvPr>
            <p:ph idx="1"/>
          </p:nvPr>
        </p:nvPicPr>
        <p:blipFill>
          <a:blip r:embed="rId2"/>
          <a:stretch>
            <a:fillRect/>
          </a:stretch>
        </p:blipFill>
        <p:spPr>
          <a:xfrm>
            <a:off x="1711234" y="1690688"/>
            <a:ext cx="8007531" cy="2894375"/>
          </a:xfrm>
          <a:prstGeom prst="rect">
            <a:avLst/>
          </a:prstGeom>
        </p:spPr>
      </p:pic>
      <p:sp>
        <p:nvSpPr>
          <p:cNvPr id="6" name="Metin kutusu 5"/>
          <p:cNvSpPr txBox="1"/>
          <p:nvPr/>
        </p:nvSpPr>
        <p:spPr>
          <a:xfrm>
            <a:off x="1438934" y="4950823"/>
            <a:ext cx="8279831" cy="923330"/>
          </a:xfrm>
          <a:prstGeom prst="rect">
            <a:avLst/>
          </a:prstGeom>
          <a:noFill/>
        </p:spPr>
        <p:txBody>
          <a:bodyPr wrap="none" rtlCol="0">
            <a:spAutoFit/>
          </a:bodyPr>
          <a:lstStyle/>
          <a:p>
            <a:r>
              <a:rPr lang="tr-TR" dirty="0" smtClean="0"/>
              <a:t>Doğu ekspresindeki bir birimlik artış turizmin ekonomik büyümeye katkısını 0,09 artırır.</a:t>
            </a:r>
          </a:p>
          <a:p>
            <a:r>
              <a:rPr lang="tr-TR" dirty="0" smtClean="0"/>
              <a:t>İstatistiksel olarak </a:t>
            </a:r>
            <a:r>
              <a:rPr lang="tr-TR" dirty="0" err="1" smtClean="0"/>
              <a:t>deks</a:t>
            </a:r>
            <a:r>
              <a:rPr lang="tr-TR" dirty="0" smtClean="0"/>
              <a:t> anlamlı bir etkiye sahip olduğu görülmektedir 0,04 değerle</a:t>
            </a:r>
          </a:p>
          <a:p>
            <a:r>
              <a:rPr lang="tr-TR" dirty="0" smtClean="0"/>
              <a:t>Kış </a:t>
            </a:r>
            <a:r>
              <a:rPr lang="tr-TR" dirty="0" err="1" smtClean="0"/>
              <a:t>turizmininde</a:t>
            </a:r>
            <a:r>
              <a:rPr lang="tr-TR" dirty="0" smtClean="0"/>
              <a:t> büyümeyi arttırıcı kat sayıya sahip olduğu görülmektedir.</a:t>
            </a:r>
            <a:endParaRPr lang="tr-TR" dirty="0"/>
          </a:p>
        </p:txBody>
      </p:sp>
    </p:spTree>
    <p:extLst>
      <p:ext uri="{BB962C8B-B14F-4D97-AF65-F5344CB8AC3E}">
        <p14:creationId xmlns:p14="http://schemas.microsoft.com/office/powerpoint/2010/main" val="266716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1189" y="221433"/>
            <a:ext cx="10515600" cy="1325563"/>
          </a:xfrm>
        </p:spPr>
        <p:txBody>
          <a:bodyPr/>
          <a:lstStyle/>
          <a:p>
            <a:r>
              <a:rPr lang="tr-TR" dirty="0" smtClean="0"/>
              <a:t>Politika Önerisi;</a:t>
            </a:r>
            <a:br>
              <a:rPr lang="tr-TR" dirty="0" smtClean="0"/>
            </a:br>
            <a:endParaRPr lang="tr-TR" dirty="0"/>
          </a:p>
        </p:txBody>
      </p:sp>
      <p:sp>
        <p:nvSpPr>
          <p:cNvPr id="3" name="İçerik Yer Tutucusu 2"/>
          <p:cNvSpPr>
            <a:spLocks noGrp="1"/>
          </p:cNvSpPr>
          <p:nvPr>
            <p:ph idx="1"/>
          </p:nvPr>
        </p:nvSpPr>
        <p:spPr/>
        <p:txBody>
          <a:bodyPr/>
          <a:lstStyle/>
          <a:p>
            <a:r>
              <a:rPr lang="tr-TR" dirty="0" smtClean="0"/>
              <a:t>Karsta ki turizmi arttırıcı yönde yapılacak çalışmalar tren yolu konforunu sağlamak kış turizmi imkanlarını arttırmak ve doğu ekspresi seferlerini arttırmak bunu kış mevsimiyle </a:t>
            </a:r>
            <a:r>
              <a:rPr lang="tr-TR" dirty="0" err="1" smtClean="0"/>
              <a:t>deil</a:t>
            </a:r>
            <a:r>
              <a:rPr lang="tr-TR" dirty="0" smtClean="0"/>
              <a:t> 12 aya yaymalıyız.</a:t>
            </a:r>
          </a:p>
          <a:p>
            <a:endParaRPr lang="tr-TR" dirty="0"/>
          </a:p>
        </p:txBody>
      </p:sp>
    </p:spTree>
    <p:extLst>
      <p:ext uri="{BB962C8B-B14F-4D97-AF65-F5344CB8AC3E}">
        <p14:creationId xmlns:p14="http://schemas.microsoft.com/office/powerpoint/2010/main" val="332052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9705785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513</Words>
  <Application>Microsoft Office PowerPoint</Application>
  <PresentationFormat>Geniş ekran</PresentationFormat>
  <Paragraphs>26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FİNANSAL EKONOMETRİ BÖLÜMÜ  TURİZMİN EKONOMİK BÜYÜMEYE ETKİSİ : KARS İLİ ÖRNEĞİ  Kemal YALUR  B151818016  Muhammed KEÇECİ B151818025</vt:lpstr>
      <vt:lpstr>Kars Turizmi Faaliyetleri ;</vt:lpstr>
      <vt:lpstr>LİTERATÜR İNCELEMESİ ;</vt:lpstr>
      <vt:lpstr>MODELLEME ;</vt:lpstr>
      <vt:lpstr>Kullanılan model; </vt:lpstr>
      <vt:lpstr>Ekonometrik Sonuçlar;</vt:lpstr>
      <vt:lpstr>Politika Önerisi;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FİNANSAL EKONOMETRİ BÖLÜMÜ  TURİZMİN EKONOMİK BÜYÜMEYE ETKİSİ : KARS İLİ ÖRNEĞİ  Kemal YALUR  B151818016  Muhammed KEÇECİ B151818025</dc:title>
  <dc:creator>ömer terzi</dc:creator>
  <cp:lastModifiedBy>ömer terzi</cp:lastModifiedBy>
  <cp:revision>7</cp:revision>
  <dcterms:created xsi:type="dcterms:W3CDTF">2019-05-08T08:37:15Z</dcterms:created>
  <dcterms:modified xsi:type="dcterms:W3CDTF">2019-05-08T09:45:42Z</dcterms:modified>
</cp:coreProperties>
</file>