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48"/>
  </p:notesMasterIdLst>
  <p:sldIdLst>
    <p:sldId id="256" r:id="rId2"/>
    <p:sldId id="278" r:id="rId3"/>
    <p:sldId id="279" r:id="rId4"/>
    <p:sldId id="263" r:id="rId5"/>
    <p:sldId id="261" r:id="rId6"/>
    <p:sldId id="287" r:id="rId7"/>
    <p:sldId id="258" r:id="rId8"/>
    <p:sldId id="259" r:id="rId9"/>
    <p:sldId id="260" r:id="rId10"/>
    <p:sldId id="267" r:id="rId11"/>
    <p:sldId id="281" r:id="rId12"/>
    <p:sldId id="268" r:id="rId13"/>
    <p:sldId id="266" r:id="rId14"/>
    <p:sldId id="296" r:id="rId15"/>
    <p:sldId id="285" r:id="rId16"/>
    <p:sldId id="286" r:id="rId17"/>
    <p:sldId id="280" r:id="rId18"/>
    <p:sldId id="282" r:id="rId19"/>
    <p:sldId id="283" r:id="rId20"/>
    <p:sldId id="284" r:id="rId21"/>
    <p:sldId id="291" r:id="rId22"/>
    <p:sldId id="269" r:id="rId23"/>
    <p:sldId id="294" r:id="rId24"/>
    <p:sldId id="295" r:id="rId25"/>
    <p:sldId id="288" r:id="rId26"/>
    <p:sldId id="289" r:id="rId27"/>
    <p:sldId id="290" r:id="rId28"/>
    <p:sldId id="292" r:id="rId29"/>
    <p:sldId id="293" r:id="rId30"/>
    <p:sldId id="271" r:id="rId31"/>
    <p:sldId id="270" r:id="rId32"/>
    <p:sldId id="301" r:id="rId33"/>
    <p:sldId id="298" r:id="rId34"/>
    <p:sldId id="299" r:id="rId35"/>
    <p:sldId id="300" r:id="rId36"/>
    <p:sldId id="302" r:id="rId37"/>
    <p:sldId id="309" r:id="rId38"/>
    <p:sldId id="303" r:id="rId39"/>
    <p:sldId id="304" r:id="rId40"/>
    <p:sldId id="305" r:id="rId41"/>
    <p:sldId id="306" r:id="rId42"/>
    <p:sldId id="307" r:id="rId43"/>
    <p:sldId id="308" r:id="rId44"/>
    <p:sldId id="310" r:id="rId45"/>
    <p:sldId id="311" r:id="rId46"/>
    <p:sldId id="277" r:id="rId4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D53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434" autoAdjust="0"/>
  </p:normalViewPr>
  <p:slideViewPr>
    <p:cSldViewPr snapToGrid="0">
      <p:cViewPr varScale="1">
        <p:scale>
          <a:sx n="88" d="100"/>
          <a:sy n="88" d="100"/>
        </p:scale>
        <p:origin x="624" y="9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G:\Drive'&#305;m\Akademik%20birikim\Doktora%20TEZ\&#304;&#199;&#304;NDEK&#304;LER\bankalara%20ait%20temel%20veriler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G:\Drive'&#305;m\Akademik%20birikim\Doktora%20TEZ\&#304;&#199;&#304;NDEK&#304;LER\bankalara%20ait%20temel%20veriler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Sayfa8!$B$1</c:f>
              <c:strCache>
                <c:ptCount val="1"/>
                <c:pt idx="0">
                  <c:v>NET FAİZ GELİRİ/GİDERİ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Sayfa8!$A$2:$A$68</c:f>
              <c:strCache>
                <c:ptCount val="65"/>
                <c:pt idx="0">
                  <c:v>2002Q4</c:v>
                </c:pt>
                <c:pt idx="1">
                  <c:v>2003Q1</c:v>
                </c:pt>
                <c:pt idx="2">
                  <c:v>2003Q2</c:v>
                </c:pt>
                <c:pt idx="3">
                  <c:v>2003Q3</c:v>
                </c:pt>
                <c:pt idx="4">
                  <c:v>2003Q4</c:v>
                </c:pt>
                <c:pt idx="5">
                  <c:v>2004Q1</c:v>
                </c:pt>
                <c:pt idx="6">
                  <c:v>2004Q2</c:v>
                </c:pt>
                <c:pt idx="7">
                  <c:v>2004Q3</c:v>
                </c:pt>
                <c:pt idx="8">
                  <c:v>2004Q4</c:v>
                </c:pt>
                <c:pt idx="9">
                  <c:v>2005Q1</c:v>
                </c:pt>
                <c:pt idx="10">
                  <c:v>2005Q2</c:v>
                </c:pt>
                <c:pt idx="11">
                  <c:v>2005Q3</c:v>
                </c:pt>
                <c:pt idx="12">
                  <c:v>2005Q4</c:v>
                </c:pt>
                <c:pt idx="13">
                  <c:v>2006Q1</c:v>
                </c:pt>
                <c:pt idx="14">
                  <c:v>2006Q2</c:v>
                </c:pt>
                <c:pt idx="15">
                  <c:v>2006Q3</c:v>
                </c:pt>
                <c:pt idx="16">
                  <c:v>2006Q4</c:v>
                </c:pt>
                <c:pt idx="17">
                  <c:v>2007Q1</c:v>
                </c:pt>
                <c:pt idx="18">
                  <c:v>2007Q2</c:v>
                </c:pt>
                <c:pt idx="19">
                  <c:v>2007Q3</c:v>
                </c:pt>
                <c:pt idx="20">
                  <c:v>2007Q4</c:v>
                </c:pt>
                <c:pt idx="21">
                  <c:v>2008Q1</c:v>
                </c:pt>
                <c:pt idx="22">
                  <c:v>2008Q2</c:v>
                </c:pt>
                <c:pt idx="23">
                  <c:v>2008Q3</c:v>
                </c:pt>
                <c:pt idx="24">
                  <c:v>2008Q4</c:v>
                </c:pt>
                <c:pt idx="25">
                  <c:v>2009Q1</c:v>
                </c:pt>
                <c:pt idx="26">
                  <c:v>2009Q2</c:v>
                </c:pt>
                <c:pt idx="27">
                  <c:v>2009Q3</c:v>
                </c:pt>
                <c:pt idx="28">
                  <c:v>2009Q4</c:v>
                </c:pt>
                <c:pt idx="29">
                  <c:v>2010Q1</c:v>
                </c:pt>
                <c:pt idx="30">
                  <c:v>2010Q2</c:v>
                </c:pt>
                <c:pt idx="31">
                  <c:v>2010Q3</c:v>
                </c:pt>
                <c:pt idx="32">
                  <c:v>2010Q4</c:v>
                </c:pt>
                <c:pt idx="33">
                  <c:v>2011Q1</c:v>
                </c:pt>
                <c:pt idx="34">
                  <c:v>2011Q2</c:v>
                </c:pt>
                <c:pt idx="35">
                  <c:v>2011Q3</c:v>
                </c:pt>
                <c:pt idx="36">
                  <c:v>2011Q4</c:v>
                </c:pt>
                <c:pt idx="37">
                  <c:v>2012Q1</c:v>
                </c:pt>
                <c:pt idx="38">
                  <c:v>2012Q2</c:v>
                </c:pt>
                <c:pt idx="39">
                  <c:v>2012Q3</c:v>
                </c:pt>
                <c:pt idx="40">
                  <c:v>2012Q4</c:v>
                </c:pt>
                <c:pt idx="41">
                  <c:v>2013Q1</c:v>
                </c:pt>
                <c:pt idx="42">
                  <c:v>2013Q2</c:v>
                </c:pt>
                <c:pt idx="43">
                  <c:v>2013Q3</c:v>
                </c:pt>
                <c:pt idx="44">
                  <c:v>2013Q4</c:v>
                </c:pt>
                <c:pt idx="45">
                  <c:v>2014Q1</c:v>
                </c:pt>
                <c:pt idx="46">
                  <c:v>2014Q2</c:v>
                </c:pt>
                <c:pt idx="47">
                  <c:v>2014Q3</c:v>
                </c:pt>
                <c:pt idx="48">
                  <c:v>2014Q4</c:v>
                </c:pt>
                <c:pt idx="49">
                  <c:v>2015Q1</c:v>
                </c:pt>
                <c:pt idx="50">
                  <c:v>2015Q2</c:v>
                </c:pt>
                <c:pt idx="51">
                  <c:v>2015Q3</c:v>
                </c:pt>
                <c:pt idx="52">
                  <c:v>2015Q4</c:v>
                </c:pt>
                <c:pt idx="53">
                  <c:v>2016Q1</c:v>
                </c:pt>
                <c:pt idx="54">
                  <c:v>2016Q2</c:v>
                </c:pt>
                <c:pt idx="55">
                  <c:v>2016Q3</c:v>
                </c:pt>
                <c:pt idx="56">
                  <c:v>2016Q4</c:v>
                </c:pt>
                <c:pt idx="57">
                  <c:v>2017Q1</c:v>
                </c:pt>
                <c:pt idx="58">
                  <c:v>2017Q2</c:v>
                </c:pt>
                <c:pt idx="59">
                  <c:v>2017Q3</c:v>
                </c:pt>
                <c:pt idx="60">
                  <c:v>2017Q4</c:v>
                </c:pt>
                <c:pt idx="61">
                  <c:v>2018Q1</c:v>
                </c:pt>
                <c:pt idx="62">
                  <c:v>2018Q2</c:v>
                </c:pt>
                <c:pt idx="63">
                  <c:v>2018Q3</c:v>
                </c:pt>
                <c:pt idx="64">
                  <c:v>2018Q4</c:v>
                </c:pt>
              </c:strCache>
            </c:strRef>
          </c:cat>
          <c:val>
            <c:numRef>
              <c:f>Sayfa8!$B$2:$B$68</c:f>
              <c:numCache>
                <c:formatCode>General</c:formatCode>
                <c:ptCount val="67"/>
                <c:pt idx="0">
                  <c:v>10127814.7128</c:v>
                </c:pt>
                <c:pt idx="1">
                  <c:v>2536792.0180000002</c:v>
                </c:pt>
                <c:pt idx="2">
                  <c:v>3486477.7185999998</c:v>
                </c:pt>
                <c:pt idx="3">
                  <c:v>6065091.5404000003</c:v>
                </c:pt>
                <c:pt idx="4">
                  <c:v>10707376.795</c:v>
                </c:pt>
                <c:pt idx="5">
                  <c:v>3648718</c:v>
                </c:pt>
                <c:pt idx="6">
                  <c:v>7602738</c:v>
                </c:pt>
                <c:pt idx="7">
                  <c:v>12193007</c:v>
                </c:pt>
                <c:pt idx="8">
                  <c:v>16396601.4245</c:v>
                </c:pt>
                <c:pt idx="9">
                  <c:v>4306561.5199999996</c:v>
                </c:pt>
                <c:pt idx="10">
                  <c:v>7155685</c:v>
                </c:pt>
                <c:pt idx="11">
                  <c:v>10826173.4366</c:v>
                </c:pt>
                <c:pt idx="12">
                  <c:v>13243503.570499999</c:v>
                </c:pt>
                <c:pt idx="13">
                  <c:v>3501479.8630999997</c:v>
                </c:pt>
                <c:pt idx="14">
                  <c:v>7250393</c:v>
                </c:pt>
                <c:pt idx="15">
                  <c:v>9771781</c:v>
                </c:pt>
                <c:pt idx="16">
                  <c:v>16884860</c:v>
                </c:pt>
                <c:pt idx="17">
                  <c:v>4849286</c:v>
                </c:pt>
                <c:pt idx="18">
                  <c:v>9887875</c:v>
                </c:pt>
                <c:pt idx="19">
                  <c:v>15331490</c:v>
                </c:pt>
                <c:pt idx="20">
                  <c:v>21869215.656500001</c:v>
                </c:pt>
                <c:pt idx="21">
                  <c:v>7456673</c:v>
                </c:pt>
                <c:pt idx="22">
                  <c:v>12872554</c:v>
                </c:pt>
                <c:pt idx="23">
                  <c:v>19349311</c:v>
                </c:pt>
                <c:pt idx="24">
                  <c:v>30401864</c:v>
                </c:pt>
                <c:pt idx="25">
                  <c:v>9070095</c:v>
                </c:pt>
                <c:pt idx="26">
                  <c:v>20139577</c:v>
                </c:pt>
                <c:pt idx="27">
                  <c:v>30752795</c:v>
                </c:pt>
                <c:pt idx="28">
                  <c:v>38366557</c:v>
                </c:pt>
                <c:pt idx="29">
                  <c:v>9252056</c:v>
                </c:pt>
                <c:pt idx="30">
                  <c:v>17486680</c:v>
                </c:pt>
                <c:pt idx="31">
                  <c:v>24709927</c:v>
                </c:pt>
                <c:pt idx="32">
                  <c:v>35656358</c:v>
                </c:pt>
                <c:pt idx="33">
                  <c:v>9352561</c:v>
                </c:pt>
                <c:pt idx="34">
                  <c:v>16983501</c:v>
                </c:pt>
                <c:pt idx="35">
                  <c:v>28305623</c:v>
                </c:pt>
                <c:pt idx="36">
                  <c:v>40135371</c:v>
                </c:pt>
                <c:pt idx="37">
                  <c:v>11758982</c:v>
                </c:pt>
                <c:pt idx="38">
                  <c:v>24375615</c:v>
                </c:pt>
                <c:pt idx="39">
                  <c:v>37203159</c:v>
                </c:pt>
                <c:pt idx="40">
                  <c:v>52372214</c:v>
                </c:pt>
                <c:pt idx="41">
                  <c:v>14667371</c:v>
                </c:pt>
                <c:pt idx="42">
                  <c:v>29789322</c:v>
                </c:pt>
                <c:pt idx="43">
                  <c:v>42826449</c:v>
                </c:pt>
                <c:pt idx="44">
                  <c:v>58026300</c:v>
                </c:pt>
                <c:pt idx="45">
                  <c:v>14542135</c:v>
                </c:pt>
                <c:pt idx="46">
                  <c:v>26059115</c:v>
                </c:pt>
                <c:pt idx="47">
                  <c:v>46821552</c:v>
                </c:pt>
                <c:pt idx="48">
                  <c:v>65138335.030000001</c:v>
                </c:pt>
                <c:pt idx="49">
                  <c:v>17165216.427209999</c:v>
                </c:pt>
                <c:pt idx="50">
                  <c:v>36470468</c:v>
                </c:pt>
                <c:pt idx="51">
                  <c:v>55415003</c:v>
                </c:pt>
                <c:pt idx="52">
                  <c:v>76800786</c:v>
                </c:pt>
                <c:pt idx="53">
                  <c:v>21270415</c:v>
                </c:pt>
                <c:pt idx="54">
                  <c:v>43101098</c:v>
                </c:pt>
                <c:pt idx="55">
                  <c:v>65399224</c:v>
                </c:pt>
                <c:pt idx="56">
                  <c:v>91906064</c:v>
                </c:pt>
                <c:pt idx="57">
                  <c:v>27544411</c:v>
                </c:pt>
                <c:pt idx="58">
                  <c:v>55181373</c:v>
                </c:pt>
                <c:pt idx="59">
                  <c:v>82139290</c:v>
                </c:pt>
                <c:pt idx="60">
                  <c:v>113303423</c:v>
                </c:pt>
                <c:pt idx="61">
                  <c:v>31419209</c:v>
                </c:pt>
                <c:pt idx="62">
                  <c:v>66168952</c:v>
                </c:pt>
                <c:pt idx="63">
                  <c:v>107111505</c:v>
                </c:pt>
                <c:pt idx="64">
                  <c:v>146916348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A7D8-4BDC-A88E-A478C06C24A0}"/>
            </c:ext>
          </c:extLst>
        </c:ser>
        <c:ser>
          <c:idx val="1"/>
          <c:order val="1"/>
          <c:tx>
            <c:strRef>
              <c:f>Sayfa8!$C$1</c:f>
              <c:strCache>
                <c:ptCount val="1"/>
                <c:pt idx="0">
                  <c:v>NET ÜCRET KOMİSYON GELİRLERİ/GİDERLERİ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Sayfa8!$A$2:$A$68</c:f>
              <c:strCache>
                <c:ptCount val="65"/>
                <c:pt idx="0">
                  <c:v>2002Q4</c:v>
                </c:pt>
                <c:pt idx="1">
                  <c:v>2003Q1</c:v>
                </c:pt>
                <c:pt idx="2">
                  <c:v>2003Q2</c:v>
                </c:pt>
                <c:pt idx="3">
                  <c:v>2003Q3</c:v>
                </c:pt>
                <c:pt idx="4">
                  <c:v>2003Q4</c:v>
                </c:pt>
                <c:pt idx="5">
                  <c:v>2004Q1</c:v>
                </c:pt>
                <c:pt idx="6">
                  <c:v>2004Q2</c:v>
                </c:pt>
                <c:pt idx="7">
                  <c:v>2004Q3</c:v>
                </c:pt>
                <c:pt idx="8">
                  <c:v>2004Q4</c:v>
                </c:pt>
                <c:pt idx="9">
                  <c:v>2005Q1</c:v>
                </c:pt>
                <c:pt idx="10">
                  <c:v>2005Q2</c:v>
                </c:pt>
                <c:pt idx="11">
                  <c:v>2005Q3</c:v>
                </c:pt>
                <c:pt idx="12">
                  <c:v>2005Q4</c:v>
                </c:pt>
                <c:pt idx="13">
                  <c:v>2006Q1</c:v>
                </c:pt>
                <c:pt idx="14">
                  <c:v>2006Q2</c:v>
                </c:pt>
                <c:pt idx="15">
                  <c:v>2006Q3</c:v>
                </c:pt>
                <c:pt idx="16">
                  <c:v>2006Q4</c:v>
                </c:pt>
                <c:pt idx="17">
                  <c:v>2007Q1</c:v>
                </c:pt>
                <c:pt idx="18">
                  <c:v>2007Q2</c:v>
                </c:pt>
                <c:pt idx="19">
                  <c:v>2007Q3</c:v>
                </c:pt>
                <c:pt idx="20">
                  <c:v>2007Q4</c:v>
                </c:pt>
                <c:pt idx="21">
                  <c:v>2008Q1</c:v>
                </c:pt>
                <c:pt idx="22">
                  <c:v>2008Q2</c:v>
                </c:pt>
                <c:pt idx="23">
                  <c:v>2008Q3</c:v>
                </c:pt>
                <c:pt idx="24">
                  <c:v>2008Q4</c:v>
                </c:pt>
                <c:pt idx="25">
                  <c:v>2009Q1</c:v>
                </c:pt>
                <c:pt idx="26">
                  <c:v>2009Q2</c:v>
                </c:pt>
                <c:pt idx="27">
                  <c:v>2009Q3</c:v>
                </c:pt>
                <c:pt idx="28">
                  <c:v>2009Q4</c:v>
                </c:pt>
                <c:pt idx="29">
                  <c:v>2010Q1</c:v>
                </c:pt>
                <c:pt idx="30">
                  <c:v>2010Q2</c:v>
                </c:pt>
                <c:pt idx="31">
                  <c:v>2010Q3</c:v>
                </c:pt>
                <c:pt idx="32">
                  <c:v>2010Q4</c:v>
                </c:pt>
                <c:pt idx="33">
                  <c:v>2011Q1</c:v>
                </c:pt>
                <c:pt idx="34">
                  <c:v>2011Q2</c:v>
                </c:pt>
                <c:pt idx="35">
                  <c:v>2011Q3</c:v>
                </c:pt>
                <c:pt idx="36">
                  <c:v>2011Q4</c:v>
                </c:pt>
                <c:pt idx="37">
                  <c:v>2012Q1</c:v>
                </c:pt>
                <c:pt idx="38">
                  <c:v>2012Q2</c:v>
                </c:pt>
                <c:pt idx="39">
                  <c:v>2012Q3</c:v>
                </c:pt>
                <c:pt idx="40">
                  <c:v>2012Q4</c:v>
                </c:pt>
                <c:pt idx="41">
                  <c:v>2013Q1</c:v>
                </c:pt>
                <c:pt idx="42">
                  <c:v>2013Q2</c:v>
                </c:pt>
                <c:pt idx="43">
                  <c:v>2013Q3</c:v>
                </c:pt>
                <c:pt idx="44">
                  <c:v>2013Q4</c:v>
                </c:pt>
                <c:pt idx="45">
                  <c:v>2014Q1</c:v>
                </c:pt>
                <c:pt idx="46">
                  <c:v>2014Q2</c:v>
                </c:pt>
                <c:pt idx="47">
                  <c:v>2014Q3</c:v>
                </c:pt>
                <c:pt idx="48">
                  <c:v>2014Q4</c:v>
                </c:pt>
                <c:pt idx="49">
                  <c:v>2015Q1</c:v>
                </c:pt>
                <c:pt idx="50">
                  <c:v>2015Q2</c:v>
                </c:pt>
                <c:pt idx="51">
                  <c:v>2015Q3</c:v>
                </c:pt>
                <c:pt idx="52">
                  <c:v>2015Q4</c:v>
                </c:pt>
                <c:pt idx="53">
                  <c:v>2016Q1</c:v>
                </c:pt>
                <c:pt idx="54">
                  <c:v>2016Q2</c:v>
                </c:pt>
                <c:pt idx="55">
                  <c:v>2016Q3</c:v>
                </c:pt>
                <c:pt idx="56">
                  <c:v>2016Q4</c:v>
                </c:pt>
                <c:pt idx="57">
                  <c:v>2017Q1</c:v>
                </c:pt>
                <c:pt idx="58">
                  <c:v>2017Q2</c:v>
                </c:pt>
                <c:pt idx="59">
                  <c:v>2017Q3</c:v>
                </c:pt>
                <c:pt idx="60">
                  <c:v>2017Q4</c:v>
                </c:pt>
                <c:pt idx="61">
                  <c:v>2018Q1</c:v>
                </c:pt>
                <c:pt idx="62">
                  <c:v>2018Q2</c:v>
                </c:pt>
                <c:pt idx="63">
                  <c:v>2018Q3</c:v>
                </c:pt>
                <c:pt idx="64">
                  <c:v>2018Q4</c:v>
                </c:pt>
              </c:strCache>
            </c:strRef>
          </c:cat>
          <c:val>
            <c:numRef>
              <c:f>Sayfa8!$C$2:$C$68</c:f>
              <c:numCache>
                <c:formatCode>General</c:formatCode>
                <c:ptCount val="67"/>
                <c:pt idx="0">
                  <c:v>2451144</c:v>
                </c:pt>
                <c:pt idx="1">
                  <c:v>609844.74399999995</c:v>
                </c:pt>
                <c:pt idx="2">
                  <c:v>1210980</c:v>
                </c:pt>
                <c:pt idx="3">
                  <c:v>1894388.0424000002</c:v>
                </c:pt>
                <c:pt idx="4">
                  <c:v>2487264.7594999997</c:v>
                </c:pt>
                <c:pt idx="5">
                  <c:v>946779</c:v>
                </c:pt>
                <c:pt idx="6">
                  <c:v>1995549</c:v>
                </c:pt>
                <c:pt idx="7">
                  <c:v>3104534</c:v>
                </c:pt>
                <c:pt idx="8">
                  <c:v>4420021.9934999999</c:v>
                </c:pt>
                <c:pt idx="9">
                  <c:v>1298440</c:v>
                </c:pt>
                <c:pt idx="10">
                  <c:v>2367979</c:v>
                </c:pt>
                <c:pt idx="11">
                  <c:v>2983071</c:v>
                </c:pt>
                <c:pt idx="12">
                  <c:v>3913574.7042</c:v>
                </c:pt>
                <c:pt idx="13">
                  <c:v>1129828.3762000001</c:v>
                </c:pt>
                <c:pt idx="14">
                  <c:v>2438357</c:v>
                </c:pt>
                <c:pt idx="15">
                  <c:v>3600495</c:v>
                </c:pt>
                <c:pt idx="16">
                  <c:v>6336194</c:v>
                </c:pt>
                <c:pt idx="17">
                  <c:v>1725582</c:v>
                </c:pt>
                <c:pt idx="18">
                  <c:v>3502997</c:v>
                </c:pt>
                <c:pt idx="19">
                  <c:v>5607733</c:v>
                </c:pt>
                <c:pt idx="20">
                  <c:v>7167940.1621000003</c:v>
                </c:pt>
                <c:pt idx="21">
                  <c:v>2074638</c:v>
                </c:pt>
                <c:pt idx="22">
                  <c:v>3960220</c:v>
                </c:pt>
                <c:pt idx="23">
                  <c:v>6046533</c:v>
                </c:pt>
                <c:pt idx="24">
                  <c:v>8701125</c:v>
                </c:pt>
                <c:pt idx="25">
                  <c:v>2241553</c:v>
                </c:pt>
                <c:pt idx="26">
                  <c:v>4574403</c:v>
                </c:pt>
                <c:pt idx="27">
                  <c:v>6909779</c:v>
                </c:pt>
                <c:pt idx="28">
                  <c:v>9267163</c:v>
                </c:pt>
                <c:pt idx="29">
                  <c:v>2226764</c:v>
                </c:pt>
                <c:pt idx="30">
                  <c:v>4513621</c:v>
                </c:pt>
                <c:pt idx="31">
                  <c:v>6715266</c:v>
                </c:pt>
                <c:pt idx="32">
                  <c:v>9305603.0999999996</c:v>
                </c:pt>
                <c:pt idx="33">
                  <c:v>2411362</c:v>
                </c:pt>
                <c:pt idx="34">
                  <c:v>5561176</c:v>
                </c:pt>
                <c:pt idx="35">
                  <c:v>8293026</c:v>
                </c:pt>
                <c:pt idx="36">
                  <c:v>9935972</c:v>
                </c:pt>
                <c:pt idx="37">
                  <c:v>2825400</c:v>
                </c:pt>
                <c:pt idx="38">
                  <c:v>5712248</c:v>
                </c:pt>
                <c:pt idx="39">
                  <c:v>8895680</c:v>
                </c:pt>
                <c:pt idx="40">
                  <c:v>12122535</c:v>
                </c:pt>
                <c:pt idx="41">
                  <c:v>3495207</c:v>
                </c:pt>
                <c:pt idx="42">
                  <c:v>7216965</c:v>
                </c:pt>
                <c:pt idx="43">
                  <c:v>10880648</c:v>
                </c:pt>
                <c:pt idx="44">
                  <c:v>14596935</c:v>
                </c:pt>
                <c:pt idx="45">
                  <c:v>3863994</c:v>
                </c:pt>
                <c:pt idx="46">
                  <c:v>8179012</c:v>
                </c:pt>
                <c:pt idx="47">
                  <c:v>12486570</c:v>
                </c:pt>
                <c:pt idx="48">
                  <c:v>16736154</c:v>
                </c:pt>
                <c:pt idx="49">
                  <c:v>4410316</c:v>
                </c:pt>
                <c:pt idx="50">
                  <c:v>8912006</c:v>
                </c:pt>
                <c:pt idx="51">
                  <c:v>13437525</c:v>
                </c:pt>
                <c:pt idx="52">
                  <c:v>18325094</c:v>
                </c:pt>
                <c:pt idx="53">
                  <c:v>4771807</c:v>
                </c:pt>
                <c:pt idx="54">
                  <c:v>9687802</c:v>
                </c:pt>
                <c:pt idx="55">
                  <c:v>14540194</c:v>
                </c:pt>
                <c:pt idx="56">
                  <c:v>19870068</c:v>
                </c:pt>
                <c:pt idx="57">
                  <c:v>5847306</c:v>
                </c:pt>
                <c:pt idx="58">
                  <c:v>11889080</c:v>
                </c:pt>
                <c:pt idx="59">
                  <c:v>17868558</c:v>
                </c:pt>
                <c:pt idx="60">
                  <c:v>24370014</c:v>
                </c:pt>
                <c:pt idx="61">
                  <c:v>7035983</c:v>
                </c:pt>
                <c:pt idx="62">
                  <c:v>14588886</c:v>
                </c:pt>
                <c:pt idx="63">
                  <c:v>22526687</c:v>
                </c:pt>
                <c:pt idx="64">
                  <c:v>31448097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A7D8-4BDC-A88E-A478C06C24A0}"/>
            </c:ext>
          </c:extLst>
        </c:ser>
        <c:ser>
          <c:idx val="2"/>
          <c:order val="2"/>
          <c:tx>
            <c:strRef>
              <c:f>Sayfa8!$E$1</c:f>
              <c:strCache>
                <c:ptCount val="1"/>
                <c:pt idx="0">
                  <c:v>NET FAALİYET KARI/ZARARI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Sayfa8!$A$2:$A$68</c:f>
              <c:strCache>
                <c:ptCount val="65"/>
                <c:pt idx="0">
                  <c:v>2002Q4</c:v>
                </c:pt>
                <c:pt idx="1">
                  <c:v>2003Q1</c:v>
                </c:pt>
                <c:pt idx="2">
                  <c:v>2003Q2</c:v>
                </c:pt>
                <c:pt idx="3">
                  <c:v>2003Q3</c:v>
                </c:pt>
                <c:pt idx="4">
                  <c:v>2003Q4</c:v>
                </c:pt>
                <c:pt idx="5">
                  <c:v>2004Q1</c:v>
                </c:pt>
                <c:pt idx="6">
                  <c:v>2004Q2</c:v>
                </c:pt>
                <c:pt idx="7">
                  <c:v>2004Q3</c:v>
                </c:pt>
                <c:pt idx="8">
                  <c:v>2004Q4</c:v>
                </c:pt>
                <c:pt idx="9">
                  <c:v>2005Q1</c:v>
                </c:pt>
                <c:pt idx="10">
                  <c:v>2005Q2</c:v>
                </c:pt>
                <c:pt idx="11">
                  <c:v>2005Q3</c:v>
                </c:pt>
                <c:pt idx="12">
                  <c:v>2005Q4</c:v>
                </c:pt>
                <c:pt idx="13">
                  <c:v>2006Q1</c:v>
                </c:pt>
                <c:pt idx="14">
                  <c:v>2006Q2</c:v>
                </c:pt>
                <c:pt idx="15">
                  <c:v>2006Q3</c:v>
                </c:pt>
                <c:pt idx="16">
                  <c:v>2006Q4</c:v>
                </c:pt>
                <c:pt idx="17">
                  <c:v>2007Q1</c:v>
                </c:pt>
                <c:pt idx="18">
                  <c:v>2007Q2</c:v>
                </c:pt>
                <c:pt idx="19">
                  <c:v>2007Q3</c:v>
                </c:pt>
                <c:pt idx="20">
                  <c:v>2007Q4</c:v>
                </c:pt>
                <c:pt idx="21">
                  <c:v>2008Q1</c:v>
                </c:pt>
                <c:pt idx="22">
                  <c:v>2008Q2</c:v>
                </c:pt>
                <c:pt idx="23">
                  <c:v>2008Q3</c:v>
                </c:pt>
                <c:pt idx="24">
                  <c:v>2008Q4</c:v>
                </c:pt>
                <c:pt idx="25">
                  <c:v>2009Q1</c:v>
                </c:pt>
                <c:pt idx="26">
                  <c:v>2009Q2</c:v>
                </c:pt>
                <c:pt idx="27">
                  <c:v>2009Q3</c:v>
                </c:pt>
                <c:pt idx="28">
                  <c:v>2009Q4</c:v>
                </c:pt>
                <c:pt idx="29">
                  <c:v>2010Q1</c:v>
                </c:pt>
                <c:pt idx="30">
                  <c:v>2010Q2</c:v>
                </c:pt>
                <c:pt idx="31">
                  <c:v>2010Q3</c:v>
                </c:pt>
                <c:pt idx="32">
                  <c:v>2010Q4</c:v>
                </c:pt>
                <c:pt idx="33">
                  <c:v>2011Q1</c:v>
                </c:pt>
                <c:pt idx="34">
                  <c:v>2011Q2</c:v>
                </c:pt>
                <c:pt idx="35">
                  <c:v>2011Q3</c:v>
                </c:pt>
                <c:pt idx="36">
                  <c:v>2011Q4</c:v>
                </c:pt>
                <c:pt idx="37">
                  <c:v>2012Q1</c:v>
                </c:pt>
                <c:pt idx="38">
                  <c:v>2012Q2</c:v>
                </c:pt>
                <c:pt idx="39">
                  <c:v>2012Q3</c:v>
                </c:pt>
                <c:pt idx="40">
                  <c:v>2012Q4</c:v>
                </c:pt>
                <c:pt idx="41">
                  <c:v>2013Q1</c:v>
                </c:pt>
                <c:pt idx="42">
                  <c:v>2013Q2</c:v>
                </c:pt>
                <c:pt idx="43">
                  <c:v>2013Q3</c:v>
                </c:pt>
                <c:pt idx="44">
                  <c:v>2013Q4</c:v>
                </c:pt>
                <c:pt idx="45">
                  <c:v>2014Q1</c:v>
                </c:pt>
                <c:pt idx="46">
                  <c:v>2014Q2</c:v>
                </c:pt>
                <c:pt idx="47">
                  <c:v>2014Q3</c:v>
                </c:pt>
                <c:pt idx="48">
                  <c:v>2014Q4</c:v>
                </c:pt>
                <c:pt idx="49">
                  <c:v>2015Q1</c:v>
                </c:pt>
                <c:pt idx="50">
                  <c:v>2015Q2</c:v>
                </c:pt>
                <c:pt idx="51">
                  <c:v>2015Q3</c:v>
                </c:pt>
                <c:pt idx="52">
                  <c:v>2015Q4</c:v>
                </c:pt>
                <c:pt idx="53">
                  <c:v>2016Q1</c:v>
                </c:pt>
                <c:pt idx="54">
                  <c:v>2016Q2</c:v>
                </c:pt>
                <c:pt idx="55">
                  <c:v>2016Q3</c:v>
                </c:pt>
                <c:pt idx="56">
                  <c:v>2016Q4</c:v>
                </c:pt>
                <c:pt idx="57">
                  <c:v>2017Q1</c:v>
                </c:pt>
                <c:pt idx="58">
                  <c:v>2017Q2</c:v>
                </c:pt>
                <c:pt idx="59">
                  <c:v>2017Q3</c:v>
                </c:pt>
                <c:pt idx="60">
                  <c:v>2017Q4</c:v>
                </c:pt>
                <c:pt idx="61">
                  <c:v>2018Q1</c:v>
                </c:pt>
                <c:pt idx="62">
                  <c:v>2018Q2</c:v>
                </c:pt>
                <c:pt idx="63">
                  <c:v>2018Q3</c:v>
                </c:pt>
                <c:pt idx="64">
                  <c:v>2018Q4</c:v>
                </c:pt>
              </c:strCache>
            </c:strRef>
          </c:cat>
          <c:val>
            <c:numRef>
              <c:f>Sayfa8!$E$2:$E$68</c:f>
              <c:numCache>
                <c:formatCode>General</c:formatCode>
                <c:ptCount val="67"/>
                <c:pt idx="0">
                  <c:v>5347173.0362999998</c:v>
                </c:pt>
                <c:pt idx="1">
                  <c:v>1377086.2053999999</c:v>
                </c:pt>
                <c:pt idx="2">
                  <c:v>3189833</c:v>
                </c:pt>
                <c:pt idx="3">
                  <c:v>5131493.9409999996</c:v>
                </c:pt>
                <c:pt idx="4">
                  <c:v>8307960.4884000001</c:v>
                </c:pt>
                <c:pt idx="5">
                  <c:v>2329242</c:v>
                </c:pt>
                <c:pt idx="6">
                  <c:v>4775510</c:v>
                </c:pt>
                <c:pt idx="7">
                  <c:v>7593513.8843</c:v>
                </c:pt>
                <c:pt idx="8">
                  <c:v>11056234.923900001</c:v>
                </c:pt>
                <c:pt idx="9">
                  <c:v>2341924.52</c:v>
                </c:pt>
                <c:pt idx="10">
                  <c:v>4181004</c:v>
                </c:pt>
                <c:pt idx="11">
                  <c:v>3719693.4365999997</c:v>
                </c:pt>
                <c:pt idx="12">
                  <c:v>8568623.3453000002</c:v>
                </c:pt>
                <c:pt idx="13">
                  <c:v>2536674.4883000003</c:v>
                </c:pt>
                <c:pt idx="14">
                  <c:v>4561628</c:v>
                </c:pt>
                <c:pt idx="15">
                  <c:v>7355089.3069000002</c:v>
                </c:pt>
                <c:pt idx="16">
                  <c:v>10365640</c:v>
                </c:pt>
                <c:pt idx="17">
                  <c:v>3167494</c:v>
                </c:pt>
                <c:pt idx="18">
                  <c:v>7485753</c:v>
                </c:pt>
                <c:pt idx="19">
                  <c:v>11195293</c:v>
                </c:pt>
                <c:pt idx="20">
                  <c:v>14315843.255799999</c:v>
                </c:pt>
                <c:pt idx="21">
                  <c:v>4827146</c:v>
                </c:pt>
                <c:pt idx="22">
                  <c:v>8276850</c:v>
                </c:pt>
                <c:pt idx="23">
                  <c:v>11062039</c:v>
                </c:pt>
                <c:pt idx="24">
                  <c:v>14283192.998399999</c:v>
                </c:pt>
                <c:pt idx="25">
                  <c:v>5652247</c:v>
                </c:pt>
                <c:pt idx="26">
                  <c:v>12400463</c:v>
                </c:pt>
                <c:pt idx="27">
                  <c:v>18034861.038000003</c:v>
                </c:pt>
                <c:pt idx="28">
                  <c:v>23633856</c:v>
                </c:pt>
                <c:pt idx="29">
                  <c:v>5762503</c:v>
                </c:pt>
                <c:pt idx="30">
                  <c:v>12017139.682599999</c:v>
                </c:pt>
                <c:pt idx="31">
                  <c:v>16671175.159299999</c:v>
                </c:pt>
                <c:pt idx="32">
                  <c:v>26573902.929329302</c:v>
                </c:pt>
                <c:pt idx="33">
                  <c:v>6593725</c:v>
                </c:pt>
                <c:pt idx="34">
                  <c:v>12452118</c:v>
                </c:pt>
                <c:pt idx="35">
                  <c:v>16761957</c:v>
                </c:pt>
                <c:pt idx="36">
                  <c:v>20886641</c:v>
                </c:pt>
                <c:pt idx="37">
                  <c:v>6838566</c:v>
                </c:pt>
                <c:pt idx="38">
                  <c:v>13592599</c:v>
                </c:pt>
                <c:pt idx="39">
                  <c:v>20732840</c:v>
                </c:pt>
                <c:pt idx="40">
                  <c:v>29104119</c:v>
                </c:pt>
                <c:pt idx="41">
                  <c:v>9034992</c:v>
                </c:pt>
                <c:pt idx="42">
                  <c:v>17208377</c:v>
                </c:pt>
                <c:pt idx="43">
                  <c:v>23807224.2711</c:v>
                </c:pt>
                <c:pt idx="44">
                  <c:v>30023954.634300001</c:v>
                </c:pt>
                <c:pt idx="45">
                  <c:v>6971018</c:v>
                </c:pt>
                <c:pt idx="46">
                  <c:v>14573139</c:v>
                </c:pt>
                <c:pt idx="47">
                  <c:v>23052242</c:v>
                </c:pt>
                <c:pt idx="48">
                  <c:v>31456149.030000001</c:v>
                </c:pt>
                <c:pt idx="49">
                  <c:v>6563036.4272100003</c:v>
                </c:pt>
                <c:pt idx="50">
                  <c:v>15993774</c:v>
                </c:pt>
                <c:pt idx="51">
                  <c:v>23040011</c:v>
                </c:pt>
                <c:pt idx="52">
                  <c:v>32014027</c:v>
                </c:pt>
                <c:pt idx="53">
                  <c:v>9475814</c:v>
                </c:pt>
                <c:pt idx="54">
                  <c:v>22023477</c:v>
                </c:pt>
                <c:pt idx="55">
                  <c:v>33501060</c:v>
                </c:pt>
                <c:pt idx="56">
                  <c:v>45485653</c:v>
                </c:pt>
                <c:pt idx="57">
                  <c:v>16172621</c:v>
                </c:pt>
                <c:pt idx="58">
                  <c:v>30861365</c:v>
                </c:pt>
                <c:pt idx="59">
                  <c:v>44748105</c:v>
                </c:pt>
                <c:pt idx="60">
                  <c:v>59315865</c:v>
                </c:pt>
                <c:pt idx="61">
                  <c:v>16997756</c:v>
                </c:pt>
                <c:pt idx="62">
                  <c:v>33873751</c:v>
                </c:pt>
                <c:pt idx="63">
                  <c:v>47374767</c:v>
                </c:pt>
                <c:pt idx="64">
                  <c:v>61715401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A7D8-4BDC-A88E-A478C06C24A0}"/>
            </c:ext>
          </c:extLst>
        </c:ser>
        <c:ser>
          <c:idx val="3"/>
          <c:order val="3"/>
          <c:tx>
            <c:strRef>
              <c:f>Sayfa8!$F$1</c:f>
              <c:strCache>
                <c:ptCount val="1"/>
                <c:pt idx="0">
                  <c:v>NET DÖNEM KARI/ZARARI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Sayfa8!$A$2:$A$68</c:f>
              <c:strCache>
                <c:ptCount val="65"/>
                <c:pt idx="0">
                  <c:v>2002Q4</c:v>
                </c:pt>
                <c:pt idx="1">
                  <c:v>2003Q1</c:v>
                </c:pt>
                <c:pt idx="2">
                  <c:v>2003Q2</c:v>
                </c:pt>
                <c:pt idx="3">
                  <c:v>2003Q3</c:v>
                </c:pt>
                <c:pt idx="4">
                  <c:v>2003Q4</c:v>
                </c:pt>
                <c:pt idx="5">
                  <c:v>2004Q1</c:v>
                </c:pt>
                <c:pt idx="6">
                  <c:v>2004Q2</c:v>
                </c:pt>
                <c:pt idx="7">
                  <c:v>2004Q3</c:v>
                </c:pt>
                <c:pt idx="8">
                  <c:v>2004Q4</c:v>
                </c:pt>
                <c:pt idx="9">
                  <c:v>2005Q1</c:v>
                </c:pt>
                <c:pt idx="10">
                  <c:v>2005Q2</c:v>
                </c:pt>
                <c:pt idx="11">
                  <c:v>2005Q3</c:v>
                </c:pt>
                <c:pt idx="12">
                  <c:v>2005Q4</c:v>
                </c:pt>
                <c:pt idx="13">
                  <c:v>2006Q1</c:v>
                </c:pt>
                <c:pt idx="14">
                  <c:v>2006Q2</c:v>
                </c:pt>
                <c:pt idx="15">
                  <c:v>2006Q3</c:v>
                </c:pt>
                <c:pt idx="16">
                  <c:v>2006Q4</c:v>
                </c:pt>
                <c:pt idx="17">
                  <c:v>2007Q1</c:v>
                </c:pt>
                <c:pt idx="18">
                  <c:v>2007Q2</c:v>
                </c:pt>
                <c:pt idx="19">
                  <c:v>2007Q3</c:v>
                </c:pt>
                <c:pt idx="20">
                  <c:v>2007Q4</c:v>
                </c:pt>
                <c:pt idx="21">
                  <c:v>2008Q1</c:v>
                </c:pt>
                <c:pt idx="22">
                  <c:v>2008Q2</c:v>
                </c:pt>
                <c:pt idx="23">
                  <c:v>2008Q3</c:v>
                </c:pt>
                <c:pt idx="24">
                  <c:v>2008Q4</c:v>
                </c:pt>
                <c:pt idx="25">
                  <c:v>2009Q1</c:v>
                </c:pt>
                <c:pt idx="26">
                  <c:v>2009Q2</c:v>
                </c:pt>
                <c:pt idx="27">
                  <c:v>2009Q3</c:v>
                </c:pt>
                <c:pt idx="28">
                  <c:v>2009Q4</c:v>
                </c:pt>
                <c:pt idx="29">
                  <c:v>2010Q1</c:v>
                </c:pt>
                <c:pt idx="30">
                  <c:v>2010Q2</c:v>
                </c:pt>
                <c:pt idx="31">
                  <c:v>2010Q3</c:v>
                </c:pt>
                <c:pt idx="32">
                  <c:v>2010Q4</c:v>
                </c:pt>
                <c:pt idx="33">
                  <c:v>2011Q1</c:v>
                </c:pt>
                <c:pt idx="34">
                  <c:v>2011Q2</c:v>
                </c:pt>
                <c:pt idx="35">
                  <c:v>2011Q3</c:v>
                </c:pt>
                <c:pt idx="36">
                  <c:v>2011Q4</c:v>
                </c:pt>
                <c:pt idx="37">
                  <c:v>2012Q1</c:v>
                </c:pt>
                <c:pt idx="38">
                  <c:v>2012Q2</c:v>
                </c:pt>
                <c:pt idx="39">
                  <c:v>2012Q3</c:v>
                </c:pt>
                <c:pt idx="40">
                  <c:v>2012Q4</c:v>
                </c:pt>
                <c:pt idx="41">
                  <c:v>2013Q1</c:v>
                </c:pt>
                <c:pt idx="42">
                  <c:v>2013Q2</c:v>
                </c:pt>
                <c:pt idx="43">
                  <c:v>2013Q3</c:v>
                </c:pt>
                <c:pt idx="44">
                  <c:v>2013Q4</c:v>
                </c:pt>
                <c:pt idx="45">
                  <c:v>2014Q1</c:v>
                </c:pt>
                <c:pt idx="46">
                  <c:v>2014Q2</c:v>
                </c:pt>
                <c:pt idx="47">
                  <c:v>2014Q3</c:v>
                </c:pt>
                <c:pt idx="48">
                  <c:v>2014Q4</c:v>
                </c:pt>
                <c:pt idx="49">
                  <c:v>2015Q1</c:v>
                </c:pt>
                <c:pt idx="50">
                  <c:v>2015Q2</c:v>
                </c:pt>
                <c:pt idx="51">
                  <c:v>2015Q3</c:v>
                </c:pt>
                <c:pt idx="52">
                  <c:v>2015Q4</c:v>
                </c:pt>
                <c:pt idx="53">
                  <c:v>2016Q1</c:v>
                </c:pt>
                <c:pt idx="54">
                  <c:v>2016Q2</c:v>
                </c:pt>
                <c:pt idx="55">
                  <c:v>2016Q3</c:v>
                </c:pt>
                <c:pt idx="56">
                  <c:v>2016Q4</c:v>
                </c:pt>
                <c:pt idx="57">
                  <c:v>2017Q1</c:v>
                </c:pt>
                <c:pt idx="58">
                  <c:v>2017Q2</c:v>
                </c:pt>
                <c:pt idx="59">
                  <c:v>2017Q3</c:v>
                </c:pt>
                <c:pt idx="60">
                  <c:v>2017Q4</c:v>
                </c:pt>
                <c:pt idx="61">
                  <c:v>2018Q1</c:v>
                </c:pt>
                <c:pt idx="62">
                  <c:v>2018Q2</c:v>
                </c:pt>
                <c:pt idx="63">
                  <c:v>2018Q3</c:v>
                </c:pt>
                <c:pt idx="64">
                  <c:v>2018Q4</c:v>
                </c:pt>
              </c:strCache>
            </c:strRef>
          </c:cat>
          <c:val>
            <c:numRef>
              <c:f>Sayfa8!$F$2:$F$68</c:f>
              <c:numCache>
                <c:formatCode>General</c:formatCode>
                <c:ptCount val="67"/>
                <c:pt idx="0">
                  <c:v>3130363.8491000002</c:v>
                </c:pt>
                <c:pt idx="1">
                  <c:v>2722.4616999999998</c:v>
                </c:pt>
                <c:pt idx="2">
                  <c:v>1504114.2253</c:v>
                </c:pt>
                <c:pt idx="3">
                  <c:v>3297132.2862999998</c:v>
                </c:pt>
                <c:pt idx="4">
                  <c:v>4833523.9254999999</c:v>
                </c:pt>
                <c:pt idx="5">
                  <c:v>997039</c:v>
                </c:pt>
                <c:pt idx="6">
                  <c:v>2500000.7162000001</c:v>
                </c:pt>
                <c:pt idx="7">
                  <c:v>4594638.8843</c:v>
                </c:pt>
                <c:pt idx="8">
                  <c:v>5850366.1392000001</c:v>
                </c:pt>
                <c:pt idx="9">
                  <c:v>2067554.52</c:v>
                </c:pt>
                <c:pt idx="10">
                  <c:v>2911849</c:v>
                </c:pt>
                <c:pt idx="11">
                  <c:v>1963871.4365999997</c:v>
                </c:pt>
                <c:pt idx="12">
                  <c:v>6096968.2037000004</c:v>
                </c:pt>
                <c:pt idx="13">
                  <c:v>2022602.6703999999</c:v>
                </c:pt>
                <c:pt idx="14">
                  <c:v>3619771</c:v>
                </c:pt>
                <c:pt idx="15">
                  <c:v>5866014.3069000002</c:v>
                </c:pt>
                <c:pt idx="16">
                  <c:v>7956939</c:v>
                </c:pt>
                <c:pt idx="17">
                  <c:v>2579753</c:v>
                </c:pt>
                <c:pt idx="18">
                  <c:v>6226849</c:v>
                </c:pt>
                <c:pt idx="19">
                  <c:v>9274942</c:v>
                </c:pt>
                <c:pt idx="20">
                  <c:v>11768102.255799999</c:v>
                </c:pt>
                <c:pt idx="21">
                  <c:v>3815336</c:v>
                </c:pt>
                <c:pt idx="22">
                  <c:v>6589790</c:v>
                </c:pt>
                <c:pt idx="23">
                  <c:v>8818904</c:v>
                </c:pt>
                <c:pt idx="24">
                  <c:v>9425291.4553999994</c:v>
                </c:pt>
                <c:pt idx="25">
                  <c:v>4463729</c:v>
                </c:pt>
                <c:pt idx="26">
                  <c:v>9927581</c:v>
                </c:pt>
                <c:pt idx="27">
                  <c:v>12299795.037999999</c:v>
                </c:pt>
                <c:pt idx="28">
                  <c:v>19229554</c:v>
                </c:pt>
                <c:pt idx="29">
                  <c:v>5110496</c:v>
                </c:pt>
                <c:pt idx="30">
                  <c:v>9540943.682599999</c:v>
                </c:pt>
                <c:pt idx="31">
                  <c:v>13421295.159299999</c:v>
                </c:pt>
                <c:pt idx="32">
                  <c:v>21455090.929329302</c:v>
                </c:pt>
                <c:pt idx="33">
                  <c:v>4482400</c:v>
                </c:pt>
                <c:pt idx="34">
                  <c:v>9820381</c:v>
                </c:pt>
                <c:pt idx="35">
                  <c:v>10699552</c:v>
                </c:pt>
                <c:pt idx="36">
                  <c:v>19061829</c:v>
                </c:pt>
                <c:pt idx="37">
                  <c:v>5351369</c:v>
                </c:pt>
                <c:pt idx="38">
                  <c:v>10447163</c:v>
                </c:pt>
                <c:pt idx="39">
                  <c:v>16127390</c:v>
                </c:pt>
                <c:pt idx="40">
                  <c:v>22612997</c:v>
                </c:pt>
                <c:pt idx="41">
                  <c:v>7100310</c:v>
                </c:pt>
                <c:pt idx="42">
                  <c:v>13432756</c:v>
                </c:pt>
                <c:pt idx="43">
                  <c:v>19704957.2711</c:v>
                </c:pt>
                <c:pt idx="44">
                  <c:v>24839284.634300001</c:v>
                </c:pt>
                <c:pt idx="45">
                  <c:v>5420211</c:v>
                </c:pt>
                <c:pt idx="46">
                  <c:v>9619858</c:v>
                </c:pt>
                <c:pt idx="47">
                  <c:v>18130616</c:v>
                </c:pt>
                <c:pt idx="48">
                  <c:v>24800825.030000001</c:v>
                </c:pt>
                <c:pt idx="49">
                  <c:v>6272232.4272100003</c:v>
                </c:pt>
                <c:pt idx="50">
                  <c:v>12479353</c:v>
                </c:pt>
                <c:pt idx="51">
                  <c:v>17890909</c:v>
                </c:pt>
                <c:pt idx="52">
                  <c:v>25057675</c:v>
                </c:pt>
                <c:pt idx="53">
                  <c:v>7537547</c:v>
                </c:pt>
                <c:pt idx="54">
                  <c:v>17700720</c:v>
                </c:pt>
                <c:pt idx="55">
                  <c:v>26971491</c:v>
                </c:pt>
                <c:pt idx="56">
                  <c:v>35846898</c:v>
                </c:pt>
                <c:pt idx="57">
                  <c:v>12727884</c:v>
                </c:pt>
                <c:pt idx="58">
                  <c:v>24433252</c:v>
                </c:pt>
                <c:pt idx="59">
                  <c:v>35482699</c:v>
                </c:pt>
                <c:pt idx="60">
                  <c:v>46780268</c:v>
                </c:pt>
                <c:pt idx="61">
                  <c:v>13561033</c:v>
                </c:pt>
                <c:pt idx="62">
                  <c:v>27299591</c:v>
                </c:pt>
                <c:pt idx="63">
                  <c:v>38641681</c:v>
                </c:pt>
                <c:pt idx="64">
                  <c:v>50765495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A7D8-4BDC-A88E-A478C06C24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984330976"/>
        <c:axId val="-984330432"/>
      </c:lineChart>
      <c:catAx>
        <c:axId val="-9843309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-984330432"/>
        <c:crosses val="autoZero"/>
        <c:auto val="1"/>
        <c:lblAlgn val="ctr"/>
        <c:lblOffset val="100"/>
        <c:noMultiLvlLbl val="0"/>
      </c:catAx>
      <c:valAx>
        <c:axId val="-9843304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-9843309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tr-T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Sayfa8!$D$1</c:f>
              <c:strCache>
                <c:ptCount val="1"/>
                <c:pt idx="0">
                  <c:v>TİCARİ KAR / ZARAR (Net)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Sayfa8!$A$2:$A$68</c:f>
              <c:strCache>
                <c:ptCount val="65"/>
                <c:pt idx="0">
                  <c:v>2002Q4</c:v>
                </c:pt>
                <c:pt idx="1">
                  <c:v>2003Q1</c:v>
                </c:pt>
                <c:pt idx="2">
                  <c:v>2003Q2</c:v>
                </c:pt>
                <c:pt idx="3">
                  <c:v>2003Q3</c:v>
                </c:pt>
                <c:pt idx="4">
                  <c:v>2003Q4</c:v>
                </c:pt>
                <c:pt idx="5">
                  <c:v>2004Q1</c:v>
                </c:pt>
                <c:pt idx="6">
                  <c:v>2004Q2</c:v>
                </c:pt>
                <c:pt idx="7">
                  <c:v>2004Q3</c:v>
                </c:pt>
                <c:pt idx="8">
                  <c:v>2004Q4</c:v>
                </c:pt>
                <c:pt idx="9">
                  <c:v>2005Q1</c:v>
                </c:pt>
                <c:pt idx="10">
                  <c:v>2005Q2</c:v>
                </c:pt>
                <c:pt idx="11">
                  <c:v>2005Q3</c:v>
                </c:pt>
                <c:pt idx="12">
                  <c:v>2005Q4</c:v>
                </c:pt>
                <c:pt idx="13">
                  <c:v>2006Q1</c:v>
                </c:pt>
                <c:pt idx="14">
                  <c:v>2006Q2</c:v>
                </c:pt>
                <c:pt idx="15">
                  <c:v>2006Q3</c:v>
                </c:pt>
                <c:pt idx="16">
                  <c:v>2006Q4</c:v>
                </c:pt>
                <c:pt idx="17">
                  <c:v>2007Q1</c:v>
                </c:pt>
                <c:pt idx="18">
                  <c:v>2007Q2</c:v>
                </c:pt>
                <c:pt idx="19">
                  <c:v>2007Q3</c:v>
                </c:pt>
                <c:pt idx="20">
                  <c:v>2007Q4</c:v>
                </c:pt>
                <c:pt idx="21">
                  <c:v>2008Q1</c:v>
                </c:pt>
                <c:pt idx="22">
                  <c:v>2008Q2</c:v>
                </c:pt>
                <c:pt idx="23">
                  <c:v>2008Q3</c:v>
                </c:pt>
                <c:pt idx="24">
                  <c:v>2008Q4</c:v>
                </c:pt>
                <c:pt idx="25">
                  <c:v>2009Q1</c:v>
                </c:pt>
                <c:pt idx="26">
                  <c:v>2009Q2</c:v>
                </c:pt>
                <c:pt idx="27">
                  <c:v>2009Q3</c:v>
                </c:pt>
                <c:pt idx="28">
                  <c:v>2009Q4</c:v>
                </c:pt>
                <c:pt idx="29">
                  <c:v>2010Q1</c:v>
                </c:pt>
                <c:pt idx="30">
                  <c:v>2010Q2</c:v>
                </c:pt>
                <c:pt idx="31">
                  <c:v>2010Q3</c:v>
                </c:pt>
                <c:pt idx="32">
                  <c:v>2010Q4</c:v>
                </c:pt>
                <c:pt idx="33">
                  <c:v>2011Q1</c:v>
                </c:pt>
                <c:pt idx="34">
                  <c:v>2011Q2</c:v>
                </c:pt>
                <c:pt idx="35">
                  <c:v>2011Q3</c:v>
                </c:pt>
                <c:pt idx="36">
                  <c:v>2011Q4</c:v>
                </c:pt>
                <c:pt idx="37">
                  <c:v>2012Q1</c:v>
                </c:pt>
                <c:pt idx="38">
                  <c:v>2012Q2</c:v>
                </c:pt>
                <c:pt idx="39">
                  <c:v>2012Q3</c:v>
                </c:pt>
                <c:pt idx="40">
                  <c:v>2012Q4</c:v>
                </c:pt>
                <c:pt idx="41">
                  <c:v>2013Q1</c:v>
                </c:pt>
                <c:pt idx="42">
                  <c:v>2013Q2</c:v>
                </c:pt>
                <c:pt idx="43">
                  <c:v>2013Q3</c:v>
                </c:pt>
                <c:pt idx="44">
                  <c:v>2013Q4</c:v>
                </c:pt>
                <c:pt idx="45">
                  <c:v>2014Q1</c:v>
                </c:pt>
                <c:pt idx="46">
                  <c:v>2014Q2</c:v>
                </c:pt>
                <c:pt idx="47">
                  <c:v>2014Q3</c:v>
                </c:pt>
                <c:pt idx="48">
                  <c:v>2014Q4</c:v>
                </c:pt>
                <c:pt idx="49">
                  <c:v>2015Q1</c:v>
                </c:pt>
                <c:pt idx="50">
                  <c:v>2015Q2</c:v>
                </c:pt>
                <c:pt idx="51">
                  <c:v>2015Q3</c:v>
                </c:pt>
                <c:pt idx="52">
                  <c:v>2015Q4</c:v>
                </c:pt>
                <c:pt idx="53">
                  <c:v>2016Q1</c:v>
                </c:pt>
                <c:pt idx="54">
                  <c:v>2016Q2</c:v>
                </c:pt>
                <c:pt idx="55">
                  <c:v>2016Q3</c:v>
                </c:pt>
                <c:pt idx="56">
                  <c:v>2016Q4</c:v>
                </c:pt>
                <c:pt idx="57">
                  <c:v>2017Q1</c:v>
                </c:pt>
                <c:pt idx="58">
                  <c:v>2017Q2</c:v>
                </c:pt>
                <c:pt idx="59">
                  <c:v>2017Q3</c:v>
                </c:pt>
                <c:pt idx="60">
                  <c:v>2017Q4</c:v>
                </c:pt>
                <c:pt idx="61">
                  <c:v>2018Q1</c:v>
                </c:pt>
                <c:pt idx="62">
                  <c:v>2018Q2</c:v>
                </c:pt>
                <c:pt idx="63">
                  <c:v>2018Q3</c:v>
                </c:pt>
                <c:pt idx="64">
                  <c:v>2018Q4</c:v>
                </c:pt>
              </c:strCache>
            </c:strRef>
          </c:cat>
          <c:val>
            <c:numRef>
              <c:f>Sayfa8!$D$2:$D$68</c:f>
              <c:numCache>
                <c:formatCode>General</c:formatCode>
                <c:ptCount val="67"/>
                <c:pt idx="0">
                  <c:v>1211849</c:v>
                </c:pt>
                <c:pt idx="1">
                  <c:v>188632.86550000001</c:v>
                </c:pt>
                <c:pt idx="2">
                  <c:v>2654478</c:v>
                </c:pt>
                <c:pt idx="3">
                  <c:v>4443671.6029000003</c:v>
                </c:pt>
                <c:pt idx="4">
                  <c:v>5934234.3177000005</c:v>
                </c:pt>
                <c:pt idx="5">
                  <c:v>1035800</c:v>
                </c:pt>
                <c:pt idx="6">
                  <c:v>75376</c:v>
                </c:pt>
                <c:pt idx="7">
                  <c:v>535515</c:v>
                </c:pt>
                <c:pt idx="8">
                  <c:v>2032923.0064999999</c:v>
                </c:pt>
                <c:pt idx="9">
                  <c:v>516664</c:v>
                </c:pt>
                <c:pt idx="10">
                  <c:v>943803</c:v>
                </c:pt>
                <c:pt idx="11">
                  <c:v>1160025</c:v>
                </c:pt>
                <c:pt idx="12">
                  <c:v>1103459.2135000001</c:v>
                </c:pt>
                <c:pt idx="13">
                  <c:v>164065.93179999999</c:v>
                </c:pt>
                <c:pt idx="14">
                  <c:v>-1544456</c:v>
                </c:pt>
                <c:pt idx="15">
                  <c:v>-1005426</c:v>
                </c:pt>
                <c:pt idx="16">
                  <c:v>-237650</c:v>
                </c:pt>
                <c:pt idx="17">
                  <c:v>108037</c:v>
                </c:pt>
                <c:pt idx="18">
                  <c:v>274909</c:v>
                </c:pt>
                <c:pt idx="19">
                  <c:v>333324</c:v>
                </c:pt>
                <c:pt idx="20">
                  <c:v>381985</c:v>
                </c:pt>
                <c:pt idx="21">
                  <c:v>-37924</c:v>
                </c:pt>
                <c:pt idx="22">
                  <c:v>523085</c:v>
                </c:pt>
                <c:pt idx="23">
                  <c:v>16189</c:v>
                </c:pt>
                <c:pt idx="24">
                  <c:v>27149</c:v>
                </c:pt>
                <c:pt idx="25">
                  <c:v>760028</c:v>
                </c:pt>
                <c:pt idx="26">
                  <c:v>1561014</c:v>
                </c:pt>
                <c:pt idx="27">
                  <c:v>770652</c:v>
                </c:pt>
                <c:pt idx="28">
                  <c:v>1483621</c:v>
                </c:pt>
                <c:pt idx="29">
                  <c:v>146534</c:v>
                </c:pt>
                <c:pt idx="30">
                  <c:v>149770</c:v>
                </c:pt>
                <c:pt idx="31">
                  <c:v>521283</c:v>
                </c:pt>
                <c:pt idx="32">
                  <c:v>433200</c:v>
                </c:pt>
                <c:pt idx="33">
                  <c:v>810036</c:v>
                </c:pt>
                <c:pt idx="34">
                  <c:v>686543</c:v>
                </c:pt>
                <c:pt idx="35">
                  <c:v>-1865</c:v>
                </c:pt>
                <c:pt idx="36">
                  <c:v>114880</c:v>
                </c:pt>
                <c:pt idx="37">
                  <c:v>18850</c:v>
                </c:pt>
                <c:pt idx="38">
                  <c:v>18964</c:v>
                </c:pt>
                <c:pt idx="39">
                  <c:v>681597</c:v>
                </c:pt>
                <c:pt idx="40">
                  <c:v>1964070</c:v>
                </c:pt>
                <c:pt idx="41">
                  <c:v>1022030</c:v>
                </c:pt>
                <c:pt idx="42">
                  <c:v>2205452</c:v>
                </c:pt>
                <c:pt idx="43">
                  <c:v>2219158</c:v>
                </c:pt>
                <c:pt idx="44">
                  <c:v>1872253</c:v>
                </c:pt>
                <c:pt idx="45">
                  <c:v>-209183</c:v>
                </c:pt>
                <c:pt idx="46">
                  <c:v>-814760</c:v>
                </c:pt>
                <c:pt idx="47">
                  <c:v>-795701</c:v>
                </c:pt>
                <c:pt idx="48">
                  <c:v>-1143960</c:v>
                </c:pt>
                <c:pt idx="49">
                  <c:v>-135696</c:v>
                </c:pt>
                <c:pt idx="50">
                  <c:v>-1407713</c:v>
                </c:pt>
                <c:pt idx="51">
                  <c:v>-3253740</c:v>
                </c:pt>
                <c:pt idx="52">
                  <c:v>-4310346</c:v>
                </c:pt>
                <c:pt idx="53">
                  <c:v>-1209281</c:v>
                </c:pt>
                <c:pt idx="54">
                  <c:v>-1866061</c:v>
                </c:pt>
                <c:pt idx="55">
                  <c:v>-2021006</c:v>
                </c:pt>
                <c:pt idx="56">
                  <c:v>-1275006</c:v>
                </c:pt>
                <c:pt idx="57">
                  <c:v>-725747</c:v>
                </c:pt>
                <c:pt idx="58">
                  <c:v>-3420569</c:v>
                </c:pt>
                <c:pt idx="59">
                  <c:v>-5807230</c:v>
                </c:pt>
                <c:pt idx="60">
                  <c:v>-8901118</c:v>
                </c:pt>
                <c:pt idx="61">
                  <c:v>-2695296</c:v>
                </c:pt>
                <c:pt idx="62">
                  <c:v>-4675505</c:v>
                </c:pt>
                <c:pt idx="63">
                  <c:v>-4366873</c:v>
                </c:pt>
                <c:pt idx="64">
                  <c:v>-9832658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E0A6-4BCC-9A97-1354CD48343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809049088"/>
        <c:axId val="-809053440"/>
      </c:lineChart>
      <c:catAx>
        <c:axId val="-8090490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-809053440"/>
        <c:crosses val="autoZero"/>
        <c:auto val="1"/>
        <c:lblAlgn val="ctr"/>
        <c:lblOffset val="100"/>
        <c:noMultiLvlLbl val="0"/>
      </c:catAx>
      <c:valAx>
        <c:axId val="-8090534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-8090490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tr-T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711EDCF-C5EB-4CB9-9674-08A9C1B4CAFF}" type="doc">
      <dgm:prSet loTypeId="urn:microsoft.com/office/officeart/2005/8/layout/cycle7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tr-TR"/>
        </a:p>
      </dgm:t>
    </dgm:pt>
    <dgm:pt modelId="{3E023D9D-BAD2-4EE2-9244-43BF3ADC9981}" type="pres">
      <dgm:prSet presAssocID="{6711EDCF-C5EB-4CB9-9674-08A9C1B4CAF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</dgm:ptLst>
  <dgm:cxnLst>
    <dgm:cxn modelId="{2DA0E63A-FCD4-495F-AF2C-31B95C7DE38C}" type="presOf" srcId="{6711EDCF-C5EB-4CB9-9674-08A9C1B4CAFF}" destId="{3E023D9D-BAD2-4EE2-9244-43BF3ADC9981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818742-4005-4375-ABC7-895D38A6C4DE}" type="datetimeFigureOut">
              <a:rPr lang="tr-TR" smtClean="0"/>
              <a:t>2.10.2019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E52A6D-256F-49A6-9C34-7AB2893B85D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615212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E52A6D-256F-49A6-9C34-7AB2893B85D4}" type="slidenum">
              <a:rPr lang="tr-TR" smtClean="0"/>
              <a:t>45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062852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625D2-ECF2-4297-B1C8-4CC483051AC0}" type="datetimeFigureOut">
              <a:rPr lang="tr-TR" smtClean="0"/>
              <a:t>2.10.2019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D8BF7-DA97-402A-8DC9-7D032D9DF1C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60957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625D2-ECF2-4297-B1C8-4CC483051AC0}" type="datetimeFigureOut">
              <a:rPr lang="tr-TR" smtClean="0"/>
              <a:t>2.10.2019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D8BF7-DA97-402A-8DC9-7D032D9DF1C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40275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625D2-ECF2-4297-B1C8-4CC483051AC0}" type="datetimeFigureOut">
              <a:rPr lang="tr-TR" smtClean="0"/>
              <a:t>2.10.2019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D8BF7-DA97-402A-8DC9-7D032D9DF1C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00438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625D2-ECF2-4297-B1C8-4CC483051AC0}" type="datetimeFigureOut">
              <a:rPr lang="tr-TR" smtClean="0"/>
              <a:t>2.10.2019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D8BF7-DA97-402A-8DC9-7D032D9DF1C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77354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625D2-ECF2-4297-B1C8-4CC483051AC0}" type="datetimeFigureOut">
              <a:rPr lang="tr-TR" smtClean="0"/>
              <a:t>2.10.2019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D8BF7-DA97-402A-8DC9-7D032D9DF1C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79059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625D2-ECF2-4297-B1C8-4CC483051AC0}" type="datetimeFigureOut">
              <a:rPr lang="tr-TR" smtClean="0"/>
              <a:t>2.10.2019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D8BF7-DA97-402A-8DC9-7D032D9DF1C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11835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625D2-ECF2-4297-B1C8-4CC483051AC0}" type="datetimeFigureOut">
              <a:rPr lang="tr-TR" smtClean="0"/>
              <a:t>2.10.2019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D8BF7-DA97-402A-8DC9-7D032D9DF1C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90864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625D2-ECF2-4297-B1C8-4CC483051AC0}" type="datetimeFigureOut">
              <a:rPr lang="tr-TR" smtClean="0"/>
              <a:t>2.10.2019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D8BF7-DA97-402A-8DC9-7D032D9DF1C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0895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625D2-ECF2-4297-B1C8-4CC483051AC0}" type="datetimeFigureOut">
              <a:rPr lang="tr-TR" smtClean="0"/>
              <a:t>2.10.2019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D8BF7-DA97-402A-8DC9-7D032D9DF1C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79424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625D2-ECF2-4297-B1C8-4CC483051AC0}" type="datetimeFigureOut">
              <a:rPr lang="tr-TR" smtClean="0"/>
              <a:t>2.10.2019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D8BF7-DA97-402A-8DC9-7D032D9DF1C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56262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625D2-ECF2-4297-B1C8-4CC483051AC0}" type="datetimeFigureOut">
              <a:rPr lang="tr-TR" smtClean="0"/>
              <a:t>2.10.2019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D8BF7-DA97-402A-8DC9-7D032D9DF1C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67522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8625D2-ECF2-4297-B1C8-4CC483051AC0}" type="datetimeFigureOut">
              <a:rPr lang="tr-TR" smtClean="0"/>
              <a:t>2.10.2019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D8BF7-DA97-402A-8DC9-7D032D9DF1C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82935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tr-TR" sz="3600" dirty="0" smtClean="0"/>
              <a:t>Türkiye’deki </a:t>
            </a:r>
            <a:r>
              <a:rPr lang="tr-TR" sz="3600" dirty="0"/>
              <a:t>Bankaların Finansal Performansları ile Reklam Faaliyetleri Arasındaki İlişkinin Analizi: Ampirik Bir Uygulama </a:t>
            </a:r>
            <a:r>
              <a:rPr lang="tr-TR" sz="3200" dirty="0"/>
              <a:t/>
            </a:r>
            <a:br>
              <a:rPr lang="tr-TR" sz="3200" dirty="0"/>
            </a:br>
            <a:endParaRPr lang="tr-TR" sz="32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5007428" y="3602038"/>
            <a:ext cx="5660571" cy="1655762"/>
          </a:xfrm>
        </p:spPr>
        <p:txBody>
          <a:bodyPr>
            <a:normAutofit/>
          </a:bodyPr>
          <a:lstStyle/>
          <a:p>
            <a:r>
              <a:rPr lang="tr-TR" b="1" dirty="0" smtClean="0"/>
              <a:t>Arş. Gör. Mustafa KOÇ</a:t>
            </a:r>
          </a:p>
          <a:p>
            <a:endParaRPr lang="tr-TR" b="1" dirty="0"/>
          </a:p>
          <a:p>
            <a:r>
              <a:rPr lang="tr-TR" b="1" dirty="0" smtClean="0"/>
              <a:t>Danışman: Doç. Dr. </a:t>
            </a:r>
            <a:r>
              <a:rPr lang="tr-TR" b="1" dirty="0" err="1" smtClean="0"/>
              <a:t>Gülfen</a:t>
            </a:r>
            <a:r>
              <a:rPr lang="tr-TR" b="1" dirty="0" smtClean="0"/>
              <a:t> TUNA</a:t>
            </a:r>
            <a:endParaRPr lang="tr-TR" b="1" dirty="0"/>
          </a:p>
        </p:txBody>
      </p:sp>
      <p:pic>
        <p:nvPicPr>
          <p:cNvPr id="1026" name="Picture 2" descr="sakarya üniversitesi amblem ile ilgili görsel sonuc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061" y="3322637"/>
            <a:ext cx="4762500" cy="2447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4468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Reklamın Kümülatif ve Gecikmeli Etkisi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825625"/>
            <a:ext cx="7239000" cy="4351338"/>
          </a:xfrm>
        </p:spPr>
        <p:txBody>
          <a:bodyPr/>
          <a:lstStyle/>
          <a:p>
            <a:r>
              <a:rPr lang="tr-TR" dirty="0"/>
              <a:t>Reklamın </a:t>
            </a:r>
            <a:r>
              <a:rPr lang="tr-TR" dirty="0">
                <a:solidFill>
                  <a:srgbClr val="FF0000"/>
                </a:solidFill>
              </a:rPr>
              <a:t>‘kümülatif ya da gecikmeli’</a:t>
            </a:r>
            <a:r>
              <a:rPr lang="tr-TR" dirty="0"/>
              <a:t> etkisi, algılanan reklamın müşteri üzerinden reklamda gösterilen ürünü ya da ürüne ait markanın farklı bir ürününü bir veya daha fazla satın alma kararına sebep olması demektir. </a:t>
            </a:r>
            <a:endParaRPr lang="tr-TR" dirty="0" smtClean="0"/>
          </a:p>
          <a:p>
            <a:r>
              <a:rPr lang="tr-TR" dirty="0" smtClean="0"/>
              <a:t>Diğer </a:t>
            </a:r>
            <a:r>
              <a:rPr lang="tr-TR" dirty="0"/>
              <a:t>bir tanım ise, reklamın son gösterim süresi sonrasında bile müşteri satın alma kararlarına etki etmesidir (Palda, 1965:163). </a:t>
            </a:r>
          </a:p>
          <a:p>
            <a:endParaRPr lang="tr-TR" dirty="0"/>
          </a:p>
        </p:txBody>
      </p:sp>
      <p:pic>
        <p:nvPicPr>
          <p:cNvPr id="6162" name="Picture 18" descr="eski reklamlar banka ile ilgili görsel sonuc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1690688"/>
            <a:ext cx="3761942" cy="3761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3857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Reklamın Kümülatif ve Gecikmeli </a:t>
            </a:r>
            <a:r>
              <a:rPr lang="tr-TR" dirty="0" smtClean="0"/>
              <a:t>Etkisi-2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Ayrıca reklamın ‘</a:t>
            </a:r>
            <a:r>
              <a:rPr lang="tr-TR" dirty="0">
                <a:solidFill>
                  <a:srgbClr val="FF0000"/>
                </a:solidFill>
              </a:rPr>
              <a:t>kümülatif etkisi</a:t>
            </a:r>
            <a:r>
              <a:rPr lang="tr-TR" dirty="0"/>
              <a:t>’ </a:t>
            </a:r>
            <a:r>
              <a:rPr lang="tr-TR" u="sng" dirty="0">
                <a:solidFill>
                  <a:srgbClr val="FF0000"/>
                </a:solidFill>
              </a:rPr>
              <a:t>anında</a:t>
            </a:r>
            <a:r>
              <a:rPr lang="tr-TR" dirty="0"/>
              <a:t> ortadan kalkmaz aksine belirli bir dönem sonunda sona erer (bu konuda çalışmalar (</a:t>
            </a:r>
            <a:r>
              <a:rPr lang="tr-TR" dirty="0" err="1"/>
              <a:t>Waugh</a:t>
            </a:r>
            <a:r>
              <a:rPr lang="tr-TR" dirty="0"/>
              <a:t>, 1959) “</a:t>
            </a:r>
            <a:r>
              <a:rPr lang="tr-TR" dirty="0">
                <a:solidFill>
                  <a:srgbClr val="FF0000"/>
                </a:solidFill>
              </a:rPr>
              <a:t>silinip gitmek</a:t>
            </a:r>
            <a:r>
              <a:rPr lang="tr-TR" dirty="0"/>
              <a:t>” terimini kullanmaktadır.) </a:t>
            </a:r>
            <a:endParaRPr lang="tr-TR" dirty="0" smtClean="0"/>
          </a:p>
          <a:p>
            <a:r>
              <a:rPr lang="tr-TR" dirty="0" smtClean="0"/>
              <a:t>Bu </a:t>
            </a:r>
            <a:r>
              <a:rPr lang="tr-TR" dirty="0"/>
              <a:t>etki bazen dört bazen de yedi yıl sürmektedir (</a:t>
            </a:r>
            <a:r>
              <a:rPr lang="tr-TR" dirty="0" err="1"/>
              <a:t>Melrose</a:t>
            </a:r>
            <a:r>
              <a:rPr lang="tr-TR" dirty="0"/>
              <a:t>, 1969). </a:t>
            </a:r>
            <a:endParaRPr lang="tr-TR" dirty="0" smtClean="0"/>
          </a:p>
          <a:p>
            <a:r>
              <a:rPr lang="tr-TR" dirty="0" smtClean="0"/>
              <a:t>Etkisinin </a:t>
            </a:r>
            <a:r>
              <a:rPr lang="tr-TR" dirty="0"/>
              <a:t>ortadan kalkması ise verilmiş olan reklamın satışları arttırabilme gücünün %95 oranında azalması ile ifade edilmektedir (Palda, 1965).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61610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Reklamın Etkisindeki Gecikmenin Nedenleri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/>
              <a:t>1. </a:t>
            </a:r>
            <a:r>
              <a:rPr lang="tr-TR" dirty="0">
                <a:solidFill>
                  <a:srgbClr val="FF0000"/>
                </a:solidFill>
              </a:rPr>
              <a:t>Sürekli devam eden marka sadakati</a:t>
            </a:r>
            <a:r>
              <a:rPr lang="tr-TR" dirty="0"/>
              <a:t>, ürünün kalitesine duyulan memnuniyet ile de desteklendiğinde, büyük ihtimalle çok uzun zaman önce görülen fakat unutulan bir reklama dayanmaktadır.</a:t>
            </a:r>
          </a:p>
          <a:p>
            <a:pPr marL="0" indent="0">
              <a:buNone/>
            </a:pPr>
            <a:r>
              <a:rPr lang="tr-TR" dirty="0"/>
              <a:t>2. Satın alma kararlarındaki satın alma hareketi </a:t>
            </a:r>
            <a:r>
              <a:rPr lang="tr-TR" dirty="0">
                <a:solidFill>
                  <a:srgbClr val="FF0000"/>
                </a:solidFill>
              </a:rPr>
              <a:t>eşik değerinin aşılması </a:t>
            </a:r>
            <a:r>
              <a:rPr lang="tr-TR" dirty="0"/>
              <a:t>için bazen bir dizi reklam gerekebilir. Satın alma kararıyla sonuçlanan son gösterilen reklam, geçmiş reklamlar hesaba katılmadan satın alma kararının primini alamaz.</a:t>
            </a:r>
          </a:p>
          <a:p>
            <a:pPr marL="0" indent="0">
              <a:buNone/>
            </a:pPr>
            <a:r>
              <a:rPr lang="tr-TR" dirty="0"/>
              <a:t>3.Bazen </a:t>
            </a:r>
            <a:r>
              <a:rPr lang="tr-TR" dirty="0">
                <a:solidFill>
                  <a:srgbClr val="FF0000"/>
                </a:solidFill>
              </a:rPr>
              <a:t>hedef müşteri kitlesi </a:t>
            </a:r>
            <a:r>
              <a:rPr lang="tr-TR" dirty="0"/>
              <a:t>reklamın gösterildiği süre içerisinde </a:t>
            </a:r>
            <a:r>
              <a:rPr lang="tr-TR" dirty="0">
                <a:solidFill>
                  <a:srgbClr val="FF0000"/>
                </a:solidFill>
              </a:rPr>
              <a:t>pazarda bulunmamış olabilir</a:t>
            </a:r>
            <a:r>
              <a:rPr lang="tr-TR" dirty="0"/>
              <a:t>. Doğru müşterilere ulaşmak zaman </a:t>
            </a:r>
            <a:r>
              <a:rPr lang="tr-TR" dirty="0" smtClean="0"/>
              <a:t>alacaktır.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53270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Reklam Harcamaları ve Reklam Yoğunluğu</a:t>
            </a:r>
            <a:endParaRPr lang="tr-T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İçerik Yer Tutucusu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tr-TR" dirty="0" smtClean="0"/>
                  <a:t>Reklam Yoğunluğu (</a:t>
                </a:r>
                <a:r>
                  <a:rPr lang="tr-TR" dirty="0" err="1" smtClean="0"/>
                  <a:t>Advertising</a:t>
                </a:r>
                <a:r>
                  <a:rPr lang="tr-TR" dirty="0" smtClean="0"/>
                  <a:t> </a:t>
                </a:r>
                <a:r>
                  <a:rPr lang="tr-TR" dirty="0" err="1" smtClean="0"/>
                  <a:t>Intensity</a:t>
                </a:r>
                <a:r>
                  <a:rPr lang="tr-TR" dirty="0" smtClean="0"/>
                  <a:t>)</a:t>
                </a:r>
              </a:p>
              <a:p>
                <a14:m>
                  <m:oMath xmlns:m="http://schemas.openxmlformats.org/officeDocument/2006/math">
                    <m:r>
                      <a:rPr lang="tr-TR" i="1" smtClean="0">
                        <a:latin typeface="Cambria Math" panose="02040503050406030204" pitchFamily="18" charset="0"/>
                      </a:rPr>
                      <m:t>𝑎𝑑𝑣𝑖𝑛𝑡𝑒𝑛𝑠𝑖𝑡𝑦</m:t>
                    </m:r>
                    <m:r>
                      <a:rPr lang="tr-TR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tr-TR" i="1">
                            <a:latin typeface="Cambria Math" panose="02040503050406030204" pitchFamily="18" charset="0"/>
                          </a:rPr>
                          <m:t>𝑅𝑒𝑘𝑙𝑎𝑚</m:t>
                        </m:r>
                        <m:r>
                          <a:rPr lang="tr-TR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tr-TR" i="1">
                            <a:latin typeface="Cambria Math" panose="02040503050406030204" pitchFamily="18" charset="0"/>
                          </a:rPr>
                          <m:t>𝐻𝑎𝑟𝑐𝑎𝑚𝑎𝑙𝑎𝑟</m:t>
                        </m:r>
                        <m:r>
                          <a:rPr lang="tr-TR" i="1">
                            <a:latin typeface="Cambria Math" panose="02040503050406030204" pitchFamily="18" charset="0"/>
                          </a:rPr>
                          <m:t>ı</m:t>
                        </m:r>
                      </m:num>
                      <m:den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𝑂𝑟𝑡𝑎𝑙𝑎𝑚𝑎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𝑆𝑎𝑡𝚤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ş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𝑙𝑎𝑟</m:t>
                        </m:r>
                      </m:den>
                    </m:f>
                  </m:oMath>
                </a14:m>
                <a:r>
                  <a:rPr lang="tr-TR" dirty="0" smtClean="0"/>
                  <a:t>   (ticaret işletmelerinde)</a:t>
                </a:r>
              </a:p>
              <a:p>
                <a:pPr marL="0" indent="0">
                  <a:buNone/>
                </a:pPr>
                <a:endParaRPr lang="tr-TR" dirty="0"/>
              </a:p>
              <a:p>
                <a14:m>
                  <m:oMath xmlns:m="http://schemas.openxmlformats.org/officeDocument/2006/math">
                    <m:r>
                      <a:rPr lang="tr-TR" i="1">
                        <a:latin typeface="Cambria Math" panose="02040503050406030204" pitchFamily="18" charset="0"/>
                      </a:rPr>
                      <m:t>𝑎𝑑𝑣𝑖𝑛𝑡𝑒𝑛𝑠𝑖𝑡𝑦</m:t>
                    </m:r>
                    <m:r>
                      <a:rPr lang="tr-TR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tr-TR" i="1">
                            <a:latin typeface="Cambria Math" panose="02040503050406030204" pitchFamily="18" charset="0"/>
                          </a:rPr>
                          <m:t>𝑅𝑒𝑘𝑙𝑎𝑚</m:t>
                        </m:r>
                        <m:r>
                          <a:rPr lang="tr-TR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tr-TR" i="1">
                            <a:latin typeface="Cambria Math" panose="02040503050406030204" pitchFamily="18" charset="0"/>
                          </a:rPr>
                          <m:t>𝐻𝑎𝑟𝑐𝑎𝑚𝑎𝑙𝑎𝑟</m:t>
                        </m:r>
                        <m:r>
                          <a:rPr lang="tr-TR" i="1">
                            <a:latin typeface="Cambria Math" panose="02040503050406030204" pitchFamily="18" charset="0"/>
                          </a:rPr>
                          <m:t>ı</m:t>
                        </m:r>
                      </m:num>
                      <m:den>
                        <m:r>
                          <a:rPr lang="tr-TR" i="1">
                            <a:latin typeface="Cambria Math" panose="02040503050406030204" pitchFamily="18" charset="0"/>
                          </a:rPr>
                          <m:t>𝑁𝑒𝑡</m:t>
                        </m:r>
                        <m:r>
                          <a:rPr lang="tr-TR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tr-TR" i="1">
                            <a:latin typeface="Cambria Math" panose="02040503050406030204" pitchFamily="18" charset="0"/>
                          </a:rPr>
                          <m:t>𝐹𝑎𝑖𝑧</m:t>
                        </m:r>
                        <m:r>
                          <a:rPr lang="tr-TR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tr-TR" i="1">
                            <a:latin typeface="Cambria Math" panose="02040503050406030204" pitchFamily="18" charset="0"/>
                          </a:rPr>
                          <m:t>𝐺𝑒𝑙𝑖𝑟𝑖</m:t>
                        </m:r>
                        <m:r>
                          <a:rPr lang="tr-TR" i="1">
                            <a:latin typeface="Cambria Math" panose="02040503050406030204" pitchFamily="18" charset="0"/>
                          </a:rPr>
                          <m:t>/</m:t>
                        </m:r>
                        <m:r>
                          <a:rPr lang="tr-TR" i="1">
                            <a:latin typeface="Cambria Math" panose="02040503050406030204" pitchFamily="18" charset="0"/>
                          </a:rPr>
                          <m:t>𝐺𝑖𝑑𝑒𝑟𝑖</m:t>
                        </m:r>
                      </m:den>
                    </m:f>
                  </m:oMath>
                </a14:m>
                <a:r>
                  <a:rPr lang="tr-TR" dirty="0" smtClean="0"/>
                  <a:t>    (bankalarda)</a:t>
                </a:r>
              </a:p>
              <a:p>
                <a:endParaRPr lang="tr-TR" dirty="0"/>
              </a:p>
              <a:p>
                <a:r>
                  <a:rPr lang="tr-TR" dirty="0" smtClean="0"/>
                  <a:t>Banka Muhasebesi İlkeler ve Uygulamalar (Prof. Dr. Cemal İBİŞ, Prof. Dr. Özgür ÇATIKKAŞ, Dr. </a:t>
                </a:r>
                <a:r>
                  <a:rPr lang="tr-TR" dirty="0" err="1" smtClean="0"/>
                  <a:t>Öğr</a:t>
                </a:r>
                <a:r>
                  <a:rPr lang="tr-TR" dirty="0" smtClean="0"/>
                  <a:t>. Üyesi Neşe ÇOBAN ÇELİKDEMİR) 2018</a:t>
                </a:r>
              </a:p>
              <a:p>
                <a:endParaRPr lang="tr-TR" dirty="0"/>
              </a:p>
            </p:txBody>
          </p:sp>
        </mc:Choice>
        <mc:Fallback xmlns="">
          <p:sp>
            <p:nvSpPr>
              <p:cNvPr id="3" name="İçerik Yer Tutucus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24475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8857" y="392838"/>
            <a:ext cx="2348345" cy="5633893"/>
          </a:xfrm>
        </p:spPr>
        <p:txBody>
          <a:bodyPr>
            <a:noAutofit/>
          </a:bodyPr>
          <a:lstStyle/>
          <a:p>
            <a:r>
              <a:rPr lang="tr-TR" sz="2400" i="1" dirty="0"/>
              <a:t>AKBANK T.A.Ş. 30 Eylül 2016 Tarihi İtibariyle Hazırlanan Kamuya Açıklanacak Konsolide Finansal Tablolar, Bunlara İlişkin Açıklama ve Dipnotlar ile Sınırlı Denetim Raporu</a:t>
            </a:r>
            <a:r>
              <a:rPr lang="tr-TR" sz="2400" dirty="0"/>
              <a:t>.</a:t>
            </a:r>
            <a:br>
              <a:rPr lang="tr-TR" sz="2400" dirty="0"/>
            </a:br>
            <a:endParaRPr lang="tr-TR" sz="2400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9511937"/>
              </p:ext>
            </p:extLst>
          </p:nvPr>
        </p:nvGraphicFramePr>
        <p:xfrm>
          <a:off x="2649392" y="138550"/>
          <a:ext cx="5237019" cy="67194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37019">
                  <a:extLst>
                    <a:ext uri="{9D8B030D-6E8A-4147-A177-3AD203B41FA5}">
                      <a16:colId xmlns:a16="http://schemas.microsoft.com/office/drawing/2014/main" xmlns="" val="1204107930"/>
                    </a:ext>
                  </a:extLst>
                </a:gridCol>
              </a:tblGrid>
              <a:tr h="29215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I. FAİZ GELİRLERİ (III-a) 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57" marR="56757" marT="0" marB="0"/>
                </a:tc>
                <a:extLst>
                  <a:ext uri="{0D108BD9-81ED-4DB2-BD59-A6C34878D82A}">
                    <a16:rowId xmlns:a16="http://schemas.microsoft.com/office/drawing/2014/main" xmlns="" val="3907570811"/>
                  </a:ext>
                </a:extLst>
              </a:tr>
              <a:tr h="29215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II. FAİZ GİDERLERİ (III-b) 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57" marR="56757" marT="0" marB="0"/>
                </a:tc>
                <a:extLst>
                  <a:ext uri="{0D108BD9-81ED-4DB2-BD59-A6C34878D82A}">
                    <a16:rowId xmlns:a16="http://schemas.microsoft.com/office/drawing/2014/main" xmlns="" val="2519084370"/>
                  </a:ext>
                </a:extLst>
              </a:tr>
              <a:tr h="29215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III. NET FAİZ GELİRİ/GİDERİ (I - II) 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57" marR="56757" marT="0" marB="0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26441484"/>
                  </a:ext>
                </a:extLst>
              </a:tr>
              <a:tr h="29215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IV. NET ÜCRET VE KOMİSYON GELİRLERİ/GİDERLERİ 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57" marR="56757" marT="0" marB="0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72719816"/>
                  </a:ext>
                </a:extLst>
              </a:tr>
              <a:tr h="29215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V. TEMETTÜ GELİRLERİ 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57" marR="56757" marT="0" marB="0"/>
                </a:tc>
                <a:extLst>
                  <a:ext uri="{0D108BD9-81ED-4DB2-BD59-A6C34878D82A}">
                    <a16:rowId xmlns:a16="http://schemas.microsoft.com/office/drawing/2014/main" xmlns="" val="1744853423"/>
                  </a:ext>
                </a:extLst>
              </a:tr>
              <a:tr h="29215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VI. TİCARİ KÂR / ZARAR (Net) (III-c)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57" marR="56757" marT="0" marB="0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33216269"/>
                  </a:ext>
                </a:extLst>
              </a:tr>
              <a:tr h="29215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VII. DİĞER FAALİYET GELİRLERİ (III-d) 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57" marR="56757" marT="0" marB="0"/>
                </a:tc>
                <a:extLst>
                  <a:ext uri="{0D108BD9-81ED-4DB2-BD59-A6C34878D82A}">
                    <a16:rowId xmlns:a16="http://schemas.microsoft.com/office/drawing/2014/main" xmlns="" val="167145351"/>
                  </a:ext>
                </a:extLst>
              </a:tr>
              <a:tr h="29215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VIII. FAALİYET GELİRLERİ/GİDERLERİ TOPLAMI (III+IV+V+VI+VII) 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57" marR="56757" marT="0" marB="0"/>
                </a:tc>
                <a:extLst>
                  <a:ext uri="{0D108BD9-81ED-4DB2-BD59-A6C34878D82A}">
                    <a16:rowId xmlns:a16="http://schemas.microsoft.com/office/drawing/2014/main" xmlns="" val="1885380428"/>
                  </a:ext>
                </a:extLst>
              </a:tr>
              <a:tr h="29215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IX. KREDİ VE DİĞER ALACAKLAR DEĞER DÜŞÜŞ KARŞILIĞI (-) (III-e) 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57" marR="56757" marT="0" marB="0"/>
                </a:tc>
                <a:extLst>
                  <a:ext uri="{0D108BD9-81ED-4DB2-BD59-A6C34878D82A}">
                    <a16:rowId xmlns:a16="http://schemas.microsoft.com/office/drawing/2014/main" xmlns="" val="1898874753"/>
                  </a:ext>
                </a:extLst>
              </a:tr>
              <a:tr h="29215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X. DİĞER FAALİYET GİDERLERİ (-) (III-f) 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57" marR="56757" marT="0" marB="0"/>
                </a:tc>
                <a:extLst>
                  <a:ext uri="{0D108BD9-81ED-4DB2-BD59-A6C34878D82A}">
                    <a16:rowId xmlns:a16="http://schemas.microsoft.com/office/drawing/2014/main" xmlns="" val="169851777"/>
                  </a:ext>
                </a:extLst>
              </a:tr>
              <a:tr h="29215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XI. NET FAALİYET KÂRI/ZARARI (VIII-IX-X) 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57" marR="56757" marT="0" marB="0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42841681"/>
                  </a:ext>
                </a:extLst>
              </a:tr>
              <a:tr h="29215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XII. BİRLEŞME İŞLEMİ SONRASINDA GELİR OLARAK KAYDEDİLEN FAZLALIK TUTARI 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57" marR="56757" marT="0" marB="0"/>
                </a:tc>
                <a:extLst>
                  <a:ext uri="{0D108BD9-81ED-4DB2-BD59-A6C34878D82A}">
                    <a16:rowId xmlns:a16="http://schemas.microsoft.com/office/drawing/2014/main" xmlns="" val="1030197290"/>
                  </a:ext>
                </a:extLst>
              </a:tr>
              <a:tr h="29215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XIII. ÖZKAYNAK YÖNTEMİ UYGULANAN ORTAKLIKLARDAN KÂR/ZARAR 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57" marR="56757" marT="0" marB="0"/>
                </a:tc>
                <a:extLst>
                  <a:ext uri="{0D108BD9-81ED-4DB2-BD59-A6C34878D82A}">
                    <a16:rowId xmlns:a16="http://schemas.microsoft.com/office/drawing/2014/main" xmlns="" val="1690030859"/>
                  </a:ext>
                </a:extLst>
              </a:tr>
              <a:tr h="29215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XIV. NET PARASAL POZİSYON KÂRI/ZARARI 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57" marR="56757" marT="0" marB="0"/>
                </a:tc>
                <a:extLst>
                  <a:ext uri="{0D108BD9-81ED-4DB2-BD59-A6C34878D82A}">
                    <a16:rowId xmlns:a16="http://schemas.microsoft.com/office/drawing/2014/main" xmlns="" val="2431482587"/>
                  </a:ext>
                </a:extLst>
              </a:tr>
              <a:tr h="29215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XV. SÜRDÜRÜLEN FAALİYETLER VERGİ ÖNCESİ K/Z (XI+...+XIV) 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57" marR="56757" marT="0" marB="0"/>
                </a:tc>
                <a:extLst>
                  <a:ext uri="{0D108BD9-81ED-4DB2-BD59-A6C34878D82A}">
                    <a16:rowId xmlns:a16="http://schemas.microsoft.com/office/drawing/2014/main" xmlns="" val="3610095388"/>
                  </a:ext>
                </a:extLst>
              </a:tr>
              <a:tr h="29215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XVI. SÜRDÜRÜLEN FAALİYETLER VERGİ KARŞILIĞI (±) (III-h) 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57" marR="56757" marT="0" marB="0"/>
                </a:tc>
                <a:extLst>
                  <a:ext uri="{0D108BD9-81ED-4DB2-BD59-A6C34878D82A}">
                    <a16:rowId xmlns:a16="http://schemas.microsoft.com/office/drawing/2014/main" xmlns="" val="3882107809"/>
                  </a:ext>
                </a:extLst>
              </a:tr>
              <a:tr h="29215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XVII. SÜRDÜRÜLEN FAALİYETLER DÖNEM NET K/Z (XV±XVI) 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57" marR="56757" marT="0" marB="0"/>
                </a:tc>
                <a:extLst>
                  <a:ext uri="{0D108BD9-81ED-4DB2-BD59-A6C34878D82A}">
                    <a16:rowId xmlns:a16="http://schemas.microsoft.com/office/drawing/2014/main" xmlns="" val="2183132373"/>
                  </a:ext>
                </a:extLst>
              </a:tr>
              <a:tr h="29215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XVIII. DURDURULAN FAALİYETLERDEN GELİRLER 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57" marR="56757" marT="0" marB="0"/>
                </a:tc>
                <a:extLst>
                  <a:ext uri="{0D108BD9-81ED-4DB2-BD59-A6C34878D82A}">
                    <a16:rowId xmlns:a16="http://schemas.microsoft.com/office/drawing/2014/main" xmlns="" val="190591384"/>
                  </a:ext>
                </a:extLst>
              </a:tr>
              <a:tr h="29215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XIX. DURDURULAN FAALİYETLERDEN GİDERLER (-) 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57" marR="56757" marT="0" marB="0"/>
                </a:tc>
                <a:extLst>
                  <a:ext uri="{0D108BD9-81ED-4DB2-BD59-A6C34878D82A}">
                    <a16:rowId xmlns:a16="http://schemas.microsoft.com/office/drawing/2014/main" xmlns="" val="1385825424"/>
                  </a:ext>
                </a:extLst>
              </a:tr>
              <a:tr h="29215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XX. DURDURULAN FAALİYETLER VERGİ ÖNCESİ K/Z (XVIII-XIX) - - - -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57" marR="56757" marT="0" marB="0"/>
                </a:tc>
                <a:extLst>
                  <a:ext uri="{0D108BD9-81ED-4DB2-BD59-A6C34878D82A}">
                    <a16:rowId xmlns:a16="http://schemas.microsoft.com/office/drawing/2014/main" xmlns="" val="1585405261"/>
                  </a:ext>
                </a:extLst>
              </a:tr>
              <a:tr h="29215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XXI. DURDURULAN FAALİYETLER VERGİ KARŞILIĞI (±) - 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57" marR="56757" marT="0" marB="0"/>
                </a:tc>
                <a:extLst>
                  <a:ext uri="{0D108BD9-81ED-4DB2-BD59-A6C34878D82A}">
                    <a16:rowId xmlns:a16="http://schemas.microsoft.com/office/drawing/2014/main" xmlns="" val="1321941897"/>
                  </a:ext>
                </a:extLst>
              </a:tr>
              <a:tr h="29215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XXII. DURDURULAN FAALİYETLER DÖNEM NET K/Z (XX±XXI) 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57" marR="56757" marT="0" marB="0"/>
                </a:tc>
                <a:extLst>
                  <a:ext uri="{0D108BD9-81ED-4DB2-BD59-A6C34878D82A}">
                    <a16:rowId xmlns:a16="http://schemas.microsoft.com/office/drawing/2014/main" xmlns="" val="1459163787"/>
                  </a:ext>
                </a:extLst>
              </a:tr>
              <a:tr h="29215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XXIII. NET DÖNEM KÂRI/ZARARI (XVII+XXII) (III-i)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57" marR="56757" marT="0" marB="0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87676722"/>
                  </a:ext>
                </a:extLst>
              </a:tr>
            </a:tbl>
          </a:graphicData>
        </a:graphic>
      </p:graphicFrame>
      <p:pic>
        <p:nvPicPr>
          <p:cNvPr id="5122" name="Picture 2" descr="akbank eski reklam ile ilgili görsel sonuc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6411" y="831273"/>
            <a:ext cx="4297805" cy="2378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51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Reklam Harcaması Yaklaşımı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Firma reklam harcamasını gelirinin bir yüzdesi oranında yapabilir (</a:t>
            </a:r>
            <a:r>
              <a:rPr lang="tr-TR" dirty="0" err="1" smtClean="0"/>
              <a:t>Mian</a:t>
            </a:r>
            <a:r>
              <a:rPr lang="tr-TR" dirty="0"/>
              <a:t>, </a:t>
            </a:r>
            <a:r>
              <a:rPr lang="tr-TR" dirty="0" err="1" smtClean="0"/>
              <a:t>Sharma</a:t>
            </a:r>
            <a:r>
              <a:rPr lang="tr-TR" dirty="0"/>
              <a:t>, &amp; </a:t>
            </a:r>
            <a:r>
              <a:rPr lang="tr-TR" dirty="0" err="1"/>
              <a:t>Gul</a:t>
            </a:r>
            <a:r>
              <a:rPr lang="tr-TR" dirty="0"/>
              <a:t>, 2018</a:t>
            </a:r>
            <a:r>
              <a:rPr lang="tr-TR" dirty="0" smtClean="0"/>
              <a:t>).</a:t>
            </a:r>
          </a:p>
          <a:p>
            <a:endParaRPr lang="tr-TR" dirty="0"/>
          </a:p>
          <a:p>
            <a:r>
              <a:rPr lang="tr-TR" dirty="0"/>
              <a:t>S</a:t>
            </a:r>
            <a:r>
              <a:rPr lang="tr-TR" dirty="0" smtClean="0"/>
              <a:t>esin </a:t>
            </a:r>
            <a:r>
              <a:rPr lang="tr-TR" dirty="0"/>
              <a:t>payı (</a:t>
            </a:r>
            <a:r>
              <a:rPr lang="tr-TR" dirty="0" err="1"/>
              <a:t>share</a:t>
            </a:r>
            <a:r>
              <a:rPr lang="tr-TR" dirty="0"/>
              <a:t> of </a:t>
            </a:r>
            <a:r>
              <a:rPr lang="tr-TR" dirty="0" err="1"/>
              <a:t>voice</a:t>
            </a:r>
            <a:r>
              <a:rPr lang="tr-TR" dirty="0"/>
              <a:t>)(</a:t>
            </a:r>
            <a:r>
              <a:rPr lang="tr-TR" dirty="0" err="1"/>
              <a:t>Jones</a:t>
            </a:r>
            <a:r>
              <a:rPr lang="tr-TR" dirty="0"/>
              <a:t>, 1990</a:t>
            </a:r>
            <a:r>
              <a:rPr lang="tr-TR" dirty="0" smtClean="0"/>
              <a:t>): </a:t>
            </a:r>
            <a:r>
              <a:rPr lang="tr-TR" dirty="0"/>
              <a:t>F</a:t>
            </a:r>
            <a:r>
              <a:rPr lang="tr-TR" dirty="0" smtClean="0"/>
              <a:t>irma </a:t>
            </a:r>
            <a:r>
              <a:rPr lang="tr-TR" dirty="0"/>
              <a:t>bulunduğu piyasadaki piyasa payı oranıyla aynı oranda reklam harcaması yapabilir.</a:t>
            </a:r>
          </a:p>
        </p:txBody>
      </p:sp>
    </p:spTree>
    <p:extLst>
      <p:ext uri="{BB962C8B-B14F-4D97-AF65-F5344CB8AC3E}">
        <p14:creationId xmlns:p14="http://schemas.microsoft.com/office/powerpoint/2010/main" val="2093312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Reklam ve Rekabet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Reklamın </a:t>
            </a:r>
            <a:r>
              <a:rPr lang="tr-TR" dirty="0"/>
              <a:t>bankacılık sektörünün </a:t>
            </a:r>
            <a:r>
              <a:rPr lang="tr-TR" b="1" dirty="0"/>
              <a:t>“tekel (</a:t>
            </a:r>
            <a:r>
              <a:rPr lang="tr-TR" b="1" dirty="0" err="1"/>
              <a:t>monopoly</a:t>
            </a:r>
            <a:r>
              <a:rPr lang="tr-TR" b="1" dirty="0"/>
              <a:t>)” </a:t>
            </a:r>
            <a:r>
              <a:rPr lang="tr-TR" dirty="0"/>
              <a:t>ya da </a:t>
            </a:r>
            <a:r>
              <a:rPr lang="tr-TR" b="1" dirty="0"/>
              <a:t>“</a:t>
            </a:r>
            <a:r>
              <a:rPr lang="tr-TR" b="1" dirty="0" err="1"/>
              <a:t>oligapol</a:t>
            </a:r>
            <a:r>
              <a:rPr lang="tr-TR" b="1" dirty="0"/>
              <a:t> (</a:t>
            </a:r>
            <a:r>
              <a:rPr lang="tr-TR" b="1" dirty="0" err="1"/>
              <a:t>oligapoly</a:t>
            </a:r>
            <a:r>
              <a:rPr lang="tr-TR" b="1" dirty="0"/>
              <a:t>)”</a:t>
            </a:r>
            <a:r>
              <a:rPr lang="tr-TR" dirty="0"/>
              <a:t> olmasını desteklediğini </a:t>
            </a:r>
            <a:r>
              <a:rPr lang="tr-TR" dirty="0" smtClean="0"/>
              <a:t>araştırmışlardır </a:t>
            </a:r>
            <a:r>
              <a:rPr lang="tr-TR" dirty="0"/>
              <a:t>(</a:t>
            </a:r>
            <a:r>
              <a:rPr lang="tr-TR" dirty="0" err="1"/>
              <a:t>Edwards</a:t>
            </a:r>
            <a:r>
              <a:rPr lang="tr-TR" dirty="0"/>
              <a:t>, </a:t>
            </a:r>
            <a:r>
              <a:rPr lang="tr-TR" dirty="0" smtClean="0"/>
              <a:t>1973,</a:t>
            </a:r>
            <a:r>
              <a:rPr lang="tr-TR" dirty="0"/>
              <a:t> </a:t>
            </a:r>
            <a:r>
              <a:rPr lang="tr-TR" dirty="0" err="1"/>
              <a:t>Advertising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Competition</a:t>
            </a:r>
            <a:r>
              <a:rPr lang="tr-TR" dirty="0"/>
              <a:t> in </a:t>
            </a:r>
            <a:r>
              <a:rPr lang="tr-TR" dirty="0" err="1"/>
              <a:t>Banking</a:t>
            </a:r>
            <a:r>
              <a:rPr lang="tr-TR" dirty="0" smtClean="0"/>
              <a:t>).  </a:t>
            </a:r>
          </a:p>
          <a:p>
            <a:pPr lvl="1"/>
            <a:r>
              <a:rPr lang="tr-TR" dirty="0"/>
              <a:t> İlk yaklaşıma göre reklam rekabeti </a:t>
            </a:r>
            <a:r>
              <a:rPr lang="tr-TR" b="1" dirty="0"/>
              <a:t>arttırmaktadır</a:t>
            </a:r>
            <a:r>
              <a:rPr lang="tr-TR" dirty="0"/>
              <a:t>(</a:t>
            </a:r>
            <a:r>
              <a:rPr lang="tr-TR" dirty="0" err="1"/>
              <a:t>Ekelund</a:t>
            </a:r>
            <a:r>
              <a:rPr lang="tr-TR" dirty="0"/>
              <a:t> &amp; </a:t>
            </a:r>
            <a:r>
              <a:rPr lang="tr-TR" dirty="0" err="1"/>
              <a:t>Gramm</a:t>
            </a:r>
            <a:r>
              <a:rPr lang="tr-TR" dirty="0"/>
              <a:t>, 1970; </a:t>
            </a:r>
            <a:r>
              <a:rPr lang="tr-TR" dirty="0" err="1"/>
              <a:t>Stigler</a:t>
            </a:r>
            <a:r>
              <a:rPr lang="tr-TR" dirty="0"/>
              <a:t>, 1963; </a:t>
            </a:r>
            <a:r>
              <a:rPr lang="tr-TR" dirty="0" err="1"/>
              <a:t>Telser</a:t>
            </a:r>
            <a:r>
              <a:rPr lang="tr-TR" dirty="0"/>
              <a:t>, 1964). </a:t>
            </a:r>
            <a:endParaRPr lang="tr-TR" dirty="0" smtClean="0"/>
          </a:p>
          <a:p>
            <a:pPr lvl="1"/>
            <a:r>
              <a:rPr lang="tr-TR" dirty="0" smtClean="0"/>
              <a:t>Diğer </a:t>
            </a:r>
            <a:r>
              <a:rPr lang="tr-TR" dirty="0"/>
              <a:t>yaklaşıma göre ise reklam rekabeti </a:t>
            </a:r>
            <a:r>
              <a:rPr lang="tr-TR" b="1" dirty="0"/>
              <a:t>azaltmaktadır</a:t>
            </a:r>
            <a:r>
              <a:rPr lang="tr-TR" dirty="0"/>
              <a:t> (</a:t>
            </a:r>
            <a:r>
              <a:rPr lang="tr-TR" dirty="0" err="1"/>
              <a:t>Comanor</a:t>
            </a:r>
            <a:r>
              <a:rPr lang="tr-TR" dirty="0"/>
              <a:t> &amp; Wilson, 1967; Landon, 1971; Mann, </a:t>
            </a:r>
            <a:r>
              <a:rPr lang="tr-TR" dirty="0" err="1"/>
              <a:t>Henning</a:t>
            </a:r>
            <a:r>
              <a:rPr lang="tr-TR" dirty="0"/>
              <a:t>, &amp; </a:t>
            </a:r>
            <a:r>
              <a:rPr lang="tr-TR" dirty="0" err="1"/>
              <a:t>Meehan</a:t>
            </a:r>
            <a:r>
              <a:rPr lang="tr-TR" dirty="0"/>
              <a:t>, 1969)</a:t>
            </a:r>
            <a:endParaRPr lang="tr-TR" dirty="0" smtClean="0"/>
          </a:p>
          <a:p>
            <a:r>
              <a:rPr lang="tr-TR" dirty="0" smtClean="0"/>
              <a:t>Reklam </a:t>
            </a:r>
            <a:r>
              <a:rPr lang="tr-TR" dirty="0"/>
              <a:t>yoğunluğu, yeni firmaların piyasaya girmesi konusunda engel oluşturmakta ve varsa bu giriş engelini yükseltmektedir(</a:t>
            </a:r>
            <a:r>
              <a:rPr lang="tr-TR" dirty="0" err="1"/>
              <a:t>Chauvin</a:t>
            </a:r>
            <a:r>
              <a:rPr lang="tr-TR" dirty="0"/>
              <a:t> &amp; </a:t>
            </a:r>
            <a:r>
              <a:rPr lang="tr-TR" dirty="0" err="1"/>
              <a:t>Hirschey</a:t>
            </a:r>
            <a:r>
              <a:rPr lang="tr-TR" dirty="0"/>
              <a:t>, 1993).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39872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Bankaların Finansal Performansları ve Reklam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Reklamın karlılık üzerindeki etkisi tek başına değerlendirilebilecek bir unsur değildir. Sadece karlılığa bakıp ‘reklam kullanılmalı mı?’ sorusuna cevap verilemez</a:t>
            </a:r>
            <a:r>
              <a:rPr lang="tr-TR" dirty="0"/>
              <a:t> </a:t>
            </a:r>
            <a:r>
              <a:rPr lang="tr-TR" dirty="0" smtClean="0"/>
              <a:t>(</a:t>
            </a:r>
            <a:r>
              <a:rPr lang="tr-TR" dirty="0" err="1" smtClean="0"/>
              <a:t>Borden</a:t>
            </a:r>
            <a:r>
              <a:rPr lang="tr-TR" dirty="0"/>
              <a:t>, </a:t>
            </a:r>
            <a:r>
              <a:rPr lang="tr-TR" dirty="0" smtClean="0"/>
              <a:t>1964).</a:t>
            </a:r>
          </a:p>
          <a:p>
            <a:r>
              <a:rPr lang="tr-TR" dirty="0" smtClean="0"/>
              <a:t>Bankaların finansal durumu ve makro ekonomik koşullar dikkate alınmadan finansal performans ölçülemez </a:t>
            </a:r>
            <a:r>
              <a:rPr lang="tr-TR" dirty="0"/>
              <a:t>(</a:t>
            </a:r>
            <a:r>
              <a:rPr lang="tr-TR" dirty="0" err="1"/>
              <a:t>Demirgüç</a:t>
            </a:r>
            <a:r>
              <a:rPr lang="tr-TR" dirty="0"/>
              <a:t>-Kunt &amp; </a:t>
            </a:r>
            <a:r>
              <a:rPr lang="tr-TR" dirty="0" err="1"/>
              <a:t>Huizinga</a:t>
            </a:r>
            <a:r>
              <a:rPr lang="tr-TR" dirty="0"/>
              <a:t>, 1999</a:t>
            </a:r>
            <a:r>
              <a:rPr lang="tr-TR" dirty="0" smtClean="0"/>
              <a:t>).</a:t>
            </a:r>
            <a:endParaRPr lang="tr-TR" dirty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18334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Finansal Performans Ölçümü - ROA</a:t>
            </a: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4406553"/>
              </p:ext>
            </p:extLst>
          </p:nvPr>
        </p:nvGraphicFramePr>
        <p:xfrm>
          <a:off x="838198" y="1690688"/>
          <a:ext cx="7239002" cy="42944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922820">
                  <a:extLst>
                    <a:ext uri="{9D8B030D-6E8A-4147-A177-3AD203B41FA5}">
                      <a16:colId xmlns:a16="http://schemas.microsoft.com/office/drawing/2014/main" xmlns="" val="3518386077"/>
                    </a:ext>
                  </a:extLst>
                </a:gridCol>
                <a:gridCol w="1316182">
                  <a:extLst>
                    <a:ext uri="{9D8B030D-6E8A-4147-A177-3AD203B41FA5}">
                      <a16:colId xmlns:a16="http://schemas.microsoft.com/office/drawing/2014/main" xmlns="" val="2628295187"/>
                    </a:ext>
                  </a:extLst>
                </a:gridCol>
              </a:tblGrid>
              <a:tr h="715746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Banka Performans Ölçüm Oranları</a:t>
                      </a:r>
                      <a:endParaRPr lang="tr-TR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 </a:t>
                      </a:r>
                      <a:endParaRPr lang="tr-TR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73526687"/>
                  </a:ext>
                </a:extLst>
              </a:tr>
              <a:tr h="71574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Dönem Net Karı Zararı / Toplam Varlıklar</a:t>
                      </a:r>
                      <a:endParaRPr lang="tr-TR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ROA_1</a:t>
                      </a:r>
                      <a:endParaRPr lang="tr-TR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078715988"/>
                  </a:ext>
                </a:extLst>
              </a:tr>
              <a:tr h="71574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Net Faaliyet Karı / Toplam Varlıklar</a:t>
                      </a:r>
                      <a:endParaRPr lang="tr-TR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ROA_2</a:t>
                      </a:r>
                      <a:endParaRPr lang="tr-TR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2625308"/>
                  </a:ext>
                </a:extLst>
              </a:tr>
              <a:tr h="71574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Ticari Kar Zarar / Toplam Varlıklar</a:t>
                      </a:r>
                      <a:endParaRPr lang="tr-TR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ROA_3</a:t>
                      </a:r>
                      <a:endParaRPr lang="tr-TR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406071973"/>
                  </a:ext>
                </a:extLst>
              </a:tr>
              <a:tr h="71574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Net Ücret Ve Komisyon Gelir Gideri / Toplam Varlıklar</a:t>
                      </a:r>
                      <a:endParaRPr lang="tr-TR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ROA_4</a:t>
                      </a:r>
                      <a:endParaRPr lang="tr-TR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019997492"/>
                  </a:ext>
                </a:extLst>
              </a:tr>
              <a:tr h="71574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Net Faiz Geliri / Toplam Varlıklar</a:t>
                      </a:r>
                      <a:endParaRPr lang="tr-TR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ROA_5</a:t>
                      </a:r>
                      <a:endParaRPr lang="tr-TR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140443595"/>
                  </a:ext>
                </a:extLst>
              </a:tr>
            </a:tbl>
          </a:graphicData>
        </a:graphic>
      </p:graphicFrame>
      <p:pic>
        <p:nvPicPr>
          <p:cNvPr id="4098" name="Picture 2" descr="eski banka reklamları ile ilgili görsel sonuc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3047" y="1439863"/>
            <a:ext cx="3801628" cy="5224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0941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7" name="Grafik 6"/>
          <p:cNvGraphicFramePr/>
          <p:nvPr>
            <p:extLst>
              <p:ext uri="{D42A27DB-BD31-4B8C-83A1-F6EECF244321}">
                <p14:modId xmlns:p14="http://schemas.microsoft.com/office/powerpoint/2010/main" val="3735122859"/>
              </p:ext>
            </p:extLst>
          </p:nvPr>
        </p:nvGraphicFramePr>
        <p:xfrm>
          <a:off x="155431" y="365125"/>
          <a:ext cx="11898024" cy="58118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84522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Sunum İçeriği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825625"/>
            <a:ext cx="6518564" cy="4351338"/>
          </a:xfrm>
        </p:spPr>
        <p:txBody>
          <a:bodyPr/>
          <a:lstStyle/>
          <a:p>
            <a:r>
              <a:rPr lang="tr-TR" dirty="0" smtClean="0"/>
              <a:t>Araştırmaya Ait Genel Bilgiler</a:t>
            </a:r>
          </a:p>
          <a:p>
            <a:r>
              <a:rPr lang="tr-TR" dirty="0" smtClean="0"/>
              <a:t>Genel Araştırma Modeli</a:t>
            </a:r>
          </a:p>
          <a:p>
            <a:r>
              <a:rPr lang="tr-TR" dirty="0"/>
              <a:t>Bankaların Performanslarının Değerlendirilmesindeki Yaklaşımlar</a:t>
            </a:r>
            <a:endParaRPr lang="tr-TR" dirty="0" smtClean="0"/>
          </a:p>
          <a:p>
            <a:r>
              <a:rPr lang="tr-TR" dirty="0" smtClean="0"/>
              <a:t>Davranışsal Finans Perspektifinden Reklam ve Bankacılık</a:t>
            </a:r>
          </a:p>
          <a:p>
            <a:r>
              <a:rPr lang="tr-TR" dirty="0" smtClean="0"/>
              <a:t>Reklamın Kümülatif ve Gecikmeli Etkisi</a:t>
            </a:r>
          </a:p>
          <a:p>
            <a:r>
              <a:rPr lang="tr-TR" dirty="0" smtClean="0"/>
              <a:t>Reklam ve Rekabet</a:t>
            </a:r>
          </a:p>
          <a:p>
            <a:r>
              <a:rPr lang="tr-TR" dirty="0" smtClean="0"/>
              <a:t>Uygulama</a:t>
            </a:r>
          </a:p>
          <a:p>
            <a:endParaRPr lang="tr-TR" dirty="0"/>
          </a:p>
        </p:txBody>
      </p:sp>
      <p:pic>
        <p:nvPicPr>
          <p:cNvPr id="7170" name="Picture 2" descr="banka ve reklam ile ilgili görsel sonucu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1672" y="125702"/>
            <a:ext cx="4594397" cy="65521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5814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4" name="Grafik 3"/>
          <p:cNvGraphicFramePr/>
          <p:nvPr>
            <p:extLst>
              <p:ext uri="{D42A27DB-BD31-4B8C-83A1-F6EECF244321}">
                <p14:modId xmlns:p14="http://schemas.microsoft.com/office/powerpoint/2010/main" val="2788345130"/>
              </p:ext>
            </p:extLst>
          </p:nvPr>
        </p:nvGraphicFramePr>
        <p:xfrm>
          <a:off x="0" y="187469"/>
          <a:ext cx="12192000" cy="59894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Dikdörtgen 4"/>
          <p:cNvSpPr/>
          <p:nvPr/>
        </p:nvSpPr>
        <p:spPr>
          <a:xfrm>
            <a:off x="1142999" y="6100703"/>
            <a:ext cx="9705109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Grafik: Bankaların 2002 İle 2018 Yılları Arasındaki Gelir Tablosu Ticari Kar/Zarar Kalemi</a:t>
            </a:r>
          </a:p>
        </p:txBody>
      </p:sp>
    </p:spTree>
    <p:extLst>
      <p:ext uri="{BB962C8B-B14F-4D97-AF65-F5344CB8AC3E}">
        <p14:creationId xmlns:p14="http://schemas.microsoft.com/office/powerpoint/2010/main" val="2641856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Uygulama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Çalışmada Kullanılan Modeller</a:t>
            </a:r>
          </a:p>
          <a:p>
            <a:r>
              <a:rPr lang="tr-TR" dirty="0" smtClean="0"/>
              <a:t>Çalışmada Kullanılan Değişkenler</a:t>
            </a:r>
          </a:p>
          <a:p>
            <a:r>
              <a:rPr lang="tr-TR" dirty="0" smtClean="0"/>
              <a:t>Çalışmanın Yöntemi</a:t>
            </a:r>
          </a:p>
          <a:p>
            <a:r>
              <a:rPr lang="tr-TR" dirty="0" smtClean="0"/>
              <a:t>Çalışmanın Kapsamı</a:t>
            </a:r>
          </a:p>
          <a:p>
            <a:r>
              <a:rPr lang="tr-TR" dirty="0" smtClean="0"/>
              <a:t>Uygulama Sonuçları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9701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Çalışmada kullanılan </a:t>
            </a:r>
            <a:r>
              <a:rPr lang="tr-TR" dirty="0" smtClean="0"/>
              <a:t>modeller (</a:t>
            </a:r>
            <a:r>
              <a:rPr lang="tr-TR" dirty="0" err="1" smtClean="0"/>
              <a:t>AdvExp</a:t>
            </a:r>
            <a:r>
              <a:rPr lang="tr-TR" dirty="0" smtClean="0"/>
              <a:t>)</a:t>
            </a:r>
            <a:endParaRPr lang="tr-T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İçerik Yer Tutucusu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tr-TR" b="1" dirty="0" smtClean="0"/>
                  <a:t>Basit Model</a:t>
                </a:r>
              </a:p>
              <a:p>
                <a14:m>
                  <m:oMath xmlns:m="http://schemas.openxmlformats.org/officeDocument/2006/math">
                    <m:r>
                      <a:rPr lang="tr-TR" i="1">
                        <a:latin typeface="Cambria Math" panose="02040503050406030204" pitchFamily="18" charset="0"/>
                      </a:rPr>
                      <m:t>𝑅𝑂</m:t>
                    </m:r>
                    <m:sSub>
                      <m:sSub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tr-TR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tr-TR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tr-TR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tr-TR" i="1">
                        <a:latin typeface="Cambria Math" panose="02040503050406030204" pitchFamily="18" charset="0"/>
                      </a:rPr>
                      <m:t>𝐴𝑑𝑣𝐸𝑥𝑝</m:t>
                    </m:r>
                    <m:r>
                      <a:rPr lang="tr-TR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tr-TR" i="1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endParaRPr lang="tr-TR" dirty="0"/>
              </a:p>
              <a:p>
                <a:r>
                  <a:rPr lang="tr-TR" b="1" dirty="0"/>
                  <a:t>Gecikmeli Model</a:t>
                </a:r>
              </a:p>
              <a:p>
                <a14:m>
                  <m:oMath xmlns:m="http://schemas.openxmlformats.org/officeDocument/2006/math">
                    <m:r>
                      <a:rPr lang="tr-TR" i="1">
                        <a:latin typeface="Cambria Math" panose="02040503050406030204" pitchFamily="18" charset="0"/>
                      </a:rPr>
                      <m:t>𝑅𝑂</m:t>
                    </m:r>
                    <m:sSub>
                      <m:sSub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tr-TR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tr-TR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tr-TR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sSub>
                      <m:sSub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𝐴𝑑𝑣𝐸𝑥𝑝</m:t>
                        </m:r>
                      </m:e>
                      <m:sub>
                        <m:r>
                          <a:rPr lang="tr-TR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tr-TR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tr-TR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𝐴𝑑𝑣𝐸𝑥𝑝</m:t>
                        </m:r>
                      </m:e>
                      <m:sub>
                        <m:r>
                          <a:rPr lang="tr-TR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tr-TR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tr-TR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𝐴𝑑𝑣𝐸𝑥𝑝</m:t>
                        </m:r>
                      </m:e>
                      <m:sub>
                        <m:r>
                          <a:rPr lang="tr-TR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tr-TR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tr-TR" i="1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sSub>
                      <m:sSub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𝐴𝑑𝑣𝐸𝑥𝑝</m:t>
                        </m:r>
                      </m:e>
                      <m:sub>
                        <m:r>
                          <a:rPr lang="tr-TR" i="1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tr-TR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tr-TR" i="1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  <m:sSub>
                      <m:sSub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𝐴𝑑𝑣𝐸𝑥𝑝</m:t>
                        </m:r>
                      </m:e>
                      <m:sub>
                        <m:r>
                          <a:rPr lang="tr-TR" i="1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  <m:r>
                      <a:rPr lang="tr-TR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tr-TR" i="1">
                            <a:latin typeface="Cambria Math" panose="02040503050406030204" pitchFamily="18" charset="0"/>
                          </a:rPr>
                          <m:t>5</m:t>
                        </m:r>
                      </m:sub>
                    </m:sSub>
                    <m:sSub>
                      <m:sSub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𝐴𝑑𝑣𝐸𝑥𝑝</m:t>
                        </m:r>
                      </m:e>
                      <m:sub>
                        <m:r>
                          <a:rPr lang="tr-TR" i="1">
                            <a:latin typeface="Cambria Math" panose="02040503050406030204" pitchFamily="18" charset="0"/>
                          </a:rPr>
                          <m:t>5</m:t>
                        </m:r>
                      </m:sub>
                    </m:sSub>
                    <m:r>
                      <a:rPr lang="tr-TR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tr-TR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sSub>
                      <m:sSub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𝐴𝑑𝑣𝐸𝑥𝑝</m:t>
                        </m:r>
                      </m:e>
                      <m:sub>
                        <m:r>
                          <a:rPr lang="tr-TR" i="1">
                            <a:latin typeface="Cambria Math" panose="02040503050406030204" pitchFamily="18" charset="0"/>
                          </a:rPr>
                          <m:t>6</m:t>
                        </m:r>
                      </m:sub>
                    </m:sSub>
                    <m:r>
                      <a:rPr lang="tr-TR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tr-TR" i="1">
                            <a:latin typeface="Cambria Math" panose="02040503050406030204" pitchFamily="18" charset="0"/>
                          </a:rPr>
                          <m:t>7</m:t>
                        </m:r>
                      </m:sub>
                    </m:sSub>
                    <m:sSub>
                      <m:sSub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𝐴𝑑𝑣𝐸𝑥𝑝</m:t>
                        </m:r>
                      </m:e>
                      <m:sub>
                        <m:r>
                          <a:rPr lang="tr-TR" i="1">
                            <a:latin typeface="Cambria Math" panose="02040503050406030204" pitchFamily="18" charset="0"/>
                          </a:rPr>
                          <m:t>7</m:t>
                        </m:r>
                      </m:sub>
                    </m:sSub>
                    <m:r>
                      <a:rPr lang="tr-TR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tr-TR" i="1">
                            <a:latin typeface="Cambria Math" panose="02040503050406030204" pitchFamily="18" charset="0"/>
                          </a:rPr>
                          <m:t>8</m:t>
                        </m:r>
                      </m:sub>
                    </m:sSub>
                    <m:sSub>
                      <m:sSub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𝐴𝑑𝑣𝐸𝑥𝑝</m:t>
                        </m:r>
                      </m:e>
                      <m:sub>
                        <m:r>
                          <a:rPr lang="tr-TR" i="1">
                            <a:latin typeface="Cambria Math" panose="02040503050406030204" pitchFamily="18" charset="0"/>
                          </a:rPr>
                          <m:t>8</m:t>
                        </m:r>
                      </m:sub>
                    </m:sSub>
                    <m:r>
                      <a:rPr lang="tr-TR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tr-TR" i="1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endParaRPr lang="tr-TR" dirty="0"/>
              </a:p>
              <a:p>
                <a:pPr marL="0" indent="0">
                  <a:buNone/>
                </a:pPr>
                <a:endParaRPr lang="tr-TR" dirty="0" smtClean="0"/>
              </a:p>
              <a:p>
                <a:pPr marL="0" indent="0">
                  <a:buNone/>
                </a:pPr>
                <a:endParaRPr lang="tr-TR" dirty="0" smtClean="0"/>
              </a:p>
              <a:p>
                <a:pPr marL="0" indent="0">
                  <a:buNone/>
                </a:pPr>
                <a:endParaRPr lang="tr-TR" dirty="0"/>
              </a:p>
            </p:txBody>
          </p:sp>
        </mc:Choice>
        <mc:Fallback xmlns="">
          <p:sp>
            <p:nvSpPr>
              <p:cNvPr id="3" name="İçerik Yer Tutucus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6903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Çalışmada kullanılan modeller-2 (</a:t>
            </a:r>
            <a:r>
              <a:rPr lang="tr-TR" dirty="0" err="1"/>
              <a:t>AdvExp</a:t>
            </a:r>
            <a:r>
              <a:rPr lang="tr-TR" dirty="0"/>
              <a:t>)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İçerik Yer Tutucusu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tr-TR" b="1" dirty="0"/>
                  <a:t>Firmanın Finansal Durumunu Dikkate Alan Model</a:t>
                </a:r>
              </a:p>
              <a:p>
                <a14:m>
                  <m:oMath xmlns:m="http://schemas.openxmlformats.org/officeDocument/2006/math">
                    <m:r>
                      <a:rPr lang="tr-TR" i="1">
                        <a:latin typeface="Cambria Math" panose="02040503050406030204" pitchFamily="18" charset="0"/>
                      </a:rPr>
                      <m:t>𝑅𝑂</m:t>
                    </m:r>
                    <m:sSub>
                      <m:sSub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tr-TR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tr-TR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tr-TR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tr-TR" i="1">
                        <a:latin typeface="Cambria Math" panose="02040503050406030204" pitchFamily="18" charset="0"/>
                      </a:rPr>
                      <m:t>𝐴𝑑𝑣𝐸𝑥𝑝</m:t>
                    </m:r>
                    <m:r>
                      <a:rPr lang="tr-TR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tr-TR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tr-TR" i="1">
                        <a:latin typeface="Cambria Math" panose="02040503050406030204" pitchFamily="18" charset="0"/>
                      </a:rPr>
                      <m:t>𝐶𝑎𝑑</m:t>
                    </m:r>
                    <m:sSub>
                      <m:sSub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tr-TR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tr-TR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tr-TR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tr-TR" i="1">
                        <a:latin typeface="Cambria Math" panose="02040503050406030204" pitchFamily="18" charset="0"/>
                      </a:rPr>
                      <m:t>𝐶𝑎𝑑</m:t>
                    </m:r>
                    <m:sSub>
                      <m:sSub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tr-TR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tr-TR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tr-TR" i="1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tr-TR" i="1">
                        <a:latin typeface="Cambria Math" panose="02040503050406030204" pitchFamily="18" charset="0"/>
                      </a:rPr>
                      <m:t>𝐶𝑎𝑑</m:t>
                    </m:r>
                    <m:sSub>
                      <m:sSub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tr-TR" i="1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tr-TR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tr-TR" i="1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  <m:r>
                      <a:rPr lang="tr-TR" i="1">
                        <a:latin typeface="Cambria Math" panose="02040503050406030204" pitchFamily="18" charset="0"/>
                      </a:rPr>
                      <m:t>𝐶𝑎𝑑</m:t>
                    </m:r>
                    <m:sSub>
                      <m:sSub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tr-TR" i="1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  <m:r>
                      <a:rPr lang="tr-TR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tr-TR" i="1">
                            <a:latin typeface="Cambria Math" panose="02040503050406030204" pitchFamily="18" charset="0"/>
                          </a:rPr>
                          <m:t>5</m:t>
                        </m:r>
                      </m:sub>
                    </m:sSub>
                    <m:r>
                      <a:rPr lang="tr-TR" i="1">
                        <a:latin typeface="Cambria Math" panose="02040503050406030204" pitchFamily="18" charset="0"/>
                      </a:rPr>
                      <m:t>𝐴𝑠𝑠𝑈𝑡𝑖</m:t>
                    </m:r>
                    <m:r>
                      <a:rPr lang="tr-TR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tr-TR" i="1">
                            <a:latin typeface="Cambria Math" panose="02040503050406030204" pitchFamily="18" charset="0"/>
                          </a:rPr>
                          <m:t>6</m:t>
                        </m:r>
                      </m:sub>
                    </m:sSub>
                    <m:r>
                      <a:rPr lang="tr-TR" i="1">
                        <a:latin typeface="Cambria Math" panose="02040503050406030204" pitchFamily="18" charset="0"/>
                      </a:rPr>
                      <m:t>𝐴𝑠𝑠𝑄</m:t>
                    </m:r>
                    <m:r>
                      <a:rPr lang="tr-TR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tr-TR" i="1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endParaRPr lang="tr-TR" dirty="0"/>
              </a:p>
              <a:p>
                <a:r>
                  <a:rPr lang="tr-TR" b="1" dirty="0"/>
                  <a:t>Firmanın Durumunu ve Makroekonomik Şartları Dikkate Alan Model</a:t>
                </a:r>
              </a:p>
              <a:p>
                <a14:m>
                  <m:oMath xmlns:m="http://schemas.openxmlformats.org/officeDocument/2006/math">
                    <m:r>
                      <a:rPr lang="tr-TR" i="1">
                        <a:latin typeface="Cambria Math" panose="02040503050406030204" pitchFamily="18" charset="0"/>
                      </a:rPr>
                      <m:t>𝑅𝑂</m:t>
                    </m:r>
                    <m:sSub>
                      <m:sSub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tr-TR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tr-TR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tr-TR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tr-TR" i="1">
                        <a:latin typeface="Cambria Math" panose="02040503050406030204" pitchFamily="18" charset="0"/>
                      </a:rPr>
                      <m:t>𝐴𝑑𝑣𝐸𝑥𝑝</m:t>
                    </m:r>
                    <m:r>
                      <a:rPr lang="tr-TR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tr-TR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tr-TR" i="1">
                        <a:latin typeface="Cambria Math" panose="02040503050406030204" pitchFamily="18" charset="0"/>
                      </a:rPr>
                      <m:t>𝐶𝑎𝑑</m:t>
                    </m:r>
                    <m:sSub>
                      <m:sSub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tr-TR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tr-TR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tr-TR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tr-TR" i="1">
                        <a:latin typeface="Cambria Math" panose="02040503050406030204" pitchFamily="18" charset="0"/>
                      </a:rPr>
                      <m:t>𝐶𝑎𝑑</m:t>
                    </m:r>
                    <m:sSub>
                      <m:sSub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tr-TR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tr-TR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tr-TR" i="1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tr-TR" i="1">
                        <a:latin typeface="Cambria Math" panose="02040503050406030204" pitchFamily="18" charset="0"/>
                      </a:rPr>
                      <m:t>𝐶𝑎𝑑</m:t>
                    </m:r>
                    <m:sSub>
                      <m:sSub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tr-TR" i="1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tr-TR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tr-TR" i="1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  <m:r>
                      <a:rPr lang="tr-TR" i="1">
                        <a:latin typeface="Cambria Math" panose="02040503050406030204" pitchFamily="18" charset="0"/>
                      </a:rPr>
                      <m:t>𝐶𝑎𝑑</m:t>
                    </m:r>
                    <m:sSub>
                      <m:sSub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tr-TR" i="1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  <m:r>
                      <a:rPr lang="tr-TR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tr-TR" i="1">
                            <a:latin typeface="Cambria Math" panose="02040503050406030204" pitchFamily="18" charset="0"/>
                          </a:rPr>
                          <m:t>5</m:t>
                        </m:r>
                      </m:sub>
                    </m:sSub>
                    <m:r>
                      <a:rPr lang="tr-TR" i="1">
                        <a:latin typeface="Cambria Math" panose="02040503050406030204" pitchFamily="18" charset="0"/>
                      </a:rPr>
                      <m:t>𝐴𝑠𝑠𝑈𝑡𝑖</m:t>
                    </m:r>
                    <m:r>
                      <a:rPr lang="tr-TR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tr-TR" i="1">
                            <a:latin typeface="Cambria Math" panose="02040503050406030204" pitchFamily="18" charset="0"/>
                          </a:rPr>
                          <m:t>6</m:t>
                        </m:r>
                      </m:sub>
                    </m:sSub>
                    <m:r>
                      <a:rPr lang="tr-TR" i="1">
                        <a:latin typeface="Cambria Math" panose="02040503050406030204" pitchFamily="18" charset="0"/>
                      </a:rPr>
                      <m:t>𝐴𝑠𝑠𝑄</m:t>
                    </m:r>
                    <m:r>
                      <a:rPr lang="tr-TR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tr-TR" i="1">
                            <a:latin typeface="Cambria Math" panose="02040503050406030204" pitchFamily="18" charset="0"/>
                          </a:rPr>
                          <m:t>7</m:t>
                        </m:r>
                      </m:sub>
                    </m:sSub>
                    <m:r>
                      <a:rPr lang="tr-TR" i="1">
                        <a:latin typeface="Cambria Math" panose="02040503050406030204" pitchFamily="18" charset="0"/>
                      </a:rPr>
                      <m:t>𝐺𝑜𝑜𝑔𝑙𝑒𝑇𝑟𝑒𝑛𝑑</m:t>
                    </m:r>
                    <m:r>
                      <a:rPr lang="tr-TR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tr-TR" i="1">
                            <a:latin typeface="Cambria Math" panose="02040503050406030204" pitchFamily="18" charset="0"/>
                          </a:rPr>
                          <m:t>8</m:t>
                        </m:r>
                      </m:sub>
                    </m:sSub>
                    <m:r>
                      <a:rPr lang="tr-TR" i="1">
                        <a:latin typeface="Cambria Math" panose="02040503050406030204" pitchFamily="18" charset="0"/>
                      </a:rPr>
                      <m:t>𝐻𝐻𝐼𝑛𝑑𝑒𝑥</m:t>
                    </m:r>
                    <m:r>
                      <a:rPr lang="tr-TR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tr-TR" i="1">
                            <a:latin typeface="Cambria Math" panose="02040503050406030204" pitchFamily="18" charset="0"/>
                          </a:rPr>
                          <m:t>9</m:t>
                        </m:r>
                      </m:sub>
                    </m:sSub>
                    <m:r>
                      <a:rPr lang="tr-TR" i="1">
                        <a:latin typeface="Cambria Math" panose="02040503050406030204" pitchFamily="18" charset="0"/>
                      </a:rPr>
                      <m:t>𝐹𝑖𝑛𝐻𝑖𝑧𝐺</m:t>
                    </m:r>
                    <m:r>
                      <a:rPr lang="tr-TR" i="1">
                        <a:latin typeface="Cambria Math" panose="02040503050406030204" pitchFamily="18" charset="0"/>
                      </a:rPr>
                      <m:t>ü</m:t>
                    </m:r>
                    <m:r>
                      <a:rPr lang="tr-TR" i="1">
                        <a:latin typeface="Cambria Math" panose="02040503050406030204" pitchFamily="18" charset="0"/>
                      </a:rPr>
                      <m:t>𝑣𝐸𝑛𝑑</m:t>
                    </m:r>
                    <m:r>
                      <a:rPr lang="tr-TR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tr-TR" i="1">
                            <a:latin typeface="Cambria Math" panose="02040503050406030204" pitchFamily="18" charset="0"/>
                          </a:rPr>
                          <m:t>10</m:t>
                        </m:r>
                      </m:sub>
                    </m:sSub>
                    <m:r>
                      <a:rPr lang="tr-TR" i="1">
                        <a:latin typeface="Cambria Math" panose="02040503050406030204" pitchFamily="18" charset="0"/>
                      </a:rPr>
                      <m:t>𝑇</m:t>
                    </m:r>
                    <m:r>
                      <a:rPr lang="tr-TR" i="1">
                        <a:latin typeface="Cambria Math" panose="02040503050406030204" pitchFamily="18" charset="0"/>
                      </a:rPr>
                      <m:t>ü</m:t>
                    </m:r>
                    <m:r>
                      <a:rPr lang="tr-TR" i="1">
                        <a:latin typeface="Cambria Math" panose="02040503050406030204" pitchFamily="18" charset="0"/>
                      </a:rPr>
                      <m:t>𝑘𝐺</m:t>
                    </m:r>
                    <m:r>
                      <a:rPr lang="tr-TR" i="1">
                        <a:latin typeface="Cambria Math" panose="02040503050406030204" pitchFamily="18" charset="0"/>
                      </a:rPr>
                      <m:t>ü</m:t>
                    </m:r>
                    <m:r>
                      <a:rPr lang="tr-TR" i="1">
                        <a:latin typeface="Cambria Math" panose="02040503050406030204" pitchFamily="18" charset="0"/>
                      </a:rPr>
                      <m:t>𝑣𝐸𝑛𝑑</m:t>
                    </m:r>
                    <m:r>
                      <a:rPr lang="tr-TR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tr-TR" i="1">
                            <a:latin typeface="Cambria Math" panose="02040503050406030204" pitchFamily="18" charset="0"/>
                          </a:rPr>
                          <m:t>11</m:t>
                        </m:r>
                      </m:sub>
                    </m:sSub>
                    <m:r>
                      <a:rPr lang="tr-TR" i="1">
                        <a:latin typeface="Cambria Math" panose="02040503050406030204" pitchFamily="18" charset="0"/>
                      </a:rPr>
                      <m:t>𝐸𝑛𝑓</m:t>
                    </m:r>
                    <m:r>
                      <a:rPr lang="tr-TR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tr-TR" i="1">
                            <a:latin typeface="Cambria Math" panose="02040503050406030204" pitchFamily="18" charset="0"/>
                          </a:rPr>
                          <m:t>12</m:t>
                        </m:r>
                      </m:sub>
                    </m:sSub>
                    <m:r>
                      <a:rPr lang="tr-TR" i="1">
                        <a:latin typeface="Cambria Math" panose="02040503050406030204" pitchFamily="18" charset="0"/>
                      </a:rPr>
                      <m:t>𝑀𝐵𝐹𝑎𝑖𝑧𝑂𝑟𝑎𝑛</m:t>
                    </m:r>
                    <m:r>
                      <a:rPr lang="tr-TR" i="1">
                        <a:latin typeface="Cambria Math" panose="02040503050406030204" pitchFamily="18" charset="0"/>
                      </a:rPr>
                      <m:t>ı+</m:t>
                    </m:r>
                    <m:sSub>
                      <m:sSub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tr-TR" i="1">
                            <a:latin typeface="Cambria Math" panose="02040503050406030204" pitchFamily="18" charset="0"/>
                          </a:rPr>
                          <m:t>13</m:t>
                        </m:r>
                      </m:sub>
                    </m:sSub>
                    <m:r>
                      <a:rPr lang="tr-TR" i="1">
                        <a:latin typeface="Cambria Math" panose="02040503050406030204" pitchFamily="18" charset="0"/>
                      </a:rPr>
                      <m:t>𝑇𝑜𝑝𝑉𝑎𝑟</m:t>
                    </m:r>
                    <m:r>
                      <a:rPr lang="tr-TR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tr-TR" i="1">
                            <a:latin typeface="Cambria Math" panose="02040503050406030204" pitchFamily="18" charset="0"/>
                          </a:rPr>
                          <m:t>14</m:t>
                        </m:r>
                      </m:sub>
                    </m:sSub>
                    <m:r>
                      <a:rPr lang="tr-TR" i="1">
                        <a:latin typeface="Cambria Math" panose="02040503050406030204" pitchFamily="18" charset="0"/>
                      </a:rPr>
                      <m:t>𝑇𝑜𝑝𝑉𝑎𝑟</m:t>
                    </m:r>
                    <m:r>
                      <a:rPr lang="tr-TR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tr-TR" i="1">
                            <a:latin typeface="Cambria Math" panose="02040503050406030204" pitchFamily="18" charset="0"/>
                          </a:rPr>
                          <m:t>15</m:t>
                        </m:r>
                      </m:sub>
                    </m:sSub>
                    <m:r>
                      <a:rPr lang="tr-TR" i="1">
                        <a:latin typeface="Cambria Math" panose="02040503050406030204" pitchFamily="18" charset="0"/>
                      </a:rPr>
                      <m:t>𝑃𝑒𝑟𝐺𝑖𝑑</m:t>
                    </m:r>
                    <m:r>
                      <a:rPr lang="tr-TR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tr-TR" i="1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endParaRPr lang="tr-TR" dirty="0"/>
              </a:p>
              <a:p>
                <a:endParaRPr lang="tr-TR" dirty="0"/>
              </a:p>
            </p:txBody>
          </p:sp>
        </mc:Choice>
        <mc:Fallback xmlns="">
          <p:sp>
            <p:nvSpPr>
              <p:cNvPr id="3" name="İçerik Yer Tutucus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 r="-812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97374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Çalışmada kullanılan modeller-3 (</a:t>
            </a:r>
            <a:r>
              <a:rPr lang="tr-TR" dirty="0" err="1"/>
              <a:t>AdvExp</a:t>
            </a:r>
            <a:r>
              <a:rPr lang="tr-TR" dirty="0"/>
              <a:t>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İçerik Yer Tutucusu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tr-TR" b="1" dirty="0"/>
                  <a:t>Reklamın Çeşitli Faaliyetler Üzerinden Karlılığa Olan Etkisini İnceleyen Model</a:t>
                </a:r>
              </a:p>
              <a:p>
                <a14:m>
                  <m:oMath xmlns:m="http://schemas.openxmlformats.org/officeDocument/2006/math">
                    <m:r>
                      <a:rPr lang="tr-TR" i="1">
                        <a:latin typeface="Cambria Math" panose="02040503050406030204" pitchFamily="18" charset="0"/>
                      </a:rPr>
                      <m:t>𝑅𝑂</m:t>
                    </m:r>
                    <m:sSub>
                      <m:sSub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tr-TR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tr-TR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tr-TR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tr-TR" i="1">
                        <a:latin typeface="Cambria Math" panose="02040503050406030204" pitchFamily="18" charset="0"/>
                      </a:rPr>
                      <m:t>𝐴𝑑𝑣𝐸𝑥𝑝</m:t>
                    </m:r>
                    <m:r>
                      <a:rPr lang="tr-TR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tr-TR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tr-TR" i="1">
                        <a:latin typeface="Cambria Math" panose="02040503050406030204" pitchFamily="18" charset="0"/>
                      </a:rPr>
                      <m:t>𝐾</m:t>
                    </m:r>
                    <m:r>
                      <a:rPr lang="tr-TR" i="1">
                        <a:latin typeface="Cambria Math" panose="02040503050406030204" pitchFamily="18" charset="0"/>
                      </a:rPr>
                      <m:t>_</m:t>
                    </m:r>
                    <m:r>
                      <a:rPr lang="tr-TR" i="1">
                        <a:latin typeface="Cambria Math" panose="02040503050406030204" pitchFamily="18" charset="0"/>
                      </a:rPr>
                      <m:t>𝐹𝑎𝑎𝑙</m:t>
                    </m:r>
                    <m:r>
                      <a:rPr lang="tr-TR" i="1">
                        <a:latin typeface="Cambria Math" panose="02040503050406030204" pitchFamily="18" charset="0"/>
                      </a:rPr>
                      <m:t>_1+</m:t>
                    </m:r>
                    <m:sSub>
                      <m:sSub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tr-TR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tr-TR" i="1">
                        <a:latin typeface="Cambria Math" panose="02040503050406030204" pitchFamily="18" charset="0"/>
                      </a:rPr>
                      <m:t>𝐾</m:t>
                    </m:r>
                    <m:r>
                      <a:rPr lang="tr-TR" i="1">
                        <a:latin typeface="Cambria Math" panose="02040503050406030204" pitchFamily="18" charset="0"/>
                      </a:rPr>
                      <m:t>_</m:t>
                    </m:r>
                    <m:r>
                      <a:rPr lang="tr-TR" i="1">
                        <a:latin typeface="Cambria Math" panose="02040503050406030204" pitchFamily="18" charset="0"/>
                      </a:rPr>
                      <m:t>𝐹𝑎𝑎𝑙</m:t>
                    </m:r>
                    <m:r>
                      <a:rPr lang="tr-TR" i="1">
                        <a:latin typeface="Cambria Math" panose="02040503050406030204" pitchFamily="18" charset="0"/>
                      </a:rPr>
                      <m:t>_2+</m:t>
                    </m:r>
                    <m:sSub>
                      <m:sSub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tr-TR" i="1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tr-TR" i="1">
                        <a:latin typeface="Cambria Math" panose="02040503050406030204" pitchFamily="18" charset="0"/>
                      </a:rPr>
                      <m:t>𝐾</m:t>
                    </m:r>
                    <m:r>
                      <a:rPr lang="tr-TR" i="1">
                        <a:latin typeface="Cambria Math" panose="02040503050406030204" pitchFamily="18" charset="0"/>
                      </a:rPr>
                      <m:t>_</m:t>
                    </m:r>
                    <m:r>
                      <a:rPr lang="tr-TR" i="1">
                        <a:latin typeface="Cambria Math" panose="02040503050406030204" pitchFamily="18" charset="0"/>
                      </a:rPr>
                      <m:t>𝐹𝑎𝑎𝑙</m:t>
                    </m:r>
                    <m:r>
                      <a:rPr lang="tr-TR" i="1">
                        <a:latin typeface="Cambria Math" panose="02040503050406030204" pitchFamily="18" charset="0"/>
                      </a:rPr>
                      <m:t>_3+</m:t>
                    </m:r>
                    <m:sSub>
                      <m:sSub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tr-TR" i="1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  <m:r>
                      <a:rPr lang="tr-TR" i="1">
                        <a:latin typeface="Cambria Math" panose="02040503050406030204" pitchFamily="18" charset="0"/>
                      </a:rPr>
                      <m:t>𝐾</m:t>
                    </m:r>
                    <m:r>
                      <a:rPr lang="tr-TR" i="1">
                        <a:latin typeface="Cambria Math" panose="02040503050406030204" pitchFamily="18" charset="0"/>
                      </a:rPr>
                      <m:t>_</m:t>
                    </m:r>
                    <m:r>
                      <a:rPr lang="tr-TR" i="1">
                        <a:latin typeface="Cambria Math" panose="02040503050406030204" pitchFamily="18" charset="0"/>
                      </a:rPr>
                      <m:t>𝐹𝑎𝑎𝑙</m:t>
                    </m:r>
                    <m:r>
                      <a:rPr lang="tr-TR" i="1">
                        <a:latin typeface="Cambria Math" panose="02040503050406030204" pitchFamily="18" charset="0"/>
                      </a:rPr>
                      <m:t>_4+</m:t>
                    </m:r>
                    <m:sSub>
                      <m:sSub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tr-TR" i="1">
                            <a:latin typeface="Cambria Math" panose="02040503050406030204" pitchFamily="18" charset="0"/>
                          </a:rPr>
                          <m:t>5</m:t>
                        </m:r>
                      </m:sub>
                    </m:sSub>
                    <m:r>
                      <a:rPr lang="tr-TR" i="1">
                        <a:latin typeface="Cambria Math" panose="02040503050406030204" pitchFamily="18" charset="0"/>
                      </a:rPr>
                      <m:t>𝐾𝑉</m:t>
                    </m:r>
                    <m:r>
                      <a:rPr lang="tr-TR" i="1">
                        <a:latin typeface="Cambria Math" panose="02040503050406030204" pitchFamily="18" charset="0"/>
                      </a:rPr>
                      <m:t>_</m:t>
                    </m:r>
                    <m:r>
                      <a:rPr lang="tr-TR" i="1">
                        <a:latin typeface="Cambria Math" panose="02040503050406030204" pitchFamily="18" charset="0"/>
                      </a:rPr>
                      <m:t>𝐴𝐷𝑉</m:t>
                    </m:r>
                    <m:r>
                      <a:rPr lang="tr-TR" i="1">
                        <a:latin typeface="Cambria Math" panose="02040503050406030204" pitchFamily="18" charset="0"/>
                      </a:rPr>
                      <m:t>_1+</m:t>
                    </m:r>
                    <m:sSub>
                      <m:sSub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tr-TR" i="1">
                            <a:latin typeface="Cambria Math" panose="02040503050406030204" pitchFamily="18" charset="0"/>
                          </a:rPr>
                          <m:t>6</m:t>
                        </m:r>
                      </m:sub>
                    </m:sSub>
                    <m:r>
                      <a:rPr lang="tr-TR" i="1">
                        <a:latin typeface="Cambria Math" panose="02040503050406030204" pitchFamily="18" charset="0"/>
                      </a:rPr>
                      <m:t>𝐾𝑉</m:t>
                    </m:r>
                    <m:r>
                      <a:rPr lang="tr-TR" i="1">
                        <a:latin typeface="Cambria Math" panose="02040503050406030204" pitchFamily="18" charset="0"/>
                      </a:rPr>
                      <m:t>_</m:t>
                    </m:r>
                    <m:r>
                      <a:rPr lang="tr-TR" i="1">
                        <a:latin typeface="Cambria Math" panose="02040503050406030204" pitchFamily="18" charset="0"/>
                      </a:rPr>
                      <m:t>𝐴𝐷𝑉</m:t>
                    </m:r>
                    <m:r>
                      <a:rPr lang="tr-TR" i="1">
                        <a:latin typeface="Cambria Math" panose="02040503050406030204" pitchFamily="18" charset="0"/>
                      </a:rPr>
                      <m:t>_2+</m:t>
                    </m:r>
                    <m:sSub>
                      <m:sSub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tr-TR" i="1">
                            <a:latin typeface="Cambria Math" panose="02040503050406030204" pitchFamily="18" charset="0"/>
                          </a:rPr>
                          <m:t>7</m:t>
                        </m:r>
                      </m:sub>
                    </m:sSub>
                    <m:r>
                      <a:rPr lang="tr-TR" i="1">
                        <a:latin typeface="Cambria Math" panose="02040503050406030204" pitchFamily="18" charset="0"/>
                      </a:rPr>
                      <m:t>𝐾𝑉</m:t>
                    </m:r>
                    <m:r>
                      <a:rPr lang="tr-TR" i="1">
                        <a:latin typeface="Cambria Math" panose="02040503050406030204" pitchFamily="18" charset="0"/>
                      </a:rPr>
                      <m:t>_</m:t>
                    </m:r>
                    <m:r>
                      <a:rPr lang="tr-TR" i="1">
                        <a:latin typeface="Cambria Math" panose="02040503050406030204" pitchFamily="18" charset="0"/>
                      </a:rPr>
                      <m:t>𝐴𝐷𝑉</m:t>
                    </m:r>
                    <m:r>
                      <a:rPr lang="tr-TR" i="1">
                        <a:latin typeface="Cambria Math" panose="02040503050406030204" pitchFamily="18" charset="0"/>
                      </a:rPr>
                      <m:t>_3+</m:t>
                    </m:r>
                    <m:sSub>
                      <m:sSub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tr-TR" i="1">
                            <a:latin typeface="Cambria Math" panose="02040503050406030204" pitchFamily="18" charset="0"/>
                          </a:rPr>
                          <m:t>8</m:t>
                        </m:r>
                      </m:sub>
                    </m:sSub>
                    <m:r>
                      <a:rPr lang="tr-TR" i="1">
                        <a:latin typeface="Cambria Math" panose="02040503050406030204" pitchFamily="18" charset="0"/>
                      </a:rPr>
                      <m:t>𝐾𝑉</m:t>
                    </m:r>
                    <m:r>
                      <a:rPr lang="tr-TR" i="1">
                        <a:latin typeface="Cambria Math" panose="02040503050406030204" pitchFamily="18" charset="0"/>
                      </a:rPr>
                      <m:t>_</m:t>
                    </m:r>
                    <m:r>
                      <a:rPr lang="tr-TR" i="1">
                        <a:latin typeface="Cambria Math" panose="02040503050406030204" pitchFamily="18" charset="0"/>
                      </a:rPr>
                      <m:t>𝐴𝐷𝑉</m:t>
                    </m:r>
                    <m:r>
                      <a:rPr lang="tr-TR" i="1">
                        <a:latin typeface="Cambria Math" panose="02040503050406030204" pitchFamily="18" charset="0"/>
                      </a:rPr>
                      <m:t>_4+</m:t>
                    </m:r>
                    <m:r>
                      <a:rPr lang="tr-TR" i="1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endParaRPr lang="tr-TR" dirty="0"/>
              </a:p>
              <a:p>
                <a:endParaRPr lang="tr-TR" dirty="0"/>
              </a:p>
            </p:txBody>
          </p:sp>
        </mc:Choice>
        <mc:Fallback xmlns="">
          <p:sp>
            <p:nvSpPr>
              <p:cNvPr id="3" name="İçerik Yer Tutucus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080" name="Picture 8" descr="sucu çocuk ile ilgili görsel sonucu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1316" y="3683090"/>
            <a:ext cx="5212484" cy="2932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2957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748145" y="126926"/>
            <a:ext cx="10515600" cy="1325563"/>
          </a:xfrm>
        </p:spPr>
        <p:txBody>
          <a:bodyPr/>
          <a:lstStyle/>
          <a:p>
            <a:pPr algn="ctr"/>
            <a:r>
              <a:rPr lang="tr-TR" dirty="0"/>
              <a:t>Çalışmada kullanılan değişkenler</a:t>
            </a:r>
            <a:br>
              <a:rPr lang="tr-TR" dirty="0"/>
            </a:b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0032345"/>
              </p:ext>
            </p:extLst>
          </p:nvPr>
        </p:nvGraphicFramePr>
        <p:xfrm>
          <a:off x="526472" y="789708"/>
          <a:ext cx="10958946" cy="58170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479473">
                  <a:extLst>
                    <a:ext uri="{9D8B030D-6E8A-4147-A177-3AD203B41FA5}">
                      <a16:colId xmlns:a16="http://schemas.microsoft.com/office/drawing/2014/main" xmlns="" val="2415930458"/>
                    </a:ext>
                  </a:extLst>
                </a:gridCol>
                <a:gridCol w="5479473">
                  <a:extLst>
                    <a:ext uri="{9D8B030D-6E8A-4147-A177-3AD203B41FA5}">
                      <a16:colId xmlns:a16="http://schemas.microsoft.com/office/drawing/2014/main" xmlns="" val="814527946"/>
                    </a:ext>
                  </a:extLst>
                </a:gridCol>
              </a:tblGrid>
              <a:tr h="38391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Bankaya Özgü Değişkenler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 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391003990"/>
                  </a:ext>
                </a:extLst>
              </a:tr>
              <a:tr h="383914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</a:rPr>
                        <a:t>-Banka İstatistikleri</a:t>
                      </a:r>
                      <a:endParaRPr lang="tr-TR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 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440211265"/>
                  </a:ext>
                </a:extLst>
              </a:tr>
              <a:tr h="383914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</a:rPr>
                        <a:t>Kuruluş Yılı (Firma Yaşı)</a:t>
                      </a:r>
                      <a:endParaRPr lang="tr-TR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Age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232622190"/>
                  </a:ext>
                </a:extLst>
              </a:tr>
              <a:tr h="383914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</a:rPr>
                        <a:t>Personel Giderleri</a:t>
                      </a:r>
                      <a:endParaRPr lang="tr-TR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PerGid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95641657"/>
                  </a:ext>
                </a:extLst>
              </a:tr>
              <a:tr h="383914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</a:rPr>
                        <a:t>Google Trendler</a:t>
                      </a:r>
                      <a:endParaRPr lang="tr-TR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GoogleTrend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686813794"/>
                  </a:ext>
                </a:extLst>
              </a:tr>
              <a:tr h="46781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</a:rPr>
                        <a:t>-Sermaye Yeterliliği</a:t>
                      </a:r>
                      <a:endParaRPr lang="tr-TR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 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604154747"/>
                  </a:ext>
                </a:extLst>
              </a:tr>
              <a:tr h="383914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err="1">
                          <a:effectLst/>
                        </a:rPr>
                        <a:t>Özkaynaklar</a:t>
                      </a:r>
                      <a:r>
                        <a:rPr lang="tr-TR" sz="1800" dirty="0">
                          <a:effectLst/>
                        </a:rPr>
                        <a:t> / Toplam Varlıklar</a:t>
                      </a:r>
                      <a:endParaRPr lang="tr-TR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</a:rPr>
                        <a:t>CAdq_1</a:t>
                      </a:r>
                      <a:endParaRPr lang="tr-TR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188717659"/>
                  </a:ext>
                </a:extLst>
              </a:tr>
              <a:tr h="383914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err="1">
                          <a:effectLst/>
                        </a:rPr>
                        <a:t>Özkaynaklar</a:t>
                      </a:r>
                      <a:r>
                        <a:rPr lang="tr-TR" sz="1800" dirty="0">
                          <a:effectLst/>
                        </a:rPr>
                        <a:t> / (Toplam Pasif – </a:t>
                      </a:r>
                      <a:r>
                        <a:rPr lang="tr-TR" sz="1800" dirty="0" err="1">
                          <a:effectLst/>
                        </a:rPr>
                        <a:t>Özkaynaklar</a:t>
                      </a:r>
                      <a:r>
                        <a:rPr lang="tr-TR" sz="1800" dirty="0">
                          <a:effectLst/>
                        </a:rPr>
                        <a:t>)</a:t>
                      </a:r>
                      <a:endParaRPr lang="tr-TR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</a:rPr>
                        <a:t>CAdq_2</a:t>
                      </a:r>
                      <a:endParaRPr lang="tr-TR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645268401"/>
                  </a:ext>
                </a:extLst>
              </a:tr>
              <a:tr h="383914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</a:rPr>
                        <a:t>Toplam Pasif / </a:t>
                      </a:r>
                      <a:r>
                        <a:rPr lang="tr-TR" sz="1800" dirty="0" err="1">
                          <a:effectLst/>
                        </a:rPr>
                        <a:t>Özkaynaklar</a:t>
                      </a:r>
                      <a:endParaRPr lang="tr-TR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</a:rPr>
                        <a:t>CAdq_3</a:t>
                      </a:r>
                      <a:endParaRPr lang="tr-TR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421060844"/>
                  </a:ext>
                </a:extLst>
              </a:tr>
              <a:tr h="383914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</a:rPr>
                        <a:t>Toplam Mevduat / </a:t>
                      </a:r>
                      <a:r>
                        <a:rPr lang="tr-TR" sz="1800" dirty="0" err="1">
                          <a:effectLst/>
                        </a:rPr>
                        <a:t>Özkaynaklar</a:t>
                      </a:r>
                      <a:endParaRPr lang="tr-TR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</a:rPr>
                        <a:t>CAdq_4</a:t>
                      </a:r>
                      <a:endParaRPr lang="tr-TR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827750704"/>
                  </a:ext>
                </a:extLst>
              </a:tr>
              <a:tr h="383914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</a:rPr>
                        <a:t>-Varlık Kullanımı</a:t>
                      </a:r>
                      <a:endParaRPr lang="tr-TR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</a:rPr>
                        <a:t> </a:t>
                      </a:r>
                      <a:endParaRPr lang="tr-TR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096254362"/>
                  </a:ext>
                </a:extLst>
              </a:tr>
              <a:tr h="383914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</a:rPr>
                        <a:t>Toplam Krediler Ve Alacaklar / Toplam Varlıklar</a:t>
                      </a:r>
                      <a:endParaRPr lang="tr-TR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err="1">
                          <a:effectLst/>
                        </a:rPr>
                        <a:t>AssUti</a:t>
                      </a:r>
                      <a:endParaRPr lang="tr-TR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658014594"/>
                  </a:ext>
                </a:extLst>
              </a:tr>
              <a:tr h="383914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</a:rPr>
                        <a:t>-Varlık Kalitesi</a:t>
                      </a:r>
                      <a:endParaRPr lang="tr-TR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</a:rPr>
                        <a:t> </a:t>
                      </a:r>
                      <a:endParaRPr lang="tr-TR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378805075"/>
                  </a:ext>
                </a:extLst>
              </a:tr>
              <a:tr h="383914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</a:rPr>
                        <a:t>Takipteki Krediler / Toplam Krediler Ve Alacaklar (%)</a:t>
                      </a:r>
                      <a:endParaRPr lang="tr-TR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</a:rPr>
                        <a:t>AssQ_1</a:t>
                      </a:r>
                      <a:endParaRPr lang="tr-TR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9371985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8363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7167217"/>
              </p:ext>
            </p:extLst>
          </p:nvPr>
        </p:nvGraphicFramePr>
        <p:xfrm>
          <a:off x="401781" y="789707"/>
          <a:ext cx="11388438" cy="54814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694219">
                  <a:extLst>
                    <a:ext uri="{9D8B030D-6E8A-4147-A177-3AD203B41FA5}">
                      <a16:colId xmlns:a16="http://schemas.microsoft.com/office/drawing/2014/main" xmlns="" val="828453022"/>
                    </a:ext>
                  </a:extLst>
                </a:gridCol>
                <a:gridCol w="5694219">
                  <a:extLst>
                    <a:ext uri="{9D8B030D-6E8A-4147-A177-3AD203B41FA5}">
                      <a16:colId xmlns:a16="http://schemas.microsoft.com/office/drawing/2014/main" xmlns="" val="3152739965"/>
                    </a:ext>
                  </a:extLst>
                </a:gridCol>
              </a:tblGrid>
              <a:tr h="49831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Reklamın etki ettiği faaliyetler</a:t>
                      </a:r>
                      <a:endParaRPr lang="tr-TR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 </a:t>
                      </a:r>
                      <a:endParaRPr lang="tr-TR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912255057"/>
                  </a:ext>
                </a:extLst>
              </a:tr>
              <a:tr h="498318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-Kısa vadeli</a:t>
                      </a:r>
                      <a:endParaRPr lang="tr-TR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 </a:t>
                      </a:r>
                      <a:endParaRPr lang="tr-TR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647654621"/>
                  </a:ext>
                </a:extLst>
              </a:tr>
              <a:tr h="498318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Kısa V. Bireysel Kredi Kartları </a:t>
                      </a:r>
                      <a:endParaRPr lang="tr-TR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K_Faal_1</a:t>
                      </a:r>
                      <a:endParaRPr lang="tr-TR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075611126"/>
                  </a:ext>
                </a:extLst>
              </a:tr>
              <a:tr h="498318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Kısa V. Tüketici İhtiyaç Kredisi </a:t>
                      </a:r>
                      <a:endParaRPr lang="tr-TR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K_Faal_2</a:t>
                      </a:r>
                      <a:endParaRPr lang="tr-TR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544469722"/>
                  </a:ext>
                </a:extLst>
              </a:tr>
              <a:tr h="498318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Kısa V. Tüketici Konut Kredisi </a:t>
                      </a:r>
                      <a:endParaRPr lang="tr-TR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K_Faal_3</a:t>
                      </a:r>
                      <a:endParaRPr lang="tr-TR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796562169"/>
                  </a:ext>
                </a:extLst>
              </a:tr>
              <a:tr h="498318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Kısa V. Tüketici Taşıt Kredisi </a:t>
                      </a:r>
                      <a:endParaRPr lang="tr-TR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K_Faal_4</a:t>
                      </a:r>
                      <a:endParaRPr lang="tr-TR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863716433"/>
                  </a:ext>
                </a:extLst>
              </a:tr>
              <a:tr h="498318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-Orta ve uzun vadeli</a:t>
                      </a:r>
                      <a:endParaRPr lang="tr-TR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 </a:t>
                      </a:r>
                      <a:endParaRPr lang="tr-TR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043803081"/>
                  </a:ext>
                </a:extLst>
              </a:tr>
              <a:tr h="498318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Orta Ve Uzun V. Bireysel Kredi Kartları </a:t>
                      </a:r>
                      <a:endParaRPr lang="tr-TR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OvU_Faal_1</a:t>
                      </a:r>
                      <a:endParaRPr lang="tr-TR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5915976"/>
                  </a:ext>
                </a:extLst>
              </a:tr>
              <a:tr h="498318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Orta Ve Uzun V. Tüketici İhtiyaç Kredisi </a:t>
                      </a:r>
                      <a:endParaRPr lang="tr-TR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OvU_Faal_2</a:t>
                      </a:r>
                      <a:endParaRPr lang="tr-TR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042320179"/>
                  </a:ext>
                </a:extLst>
              </a:tr>
              <a:tr h="498318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Orta Ve Uzun V. Tüketici Konut Kredisi </a:t>
                      </a:r>
                      <a:endParaRPr lang="tr-TR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OvU_Faal_3</a:t>
                      </a:r>
                      <a:endParaRPr lang="tr-TR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836723122"/>
                  </a:ext>
                </a:extLst>
              </a:tr>
              <a:tr h="498318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Orta Ve Uzun V. Tüketici Taşıt Kredisi </a:t>
                      </a:r>
                      <a:endParaRPr lang="tr-TR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OvU_Faal_4</a:t>
                      </a:r>
                      <a:endParaRPr lang="tr-TR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486222633"/>
                  </a:ext>
                </a:extLst>
              </a:tr>
            </a:tbl>
          </a:graphicData>
        </a:graphic>
      </p:graphicFrame>
      <p:sp>
        <p:nvSpPr>
          <p:cNvPr id="5" name="Unvan 1"/>
          <p:cNvSpPr txBox="1">
            <a:spLocks/>
          </p:cNvSpPr>
          <p:nvPr/>
        </p:nvSpPr>
        <p:spPr>
          <a:xfrm>
            <a:off x="748145" y="1269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r-TR" smtClean="0"/>
              <a:t>Çalışmada kullanılan değişkenler</a:t>
            </a:r>
            <a:br>
              <a:rPr lang="tr-TR" smtClean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39923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483634"/>
              </p:ext>
            </p:extLst>
          </p:nvPr>
        </p:nvGraphicFramePr>
        <p:xfrm>
          <a:off x="484909" y="789707"/>
          <a:ext cx="11222182" cy="57031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611091">
                  <a:extLst>
                    <a:ext uri="{9D8B030D-6E8A-4147-A177-3AD203B41FA5}">
                      <a16:colId xmlns:a16="http://schemas.microsoft.com/office/drawing/2014/main" xmlns="" val="2713430053"/>
                    </a:ext>
                  </a:extLst>
                </a:gridCol>
                <a:gridCol w="5611091">
                  <a:extLst>
                    <a:ext uri="{9D8B030D-6E8A-4147-A177-3AD203B41FA5}">
                      <a16:colId xmlns:a16="http://schemas.microsoft.com/office/drawing/2014/main" xmlns="" val="3973482184"/>
                    </a:ext>
                  </a:extLst>
                </a:gridCol>
              </a:tblGrid>
              <a:tr h="71289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</a:rPr>
                        <a:t>Sektör ve Makro Ekonomik Göstergeler</a:t>
                      </a:r>
                      <a:endParaRPr lang="tr-TR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</a:rPr>
                        <a:t> </a:t>
                      </a:r>
                      <a:endParaRPr lang="tr-TR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466086260"/>
                  </a:ext>
                </a:extLst>
              </a:tr>
              <a:tr h="71289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</a:rPr>
                        <a:t>Piyasa Konsantrasyonu</a:t>
                      </a:r>
                      <a:endParaRPr lang="tr-TR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</a:rPr>
                        <a:t>HHIindex</a:t>
                      </a:r>
                      <a:endParaRPr lang="tr-TR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505829803"/>
                  </a:ext>
                </a:extLst>
              </a:tr>
              <a:tr h="71289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</a:rPr>
                        <a:t>Finansal Hizmetler Güven Endeksi</a:t>
                      </a:r>
                      <a:endParaRPr lang="tr-TR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</a:rPr>
                        <a:t>FinHizGüvEnd</a:t>
                      </a:r>
                      <a:endParaRPr lang="tr-TR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212856874"/>
                  </a:ext>
                </a:extLst>
              </a:tr>
              <a:tr h="71289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</a:rPr>
                        <a:t>GSMH Yıllık Büyüme </a:t>
                      </a:r>
                      <a:endParaRPr lang="tr-TR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</a:rPr>
                        <a:t>GDPAnnualGrowth</a:t>
                      </a:r>
                      <a:endParaRPr lang="tr-TR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675991594"/>
                  </a:ext>
                </a:extLst>
              </a:tr>
              <a:tr h="71289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</a:rPr>
                        <a:t>Enflasyon</a:t>
                      </a:r>
                      <a:endParaRPr lang="tr-TR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</a:rPr>
                        <a:t>Enf</a:t>
                      </a:r>
                      <a:endParaRPr lang="tr-TR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044233046"/>
                  </a:ext>
                </a:extLst>
              </a:tr>
              <a:tr h="71289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</a:rPr>
                        <a:t>Tüketici Güven Endeksi</a:t>
                      </a:r>
                      <a:endParaRPr lang="tr-TR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</a:rPr>
                        <a:t>TükGüvEnd</a:t>
                      </a:r>
                      <a:endParaRPr lang="tr-TR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605751178"/>
                  </a:ext>
                </a:extLst>
              </a:tr>
              <a:tr h="71289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</a:rPr>
                        <a:t>Merkez Bankası Faiz Oranı</a:t>
                      </a:r>
                      <a:endParaRPr lang="tr-TR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</a:rPr>
                        <a:t>MBFaizOranı</a:t>
                      </a:r>
                      <a:endParaRPr lang="tr-TR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14454071"/>
                  </a:ext>
                </a:extLst>
              </a:tr>
              <a:tr h="71289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</a:rPr>
                        <a:t>Toplam Varlıklar</a:t>
                      </a:r>
                      <a:endParaRPr lang="tr-TR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 err="1">
                          <a:effectLst/>
                        </a:rPr>
                        <a:t>TopVar</a:t>
                      </a:r>
                      <a:endParaRPr lang="tr-TR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941381775"/>
                  </a:ext>
                </a:extLst>
              </a:tr>
            </a:tbl>
          </a:graphicData>
        </a:graphic>
      </p:graphicFrame>
      <p:sp>
        <p:nvSpPr>
          <p:cNvPr id="5" name="Unvan 1"/>
          <p:cNvSpPr txBox="1">
            <a:spLocks/>
          </p:cNvSpPr>
          <p:nvPr/>
        </p:nvSpPr>
        <p:spPr>
          <a:xfrm>
            <a:off x="748145" y="1269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r-TR" smtClean="0"/>
              <a:t>Çalışmada kullanılan değişkenler</a:t>
            </a:r>
            <a:br>
              <a:rPr lang="tr-TR" smtClean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13351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Çalışmanın Yöntemi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Panel Regresyon (STATA)</a:t>
            </a:r>
          </a:p>
          <a:p>
            <a:r>
              <a:rPr lang="tr-TR" dirty="0" smtClean="0"/>
              <a:t>Sabit ve </a:t>
            </a:r>
            <a:r>
              <a:rPr lang="tr-TR" dirty="0" err="1" smtClean="0"/>
              <a:t>Rassal</a:t>
            </a:r>
            <a:r>
              <a:rPr lang="tr-TR" dirty="0" smtClean="0"/>
              <a:t> Etkiler</a:t>
            </a:r>
          </a:p>
          <a:p>
            <a:r>
              <a:rPr lang="tr-TR" dirty="0" err="1" smtClean="0"/>
              <a:t>Heteroskedasite</a:t>
            </a:r>
            <a:r>
              <a:rPr lang="tr-TR" dirty="0" smtClean="0"/>
              <a:t>, </a:t>
            </a:r>
            <a:r>
              <a:rPr lang="tr-TR" dirty="0" err="1" smtClean="0"/>
              <a:t>Otokorelasyon</a:t>
            </a:r>
            <a:r>
              <a:rPr lang="tr-TR" dirty="0" smtClean="0"/>
              <a:t> ve </a:t>
            </a:r>
            <a:r>
              <a:rPr lang="tr-TR" dirty="0" err="1" smtClean="0"/>
              <a:t>Birimlerarası</a:t>
            </a:r>
            <a:r>
              <a:rPr lang="tr-TR" dirty="0" smtClean="0"/>
              <a:t> Korelasyon</a:t>
            </a:r>
          </a:p>
          <a:p>
            <a:endParaRPr lang="tr-TR" dirty="0"/>
          </a:p>
          <a:p>
            <a:r>
              <a:rPr lang="tr-TR" dirty="0" err="1" smtClean="0"/>
              <a:t>Driscoll</a:t>
            </a:r>
            <a:r>
              <a:rPr lang="tr-TR" dirty="0" smtClean="0"/>
              <a:t> ve </a:t>
            </a:r>
            <a:r>
              <a:rPr lang="tr-TR" dirty="0" err="1" smtClean="0"/>
              <a:t>Kraay</a:t>
            </a:r>
            <a:r>
              <a:rPr lang="tr-TR" dirty="0" smtClean="0"/>
              <a:t> Tahmincisi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07321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Çalışmanın kapsamı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2002Q4 – 2018Q4 arasındaki çeyreklik verilerden 65 dönem</a:t>
            </a:r>
          </a:p>
          <a:p>
            <a:r>
              <a:rPr lang="tr-TR" dirty="0" smtClean="0"/>
              <a:t>Türkiye’de İlgili Dönem Aralığında Faaliyet Gösteren 23 Banka</a:t>
            </a:r>
            <a:endParaRPr lang="tr-TR" dirty="0"/>
          </a:p>
        </p:txBody>
      </p:sp>
      <p:pic>
        <p:nvPicPr>
          <p:cNvPr id="2050" name="Picture 2" descr="https://www.pazarlamasyon.com/wp-content/uploads/2018/01/maxresdefault-533x3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4945" y="3319463"/>
            <a:ext cx="5076825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4560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Araştırmaya ait genel </a:t>
            </a:r>
            <a:r>
              <a:rPr lang="tr-TR" dirty="0" smtClean="0"/>
              <a:t>bilgiler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smtClean="0"/>
              <a:t>Araştırma </a:t>
            </a:r>
            <a:r>
              <a:rPr lang="tr-TR" b="1" dirty="0"/>
              <a:t>Konusu</a:t>
            </a:r>
          </a:p>
          <a:p>
            <a:pPr marL="457200" lvl="1" indent="0">
              <a:buNone/>
            </a:pPr>
            <a:r>
              <a:rPr lang="tr-TR" dirty="0"/>
              <a:t>Araştırmanın amacı, </a:t>
            </a:r>
            <a:r>
              <a:rPr lang="tr-TR" dirty="0" smtClean="0"/>
              <a:t>bankaların reklam faaliyetleri ile finansal performansları arasındaki ilişkinin incelenmesi</a:t>
            </a:r>
          </a:p>
          <a:p>
            <a:r>
              <a:rPr lang="tr-TR" b="1" dirty="0" smtClean="0"/>
              <a:t>Araştırmanın Amacı</a:t>
            </a:r>
          </a:p>
          <a:p>
            <a:pPr marL="457200" lvl="1" indent="0">
              <a:buNone/>
            </a:pPr>
            <a:r>
              <a:rPr lang="tr-TR" dirty="0" smtClean="0"/>
              <a:t>Araştırmanın </a:t>
            </a:r>
            <a:r>
              <a:rPr lang="tr-TR" dirty="0"/>
              <a:t>amacı reklam faaliyetlerinin bankaların finansal performansları üzerindeki etkisini belirlemektir. Bu etkinin doğrudan mı dolaylı mı olduğu, kümülatif etki söz konusu mu ve bu etkide yaşanan gecikmeler var mı araştırmaktır.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49960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198" y="0"/>
            <a:ext cx="10515600" cy="942543"/>
          </a:xfrm>
        </p:spPr>
        <p:txBody>
          <a:bodyPr/>
          <a:lstStyle/>
          <a:p>
            <a:r>
              <a:rPr lang="tr-TR" dirty="0"/>
              <a:t>Çalışmanın kapsamı</a:t>
            </a:r>
          </a:p>
        </p:txBody>
      </p:sp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7524198"/>
              </p:ext>
            </p:extLst>
          </p:nvPr>
        </p:nvGraphicFramePr>
        <p:xfrm>
          <a:off x="838198" y="778988"/>
          <a:ext cx="11076710" cy="5486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538355">
                  <a:extLst>
                    <a:ext uri="{9D8B030D-6E8A-4147-A177-3AD203B41FA5}">
                      <a16:colId xmlns:a16="http://schemas.microsoft.com/office/drawing/2014/main" xmlns="" val="3544183212"/>
                    </a:ext>
                  </a:extLst>
                </a:gridCol>
                <a:gridCol w="5538355">
                  <a:extLst>
                    <a:ext uri="{9D8B030D-6E8A-4147-A177-3AD203B41FA5}">
                      <a16:colId xmlns:a16="http://schemas.microsoft.com/office/drawing/2014/main" xmlns="" val="2994856072"/>
                    </a:ext>
                  </a:extLst>
                </a:gridCol>
              </a:tblGrid>
              <a:tr h="39627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Akbank T.A.Ş.</a:t>
                      </a:r>
                      <a:endParaRPr lang="tr-TR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08" marR="6570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QNB Finansbank A.Ş.</a:t>
                      </a:r>
                      <a:endParaRPr lang="tr-TR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08" marR="65708" marT="0" marB="0"/>
                </a:tc>
                <a:extLst>
                  <a:ext uri="{0D108BD9-81ED-4DB2-BD59-A6C34878D82A}">
                    <a16:rowId xmlns:a16="http://schemas.microsoft.com/office/drawing/2014/main" xmlns="" val="3212132769"/>
                  </a:ext>
                </a:extLst>
              </a:tr>
              <a:tr h="39627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Aktif Yatırım Bankası A.Ş.*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08" marR="6570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Şekerbank T.A.Ş.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08" marR="65708" marT="0" marB="0"/>
                </a:tc>
                <a:extLst>
                  <a:ext uri="{0D108BD9-81ED-4DB2-BD59-A6C34878D82A}">
                    <a16:rowId xmlns:a16="http://schemas.microsoft.com/office/drawing/2014/main" xmlns="" val="2932607493"/>
                  </a:ext>
                </a:extLst>
              </a:tr>
              <a:tr h="39627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 err="1">
                          <a:effectLst/>
                        </a:rPr>
                        <a:t>Alternatifbank</a:t>
                      </a:r>
                      <a:r>
                        <a:rPr lang="tr-TR" sz="2000" dirty="0">
                          <a:effectLst/>
                        </a:rPr>
                        <a:t> A.Ş.</a:t>
                      </a:r>
                      <a:endParaRPr lang="tr-TR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08" marR="6570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Turkish Bank A.Ş.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08" marR="65708" marT="0" marB="0"/>
                </a:tc>
                <a:extLst>
                  <a:ext uri="{0D108BD9-81ED-4DB2-BD59-A6C34878D82A}">
                    <a16:rowId xmlns:a16="http://schemas.microsoft.com/office/drawing/2014/main" xmlns="" val="3834861598"/>
                  </a:ext>
                </a:extLst>
              </a:tr>
              <a:tr h="39627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Anadolubank A.Ş.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08" marR="6570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Türk Ekonomi Bankası A.Ş.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08" marR="65708" marT="0" marB="0"/>
                </a:tc>
                <a:extLst>
                  <a:ext uri="{0D108BD9-81ED-4DB2-BD59-A6C34878D82A}">
                    <a16:rowId xmlns:a16="http://schemas.microsoft.com/office/drawing/2014/main" xmlns="" val="1165515188"/>
                  </a:ext>
                </a:extLst>
              </a:tr>
              <a:tr h="39627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Arap Türk Bankası A.Ş.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08" marR="6570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Türkiye Cumhuriyeti Ziraat Bankası A.Ş.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08" marR="65708" marT="0" marB="0"/>
                </a:tc>
                <a:extLst>
                  <a:ext uri="{0D108BD9-81ED-4DB2-BD59-A6C34878D82A}">
                    <a16:rowId xmlns:a16="http://schemas.microsoft.com/office/drawing/2014/main" xmlns="" val="4167767879"/>
                  </a:ext>
                </a:extLst>
              </a:tr>
              <a:tr h="39627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Burgan Bank A.Ş.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08" marR="6570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Türkiye Garanti Bankası A.Ş.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08" marR="65708" marT="0" marB="0"/>
                </a:tc>
                <a:extLst>
                  <a:ext uri="{0D108BD9-81ED-4DB2-BD59-A6C34878D82A}">
                    <a16:rowId xmlns:a16="http://schemas.microsoft.com/office/drawing/2014/main" xmlns="" val="3064197747"/>
                  </a:ext>
                </a:extLst>
              </a:tr>
              <a:tr h="39627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Denizbank A.Ş.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08" marR="6570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Türkiye Halk Bankası A.Ş.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08" marR="65708" marT="0" marB="0"/>
                </a:tc>
                <a:extLst>
                  <a:ext uri="{0D108BD9-81ED-4DB2-BD59-A6C34878D82A}">
                    <a16:rowId xmlns:a16="http://schemas.microsoft.com/office/drawing/2014/main" xmlns="" val="2316743437"/>
                  </a:ext>
                </a:extLst>
              </a:tr>
              <a:tr h="39627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 err="1">
                          <a:effectLst/>
                        </a:rPr>
                        <a:t>Fibabanka</a:t>
                      </a:r>
                      <a:r>
                        <a:rPr lang="tr-TR" sz="2000" dirty="0">
                          <a:effectLst/>
                        </a:rPr>
                        <a:t> A.Ş.</a:t>
                      </a:r>
                      <a:endParaRPr lang="tr-TR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08" marR="6570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Türkiye İş Bankası A.Ş.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08" marR="65708" marT="0" marB="0"/>
                </a:tc>
                <a:extLst>
                  <a:ext uri="{0D108BD9-81ED-4DB2-BD59-A6C34878D82A}">
                    <a16:rowId xmlns:a16="http://schemas.microsoft.com/office/drawing/2014/main" xmlns="" val="2350181782"/>
                  </a:ext>
                </a:extLst>
              </a:tr>
              <a:tr h="39627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HSBC Bank A.Ş.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08" marR="6570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Türkiye Sınai Kalkınma Bankası A.Ş.*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08" marR="65708" marT="0" marB="0"/>
                </a:tc>
                <a:extLst>
                  <a:ext uri="{0D108BD9-81ED-4DB2-BD59-A6C34878D82A}">
                    <a16:rowId xmlns:a16="http://schemas.microsoft.com/office/drawing/2014/main" xmlns="" val="2616850490"/>
                  </a:ext>
                </a:extLst>
              </a:tr>
              <a:tr h="39627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ICBC Turkey Bank A.Ş.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08" marR="6570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Türkiye Vakıflar Bankası T.A.O.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08" marR="65708" marT="0" marB="0"/>
                </a:tc>
                <a:extLst>
                  <a:ext uri="{0D108BD9-81ED-4DB2-BD59-A6C34878D82A}">
                    <a16:rowId xmlns:a16="http://schemas.microsoft.com/office/drawing/2014/main" xmlns="" val="1084020889"/>
                  </a:ext>
                </a:extLst>
              </a:tr>
              <a:tr h="39627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ING Bank A.Ş.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08" marR="6570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a-DK" sz="2000">
                          <a:effectLst/>
                        </a:rPr>
                        <a:t>Yapı ve Kredi Bankası A.Ş.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08" marR="65708" marT="0" marB="0"/>
                </a:tc>
                <a:extLst>
                  <a:ext uri="{0D108BD9-81ED-4DB2-BD59-A6C34878D82A}">
                    <a16:rowId xmlns:a16="http://schemas.microsoft.com/office/drawing/2014/main" xmlns="" val="3112274896"/>
                  </a:ext>
                </a:extLst>
              </a:tr>
              <a:tr h="39627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Nurol Yatırım Bankası A.Ş.*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08" marR="65708" marT="0" marB="0"/>
                </a:tc>
                <a:tc>
                  <a:txBody>
                    <a:bodyPr/>
                    <a:lstStyle/>
                    <a:p>
                      <a:endParaRPr lang="tr-TR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08" marR="65708" marT="0" marB="0"/>
                </a:tc>
                <a:extLst>
                  <a:ext uri="{0D108BD9-81ED-4DB2-BD59-A6C34878D82A}">
                    <a16:rowId xmlns:a16="http://schemas.microsoft.com/office/drawing/2014/main" xmlns="" val="2497267354"/>
                  </a:ext>
                </a:extLst>
              </a:tr>
            </a:tbl>
          </a:graphicData>
        </a:graphic>
      </p:graphicFrame>
      <p:sp>
        <p:nvSpPr>
          <p:cNvPr id="5" name="İçerik Yer Tutucusu 4"/>
          <p:cNvSpPr>
            <a:spLocks noGrp="1"/>
          </p:cNvSpPr>
          <p:nvPr>
            <p:ph idx="1"/>
          </p:nvPr>
        </p:nvSpPr>
        <p:spPr>
          <a:xfrm>
            <a:off x="838198" y="6265388"/>
            <a:ext cx="10515602" cy="573894"/>
          </a:xfrm>
        </p:spPr>
        <p:txBody>
          <a:bodyPr>
            <a:normAutofit fontScale="77500" lnSpcReduction="20000"/>
          </a:bodyPr>
          <a:lstStyle/>
          <a:p>
            <a:r>
              <a:rPr lang="tr-TR" dirty="0"/>
              <a:t>Not: *Kalkınma ve Yatırım Bankalarını göstermektedir. Tabloda yer alan diğer bankalar Mevduat Bankalarıdır. Çalışmaya konu Katılım Bankaları yer almamıştır. 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53910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1289417"/>
              </p:ext>
            </p:extLst>
          </p:nvPr>
        </p:nvGraphicFramePr>
        <p:xfrm>
          <a:off x="1393030" y="742956"/>
          <a:ext cx="9405940" cy="54006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70297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70297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85762">
                <a:tc>
                  <a:txBody>
                    <a:bodyPr/>
                    <a:lstStyle/>
                    <a:p>
                      <a:pPr algn="l" fontAlgn="b"/>
                      <a:r>
                        <a:rPr lang="tr-TR" sz="2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Finansal göstergeleri olmayan bankalar</a:t>
                      </a:r>
                      <a:endParaRPr lang="tr-TR" sz="20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b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85762">
                <a:tc>
                  <a:txBody>
                    <a:bodyPr/>
                    <a:lstStyle/>
                    <a:p>
                      <a:pPr algn="l" fontAlgn="b"/>
                      <a:r>
                        <a:rPr lang="tr-TR" sz="2000" b="1" u="none" strike="noStrike" dirty="0">
                          <a:effectLst/>
                        </a:rPr>
                        <a:t>2018 yılı ve sonrası</a:t>
                      </a:r>
                      <a:endParaRPr lang="tr-T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85762">
                <a:tc>
                  <a:txBody>
                    <a:bodyPr/>
                    <a:lstStyle/>
                    <a:p>
                      <a:pPr algn="l" fontAlgn="b"/>
                      <a:r>
                        <a:rPr lang="tr-TR" sz="2000" u="none" strike="noStrike" dirty="0">
                          <a:effectLst/>
                        </a:rPr>
                        <a:t>Adabank A.Ş.</a:t>
                      </a:r>
                      <a:endParaRPr lang="tr-T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u="none" strike="noStrike" dirty="0" smtClean="0">
                          <a:effectLst/>
                        </a:rPr>
                        <a:t>İstanbul Takas ve Saklama Bankası A.Ş.</a:t>
                      </a:r>
                      <a:endParaRPr lang="tr-TR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b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85762">
                <a:tc>
                  <a:txBody>
                    <a:bodyPr/>
                    <a:lstStyle/>
                    <a:p>
                      <a:pPr algn="l" fontAlgn="b"/>
                      <a:r>
                        <a:rPr lang="tr-TR" sz="2000" u="none" strike="noStrike">
                          <a:effectLst/>
                        </a:rPr>
                        <a:t>Bank Mellat</a:t>
                      </a:r>
                      <a:endParaRPr lang="tr-T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2000" u="none" strike="noStrike" dirty="0" err="1">
                          <a:effectLst/>
                        </a:rPr>
                        <a:t>JPMorgan</a:t>
                      </a:r>
                      <a:r>
                        <a:rPr lang="tr-TR" sz="2000" u="none" strike="noStrike" dirty="0">
                          <a:effectLst/>
                        </a:rPr>
                        <a:t> Chase Bank N.A.</a:t>
                      </a:r>
                      <a:endParaRPr lang="tr-T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b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8576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Bank of China Turkey A.Ş.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2000" u="none" strike="noStrike">
                          <a:effectLst/>
                        </a:rPr>
                        <a:t>Merrill Lynch Yatırım Bank A.Ş.</a:t>
                      </a:r>
                      <a:endParaRPr lang="tr-T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b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85762">
                <a:tc>
                  <a:txBody>
                    <a:bodyPr/>
                    <a:lstStyle/>
                    <a:p>
                      <a:pPr algn="l" fontAlgn="b"/>
                      <a:r>
                        <a:rPr lang="tr-TR" sz="2000" u="none" strike="noStrike" dirty="0" err="1">
                          <a:effectLst/>
                        </a:rPr>
                        <a:t>BankPozitif</a:t>
                      </a:r>
                      <a:r>
                        <a:rPr lang="tr-TR" sz="2000" u="none" strike="noStrike" dirty="0">
                          <a:effectLst/>
                        </a:rPr>
                        <a:t> Kredi ve Kalkınma Bankası A.Ş.</a:t>
                      </a:r>
                      <a:endParaRPr lang="tr-T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2000" u="none" strike="noStrike">
                          <a:effectLst/>
                        </a:rPr>
                        <a:t>MUFG Bank Turkey A.Ş.</a:t>
                      </a:r>
                      <a:endParaRPr lang="tr-T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b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85762">
                <a:tc>
                  <a:txBody>
                    <a:bodyPr/>
                    <a:lstStyle/>
                    <a:p>
                      <a:pPr algn="l" fontAlgn="b"/>
                      <a:r>
                        <a:rPr lang="tr-TR" sz="2000" u="none" strike="noStrike">
                          <a:effectLst/>
                        </a:rPr>
                        <a:t>Birleşik Fon Bankası A.Ş.</a:t>
                      </a:r>
                      <a:endParaRPr lang="tr-T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2000" u="none" strike="noStrike">
                          <a:effectLst/>
                        </a:rPr>
                        <a:t>Odea Bank A.Ş.</a:t>
                      </a:r>
                      <a:endParaRPr lang="tr-T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b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85762">
                <a:tc>
                  <a:txBody>
                    <a:bodyPr/>
                    <a:lstStyle/>
                    <a:p>
                      <a:pPr algn="l" fontAlgn="b"/>
                      <a:r>
                        <a:rPr lang="tr-TR" sz="2000" u="none" strike="noStrike">
                          <a:effectLst/>
                        </a:rPr>
                        <a:t>Citibank A.Ş.</a:t>
                      </a:r>
                      <a:endParaRPr lang="tr-T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2000" u="none" strike="noStrike">
                          <a:effectLst/>
                        </a:rPr>
                        <a:t>Pasha Yatırım Bankası A.Ş.</a:t>
                      </a:r>
                      <a:endParaRPr lang="tr-T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b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85762">
                <a:tc>
                  <a:txBody>
                    <a:bodyPr/>
                    <a:lstStyle/>
                    <a:p>
                      <a:pPr algn="l" fontAlgn="b"/>
                      <a:r>
                        <a:rPr lang="tr-TR" sz="2000" u="none" strike="noStrike">
                          <a:effectLst/>
                        </a:rPr>
                        <a:t>Deutsche Bank A.Ş.</a:t>
                      </a:r>
                      <a:endParaRPr lang="tr-T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2000" u="none" strike="noStrike">
                          <a:effectLst/>
                        </a:rPr>
                        <a:t>Rabobank A.Ş.</a:t>
                      </a:r>
                      <a:endParaRPr lang="tr-T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b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85762">
                <a:tc>
                  <a:txBody>
                    <a:bodyPr/>
                    <a:lstStyle/>
                    <a:p>
                      <a:pPr algn="l" fontAlgn="b"/>
                      <a:r>
                        <a:rPr lang="tr-TR" sz="2000" u="none" strike="noStrike" dirty="0">
                          <a:effectLst/>
                        </a:rPr>
                        <a:t>Diler Yatırım Bankası A.Ş.</a:t>
                      </a:r>
                      <a:endParaRPr lang="tr-T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2000" u="none" strike="noStrike" dirty="0" err="1">
                          <a:effectLst/>
                        </a:rPr>
                        <a:t>Société</a:t>
                      </a:r>
                      <a:r>
                        <a:rPr lang="tr-TR" sz="2000" u="none" strike="noStrike" dirty="0">
                          <a:effectLst/>
                        </a:rPr>
                        <a:t> </a:t>
                      </a:r>
                      <a:r>
                        <a:rPr lang="tr-TR" sz="2000" u="none" strike="noStrike" dirty="0" err="1">
                          <a:effectLst/>
                        </a:rPr>
                        <a:t>Générale</a:t>
                      </a:r>
                      <a:r>
                        <a:rPr lang="tr-TR" sz="2000" u="none" strike="noStrike" dirty="0">
                          <a:effectLst/>
                        </a:rPr>
                        <a:t> (SA)</a:t>
                      </a:r>
                      <a:endParaRPr lang="tr-T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b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85762">
                <a:tc>
                  <a:txBody>
                    <a:bodyPr/>
                    <a:lstStyle/>
                    <a:p>
                      <a:pPr algn="l" fontAlgn="b"/>
                      <a:r>
                        <a:rPr lang="tr-TR" sz="2000" u="none" strike="noStrike">
                          <a:effectLst/>
                        </a:rPr>
                        <a:t>GSD Yatırım Bankası A.Ş.</a:t>
                      </a:r>
                      <a:endParaRPr lang="tr-T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2000" u="none" strike="noStrike" dirty="0">
                          <a:effectLst/>
                        </a:rPr>
                        <a:t>Standard </a:t>
                      </a:r>
                      <a:r>
                        <a:rPr lang="tr-TR" sz="2000" u="none" strike="noStrike" dirty="0" err="1">
                          <a:effectLst/>
                        </a:rPr>
                        <a:t>Chartered</a:t>
                      </a:r>
                      <a:r>
                        <a:rPr lang="tr-TR" sz="2000" u="none" strike="noStrike" dirty="0">
                          <a:effectLst/>
                        </a:rPr>
                        <a:t> Yatırım Bankası Türk A.Ş.</a:t>
                      </a:r>
                      <a:endParaRPr lang="tr-T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b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85762">
                <a:tc>
                  <a:txBody>
                    <a:bodyPr/>
                    <a:lstStyle/>
                    <a:p>
                      <a:pPr algn="l" fontAlgn="b"/>
                      <a:r>
                        <a:rPr lang="tr-TR" sz="2000" u="none" strike="noStrike" dirty="0">
                          <a:effectLst/>
                        </a:rPr>
                        <a:t>Habib Bank Limited</a:t>
                      </a:r>
                      <a:endParaRPr lang="tr-T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2000" u="none" strike="noStrike">
                          <a:effectLst/>
                        </a:rPr>
                        <a:t>Turkland Bank A.Ş.</a:t>
                      </a:r>
                      <a:endParaRPr lang="tr-T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b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85762">
                <a:tc>
                  <a:txBody>
                    <a:bodyPr/>
                    <a:lstStyle/>
                    <a:p>
                      <a:pPr algn="l" fontAlgn="b"/>
                      <a:r>
                        <a:rPr lang="tr-TR" sz="2000" u="none" strike="noStrike" dirty="0" err="1">
                          <a:effectLst/>
                        </a:rPr>
                        <a:t>Intesa</a:t>
                      </a:r>
                      <a:r>
                        <a:rPr lang="tr-TR" sz="2000" u="none" strike="noStrike" dirty="0">
                          <a:effectLst/>
                        </a:rPr>
                        <a:t> </a:t>
                      </a:r>
                      <a:r>
                        <a:rPr lang="tr-TR" sz="2000" u="none" strike="noStrike" dirty="0" err="1">
                          <a:effectLst/>
                        </a:rPr>
                        <a:t>Sanpaolo</a:t>
                      </a:r>
                      <a:r>
                        <a:rPr lang="tr-TR" sz="2000" u="none" strike="noStrike" dirty="0">
                          <a:effectLst/>
                        </a:rPr>
                        <a:t> </a:t>
                      </a:r>
                      <a:r>
                        <a:rPr lang="tr-TR" sz="2000" u="none" strike="noStrike" dirty="0" err="1">
                          <a:effectLst/>
                        </a:rPr>
                        <a:t>S.p.A</a:t>
                      </a:r>
                      <a:r>
                        <a:rPr lang="tr-TR" sz="2000" u="none" strike="noStrike" dirty="0">
                          <a:effectLst/>
                        </a:rPr>
                        <a:t>.</a:t>
                      </a:r>
                      <a:endParaRPr lang="tr-T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2000" u="none" strike="noStrike" dirty="0">
                          <a:effectLst/>
                        </a:rPr>
                        <a:t>Türk Eximbank</a:t>
                      </a:r>
                      <a:endParaRPr lang="tr-T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b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8576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u="none" strike="noStrike" dirty="0" smtClean="0">
                          <a:effectLst/>
                        </a:rPr>
                        <a:t>İller Bankası A.Ş.</a:t>
                      </a:r>
                      <a:endParaRPr lang="tr-TR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u="none" strike="noStrike" dirty="0" smtClean="0">
                          <a:effectLst/>
                        </a:rPr>
                        <a:t>Türkiye Kalkınma ve Yatırım Bankası A.Ş.</a:t>
                      </a:r>
                      <a:endParaRPr lang="tr-TR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b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1455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Sonuçlar</a:t>
            </a: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6987726"/>
              </p:ext>
            </p:extLst>
          </p:nvPr>
        </p:nvGraphicFramePr>
        <p:xfrm>
          <a:off x="193966" y="1690675"/>
          <a:ext cx="11526979" cy="46269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83624">
                  <a:extLst>
                    <a:ext uri="{9D8B030D-6E8A-4147-A177-3AD203B41FA5}">
                      <a16:colId xmlns:a16="http://schemas.microsoft.com/office/drawing/2014/main" xmlns="" val="3163745557"/>
                    </a:ext>
                  </a:extLst>
                </a:gridCol>
                <a:gridCol w="1034630">
                  <a:extLst>
                    <a:ext uri="{9D8B030D-6E8A-4147-A177-3AD203B41FA5}">
                      <a16:colId xmlns:a16="http://schemas.microsoft.com/office/drawing/2014/main" xmlns="" val="588370978"/>
                    </a:ext>
                  </a:extLst>
                </a:gridCol>
                <a:gridCol w="802099">
                  <a:extLst>
                    <a:ext uri="{9D8B030D-6E8A-4147-A177-3AD203B41FA5}">
                      <a16:colId xmlns:a16="http://schemas.microsoft.com/office/drawing/2014/main" xmlns="" val="4101357486"/>
                    </a:ext>
                  </a:extLst>
                </a:gridCol>
                <a:gridCol w="802099">
                  <a:extLst>
                    <a:ext uri="{9D8B030D-6E8A-4147-A177-3AD203B41FA5}">
                      <a16:colId xmlns:a16="http://schemas.microsoft.com/office/drawing/2014/main" xmlns="" val="844930246"/>
                    </a:ext>
                  </a:extLst>
                </a:gridCol>
                <a:gridCol w="1007219">
                  <a:extLst>
                    <a:ext uri="{9D8B030D-6E8A-4147-A177-3AD203B41FA5}">
                      <a16:colId xmlns:a16="http://schemas.microsoft.com/office/drawing/2014/main" xmlns="" val="1482486404"/>
                    </a:ext>
                  </a:extLst>
                </a:gridCol>
                <a:gridCol w="802099">
                  <a:extLst>
                    <a:ext uri="{9D8B030D-6E8A-4147-A177-3AD203B41FA5}">
                      <a16:colId xmlns:a16="http://schemas.microsoft.com/office/drawing/2014/main" xmlns="" val="1379678162"/>
                    </a:ext>
                  </a:extLst>
                </a:gridCol>
                <a:gridCol w="784956">
                  <a:extLst>
                    <a:ext uri="{9D8B030D-6E8A-4147-A177-3AD203B41FA5}">
                      <a16:colId xmlns:a16="http://schemas.microsoft.com/office/drawing/2014/main" xmlns="" val="3063798225"/>
                    </a:ext>
                  </a:extLst>
                </a:gridCol>
                <a:gridCol w="784956">
                  <a:extLst>
                    <a:ext uri="{9D8B030D-6E8A-4147-A177-3AD203B41FA5}">
                      <a16:colId xmlns:a16="http://schemas.microsoft.com/office/drawing/2014/main" xmlns="" val="23971598"/>
                    </a:ext>
                  </a:extLst>
                </a:gridCol>
                <a:gridCol w="784956">
                  <a:extLst>
                    <a:ext uri="{9D8B030D-6E8A-4147-A177-3AD203B41FA5}">
                      <a16:colId xmlns:a16="http://schemas.microsoft.com/office/drawing/2014/main" xmlns="" val="3795688942"/>
                    </a:ext>
                  </a:extLst>
                </a:gridCol>
                <a:gridCol w="1007219">
                  <a:extLst>
                    <a:ext uri="{9D8B030D-6E8A-4147-A177-3AD203B41FA5}">
                      <a16:colId xmlns:a16="http://schemas.microsoft.com/office/drawing/2014/main" xmlns="" val="559823002"/>
                    </a:ext>
                  </a:extLst>
                </a:gridCol>
                <a:gridCol w="1133122">
                  <a:extLst>
                    <a:ext uri="{9D8B030D-6E8A-4147-A177-3AD203B41FA5}">
                      <a16:colId xmlns:a16="http://schemas.microsoft.com/office/drawing/2014/main" xmlns="" val="1748296060"/>
                    </a:ext>
                  </a:extLst>
                </a:gridCol>
              </a:tblGrid>
              <a:tr h="38558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DEĞİŞKENLER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ROA_1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ROA_2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ROA_3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ROA_4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ROA_5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ROE_1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ROE_2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ROE_3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ROE_4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ROE_5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/>
                </a:tc>
                <a:extLst>
                  <a:ext uri="{0D108BD9-81ED-4DB2-BD59-A6C34878D82A}">
                    <a16:rowId xmlns:a16="http://schemas.microsoft.com/office/drawing/2014/main" xmlns="" val="938901940"/>
                  </a:ext>
                </a:extLst>
              </a:tr>
              <a:tr h="38558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 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 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 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 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/>
                </a:tc>
                <a:extLst>
                  <a:ext uri="{0D108BD9-81ED-4DB2-BD59-A6C34878D82A}">
                    <a16:rowId xmlns:a16="http://schemas.microsoft.com/office/drawing/2014/main" xmlns="" val="337572863"/>
                  </a:ext>
                </a:extLst>
              </a:tr>
              <a:tr h="38558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AdvExp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-0.000**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0.001**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0.002*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/>
                </a:tc>
                <a:extLst>
                  <a:ext uri="{0D108BD9-81ED-4DB2-BD59-A6C34878D82A}">
                    <a16:rowId xmlns:a16="http://schemas.microsoft.com/office/drawing/2014/main" xmlns="" val="3119920674"/>
                  </a:ext>
                </a:extLst>
              </a:tr>
              <a:tr h="38558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 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(0.000)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(0.000)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(0.001)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/>
                </a:tc>
                <a:extLst>
                  <a:ext uri="{0D108BD9-81ED-4DB2-BD59-A6C34878D82A}">
                    <a16:rowId xmlns:a16="http://schemas.microsoft.com/office/drawing/2014/main" xmlns="" val="3432822430"/>
                  </a:ext>
                </a:extLst>
              </a:tr>
              <a:tr h="38558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Sabit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0.006***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-0.001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0.012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/>
                </a:tc>
                <a:extLst>
                  <a:ext uri="{0D108BD9-81ED-4DB2-BD59-A6C34878D82A}">
                    <a16:rowId xmlns:a16="http://schemas.microsoft.com/office/drawing/2014/main" xmlns="" val="1329346139"/>
                  </a:ext>
                </a:extLst>
              </a:tr>
              <a:tr h="38558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 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(0.001)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(0.002)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(0.008)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/>
                </a:tc>
                <a:extLst>
                  <a:ext uri="{0D108BD9-81ED-4DB2-BD59-A6C34878D82A}">
                    <a16:rowId xmlns:a16="http://schemas.microsoft.com/office/drawing/2014/main" xmlns="" val="2331417465"/>
                  </a:ext>
                </a:extLst>
              </a:tr>
              <a:tr h="38558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 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 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 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 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/>
                </a:tc>
                <a:extLst>
                  <a:ext uri="{0D108BD9-81ED-4DB2-BD59-A6C34878D82A}">
                    <a16:rowId xmlns:a16="http://schemas.microsoft.com/office/drawing/2014/main" xmlns="" val="1491901912"/>
                  </a:ext>
                </a:extLst>
              </a:tr>
              <a:tr h="38558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Gözlem Sayısı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1,093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1,093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1,093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/>
                </a:tc>
                <a:extLst>
                  <a:ext uri="{0D108BD9-81ED-4DB2-BD59-A6C34878D82A}">
                    <a16:rowId xmlns:a16="http://schemas.microsoft.com/office/drawing/2014/main" xmlns="" val="3719377738"/>
                  </a:ext>
                </a:extLst>
              </a:tr>
              <a:tr h="38558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Banka Sayısı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23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23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23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/>
                </a:tc>
                <a:extLst>
                  <a:ext uri="{0D108BD9-81ED-4DB2-BD59-A6C34878D82A}">
                    <a16:rowId xmlns:a16="http://schemas.microsoft.com/office/drawing/2014/main" xmlns="" val="2244152747"/>
                  </a:ext>
                </a:extLst>
              </a:tr>
              <a:tr h="38558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R2 değeri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0.00432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0.0179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0.00386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/>
                </a:tc>
                <a:extLst>
                  <a:ext uri="{0D108BD9-81ED-4DB2-BD59-A6C34878D82A}">
                    <a16:rowId xmlns:a16="http://schemas.microsoft.com/office/drawing/2014/main" xmlns="" val="468561083"/>
                  </a:ext>
                </a:extLst>
              </a:tr>
              <a:tr h="38558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Model F-istatistigi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6.156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5.156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3.562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/>
                </a:tc>
                <a:extLst>
                  <a:ext uri="{0D108BD9-81ED-4DB2-BD59-A6C34878D82A}">
                    <a16:rowId xmlns:a16="http://schemas.microsoft.com/office/drawing/2014/main" xmlns="" val="2217875083"/>
                  </a:ext>
                </a:extLst>
              </a:tr>
              <a:tr h="38558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Model P-degeri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0.0159**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0.0268**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0.0640*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/>
                </a:tc>
                <a:extLst>
                  <a:ext uri="{0D108BD9-81ED-4DB2-BD59-A6C34878D82A}">
                    <a16:rowId xmlns:a16="http://schemas.microsoft.com/office/drawing/2014/main" xmlns="" val="3789321216"/>
                  </a:ext>
                </a:extLst>
              </a:tr>
            </a:tbl>
          </a:graphicData>
        </a:graphic>
      </p:graphicFrame>
      <p:sp>
        <p:nvSpPr>
          <p:cNvPr id="5" name="Dikdörtgen 4"/>
          <p:cNvSpPr/>
          <p:nvPr/>
        </p:nvSpPr>
        <p:spPr>
          <a:xfrm>
            <a:off x="1981200" y="1294080"/>
            <a:ext cx="86452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u="sng" dirty="0">
                <a:latin typeface="Times New Roman" panose="02020603050405020304" pitchFamily="18" charset="0"/>
                <a:ea typeface="Calibri" panose="020F0502020204030204" pitchFamily="34" charset="0"/>
              </a:rPr>
              <a:t>ROA </a:t>
            </a:r>
            <a:r>
              <a:rPr lang="tr-TR" b="1" u="sng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AdvExp</a:t>
            </a:r>
            <a:r>
              <a:rPr lang="tr-TR" b="1" u="sng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Sabit Etkiler Modeli ( </a:t>
            </a:r>
            <a:r>
              <a:rPr lang="tr-TR" b="1" u="sng" dirty="0" err="1">
                <a:latin typeface="Times New Roman" panose="02020603050405020304" pitchFamily="18" charset="0"/>
                <a:ea typeface="Calibri" panose="020F0502020204030204" pitchFamily="34" charset="0"/>
              </a:rPr>
              <a:t>Driscoll-Kraay</a:t>
            </a:r>
            <a:r>
              <a:rPr lang="tr-TR" b="1" u="sng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tr-TR" b="1" u="sng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Tahmincisi) </a:t>
            </a:r>
            <a:r>
              <a:rPr lang="tr-TR" b="1" u="sng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Souçları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60824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8632265"/>
              </p:ext>
            </p:extLst>
          </p:nvPr>
        </p:nvGraphicFramePr>
        <p:xfrm>
          <a:off x="290945" y="166254"/>
          <a:ext cx="11720945" cy="51206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37901">
                  <a:extLst>
                    <a:ext uri="{9D8B030D-6E8A-4147-A177-3AD203B41FA5}">
                      <a16:colId xmlns:a16="http://schemas.microsoft.com/office/drawing/2014/main" xmlns="" val="3285615061"/>
                    </a:ext>
                  </a:extLst>
                </a:gridCol>
                <a:gridCol w="1040822">
                  <a:extLst>
                    <a:ext uri="{9D8B030D-6E8A-4147-A177-3AD203B41FA5}">
                      <a16:colId xmlns:a16="http://schemas.microsoft.com/office/drawing/2014/main" xmlns="" val="681928791"/>
                    </a:ext>
                  </a:extLst>
                </a:gridCol>
                <a:gridCol w="937675">
                  <a:extLst>
                    <a:ext uri="{9D8B030D-6E8A-4147-A177-3AD203B41FA5}">
                      <a16:colId xmlns:a16="http://schemas.microsoft.com/office/drawing/2014/main" xmlns="" val="3376075097"/>
                    </a:ext>
                  </a:extLst>
                </a:gridCol>
                <a:gridCol w="937675">
                  <a:extLst>
                    <a:ext uri="{9D8B030D-6E8A-4147-A177-3AD203B41FA5}">
                      <a16:colId xmlns:a16="http://schemas.microsoft.com/office/drawing/2014/main" xmlns="" val="2435963678"/>
                    </a:ext>
                  </a:extLst>
                </a:gridCol>
                <a:gridCol w="937675">
                  <a:extLst>
                    <a:ext uri="{9D8B030D-6E8A-4147-A177-3AD203B41FA5}">
                      <a16:colId xmlns:a16="http://schemas.microsoft.com/office/drawing/2014/main" xmlns="" val="1347494167"/>
                    </a:ext>
                  </a:extLst>
                </a:gridCol>
                <a:gridCol w="937675">
                  <a:extLst>
                    <a:ext uri="{9D8B030D-6E8A-4147-A177-3AD203B41FA5}">
                      <a16:colId xmlns:a16="http://schemas.microsoft.com/office/drawing/2014/main" xmlns="" val="1509042709"/>
                    </a:ext>
                  </a:extLst>
                </a:gridCol>
                <a:gridCol w="937675">
                  <a:extLst>
                    <a:ext uri="{9D8B030D-6E8A-4147-A177-3AD203B41FA5}">
                      <a16:colId xmlns:a16="http://schemas.microsoft.com/office/drawing/2014/main" xmlns="" val="2109829166"/>
                    </a:ext>
                  </a:extLst>
                </a:gridCol>
                <a:gridCol w="937675">
                  <a:extLst>
                    <a:ext uri="{9D8B030D-6E8A-4147-A177-3AD203B41FA5}">
                      <a16:colId xmlns:a16="http://schemas.microsoft.com/office/drawing/2014/main" xmlns="" val="2322062735"/>
                    </a:ext>
                  </a:extLst>
                </a:gridCol>
                <a:gridCol w="1040822">
                  <a:extLst>
                    <a:ext uri="{9D8B030D-6E8A-4147-A177-3AD203B41FA5}">
                      <a16:colId xmlns:a16="http://schemas.microsoft.com/office/drawing/2014/main" xmlns="" val="3688308696"/>
                    </a:ext>
                  </a:extLst>
                </a:gridCol>
                <a:gridCol w="937675">
                  <a:extLst>
                    <a:ext uri="{9D8B030D-6E8A-4147-A177-3AD203B41FA5}">
                      <a16:colId xmlns:a16="http://schemas.microsoft.com/office/drawing/2014/main" xmlns="" val="188686517"/>
                    </a:ext>
                  </a:extLst>
                </a:gridCol>
                <a:gridCol w="937675">
                  <a:extLst>
                    <a:ext uri="{9D8B030D-6E8A-4147-A177-3AD203B41FA5}">
                      <a16:colId xmlns:a16="http://schemas.microsoft.com/office/drawing/2014/main" xmlns="" val="1829393851"/>
                    </a:ext>
                  </a:extLst>
                </a:gridCol>
              </a:tblGrid>
              <a:tr h="29094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DEĞİŞKENLER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ROA_1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ROA_2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ROA_3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ROA_4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ROA_5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ROE_1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ROE_2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ROE_3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ROE_4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ROE_5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extLst>
                  <a:ext uri="{0D108BD9-81ED-4DB2-BD59-A6C34878D82A}">
                    <a16:rowId xmlns:a16="http://schemas.microsoft.com/office/drawing/2014/main" xmlns="" val="119717545"/>
                  </a:ext>
                </a:extLst>
              </a:tr>
              <a:tr h="29094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 err="1">
                          <a:effectLst/>
                        </a:rPr>
                        <a:t>AdvExp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-0.003*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-0.003*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-0.001**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extLst>
                  <a:ext uri="{0D108BD9-81ED-4DB2-BD59-A6C34878D82A}">
                    <a16:rowId xmlns:a16="http://schemas.microsoft.com/office/drawing/2014/main" xmlns="" val="1318171394"/>
                  </a:ext>
                </a:extLst>
              </a:tr>
              <a:tr h="29094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 err="1">
                          <a:effectLst/>
                        </a:rPr>
                        <a:t>L.AdvExp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-0.000*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-0.000**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-0.001**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-0.002*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extLst>
                  <a:ext uri="{0D108BD9-81ED-4DB2-BD59-A6C34878D82A}">
                    <a16:rowId xmlns:a16="http://schemas.microsoft.com/office/drawing/2014/main" xmlns="" val="129589469"/>
                  </a:ext>
                </a:extLst>
              </a:tr>
              <a:tr h="29094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L2.AdvExp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-0.002**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extLst>
                  <a:ext uri="{0D108BD9-81ED-4DB2-BD59-A6C34878D82A}">
                    <a16:rowId xmlns:a16="http://schemas.microsoft.com/office/drawing/2014/main" xmlns="" val="2087374421"/>
                  </a:ext>
                </a:extLst>
              </a:tr>
              <a:tr h="29094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L3.AdvExp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-0.000*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-0.000**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-0.002*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extLst>
                  <a:ext uri="{0D108BD9-81ED-4DB2-BD59-A6C34878D82A}">
                    <a16:rowId xmlns:a16="http://schemas.microsoft.com/office/drawing/2014/main" xmlns="" val="3776737968"/>
                  </a:ext>
                </a:extLst>
              </a:tr>
              <a:tr h="29094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L4.AdvExp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0.002**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0.001***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extLst>
                  <a:ext uri="{0D108BD9-81ED-4DB2-BD59-A6C34878D82A}">
                    <a16:rowId xmlns:a16="http://schemas.microsoft.com/office/drawing/2014/main" xmlns="" val="2675134599"/>
                  </a:ext>
                </a:extLst>
              </a:tr>
              <a:tr h="29094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L5.AdvExp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extLst>
                  <a:ext uri="{0D108BD9-81ED-4DB2-BD59-A6C34878D82A}">
                    <a16:rowId xmlns:a16="http://schemas.microsoft.com/office/drawing/2014/main" xmlns="" val="3412382132"/>
                  </a:ext>
                </a:extLst>
              </a:tr>
              <a:tr h="29094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L6.AdvExp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0.002*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extLst>
                  <a:ext uri="{0D108BD9-81ED-4DB2-BD59-A6C34878D82A}">
                    <a16:rowId xmlns:a16="http://schemas.microsoft.com/office/drawing/2014/main" xmlns="" val="2986038334"/>
                  </a:ext>
                </a:extLst>
              </a:tr>
              <a:tr h="29094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L7.AdvExp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-0.000*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-0.000*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extLst>
                  <a:ext uri="{0D108BD9-81ED-4DB2-BD59-A6C34878D82A}">
                    <a16:rowId xmlns:a16="http://schemas.microsoft.com/office/drawing/2014/main" xmlns="" val="1506360416"/>
                  </a:ext>
                </a:extLst>
              </a:tr>
              <a:tr h="29094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L8.AdvExp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-0.001***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-0.001**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-0.003**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-0.004**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-0.001*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extLst>
                  <a:ext uri="{0D108BD9-81ED-4DB2-BD59-A6C34878D82A}">
                    <a16:rowId xmlns:a16="http://schemas.microsoft.com/office/drawing/2014/main" xmlns="" val="2217683165"/>
                  </a:ext>
                </a:extLst>
              </a:tr>
              <a:tr h="29094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Sabit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0.007**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0.009**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-0.007**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0.005***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0.023***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0.070***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0.084***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-0.032***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0.035***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0.160***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extLst>
                  <a:ext uri="{0D108BD9-81ED-4DB2-BD59-A6C34878D82A}">
                    <a16:rowId xmlns:a16="http://schemas.microsoft.com/office/drawing/2014/main" xmlns="" val="2386367576"/>
                  </a:ext>
                </a:extLst>
              </a:tr>
              <a:tr h="29094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 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 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 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 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 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 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 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 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 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 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 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extLst>
                  <a:ext uri="{0D108BD9-81ED-4DB2-BD59-A6C34878D82A}">
                    <a16:rowId xmlns:a16="http://schemas.microsoft.com/office/drawing/2014/main" xmlns="" val="718665251"/>
                  </a:ext>
                </a:extLst>
              </a:tr>
              <a:tr h="29094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Gözlem Sayısı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765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765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765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765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765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765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765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765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765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765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extLst>
                  <a:ext uri="{0D108BD9-81ED-4DB2-BD59-A6C34878D82A}">
                    <a16:rowId xmlns:a16="http://schemas.microsoft.com/office/drawing/2014/main" xmlns="" val="1829848571"/>
                  </a:ext>
                </a:extLst>
              </a:tr>
              <a:tr h="29094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Banka Sayısı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22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22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22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22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22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22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22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22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22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22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extLst>
                  <a:ext uri="{0D108BD9-81ED-4DB2-BD59-A6C34878D82A}">
                    <a16:rowId xmlns:a16="http://schemas.microsoft.com/office/drawing/2014/main" xmlns="" val="1315229649"/>
                  </a:ext>
                </a:extLst>
              </a:tr>
              <a:tr h="29094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Model F-istatistigi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3.340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3.043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3.218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2.808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7.320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3.618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3.640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2.813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4.294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4.466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extLst>
                  <a:ext uri="{0D108BD9-81ED-4DB2-BD59-A6C34878D82A}">
                    <a16:rowId xmlns:a16="http://schemas.microsoft.com/office/drawing/2014/main" xmlns="" val="925079718"/>
                  </a:ext>
                </a:extLst>
              </a:tr>
              <a:tr h="29094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Model P-degeri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0.003***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0.006***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0.004***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0.010***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0.000***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0.002***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0.002***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0.010***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0.000***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0.000***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extLst>
                  <a:ext uri="{0D108BD9-81ED-4DB2-BD59-A6C34878D82A}">
                    <a16:rowId xmlns:a16="http://schemas.microsoft.com/office/drawing/2014/main" xmlns="" val="3231285508"/>
                  </a:ext>
                </a:extLst>
              </a:tr>
            </a:tbl>
          </a:graphicData>
        </a:graphic>
      </p:graphicFrame>
      <p:graphicFrame>
        <p:nvGraphicFramePr>
          <p:cNvPr id="5" name="İçerik Yer Tutucusu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75272367"/>
              </p:ext>
            </p:extLst>
          </p:nvPr>
        </p:nvGraphicFramePr>
        <p:xfrm>
          <a:off x="2826326" y="5282107"/>
          <a:ext cx="6345382" cy="14242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72691">
                  <a:extLst>
                    <a:ext uri="{9D8B030D-6E8A-4147-A177-3AD203B41FA5}">
                      <a16:colId xmlns:a16="http://schemas.microsoft.com/office/drawing/2014/main" xmlns="" val="3518386077"/>
                    </a:ext>
                  </a:extLst>
                </a:gridCol>
                <a:gridCol w="3172691">
                  <a:extLst>
                    <a:ext uri="{9D8B030D-6E8A-4147-A177-3AD203B41FA5}">
                      <a16:colId xmlns:a16="http://schemas.microsoft.com/office/drawing/2014/main" xmlns="" val="2628295187"/>
                    </a:ext>
                  </a:extLst>
                </a:gridCol>
              </a:tblGrid>
              <a:tr h="26461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Dönem Net Karı Zararı / Toplam Varlıklar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ROA_1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078715988"/>
                  </a:ext>
                </a:extLst>
              </a:tr>
              <a:tr h="26461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Net Faaliyet Karı / Toplam Varlıklar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ROA_2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2625308"/>
                  </a:ext>
                </a:extLst>
              </a:tr>
              <a:tr h="26461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Ticari Kar Zarar / Toplam Varlıklar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ROA_3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406071973"/>
                  </a:ext>
                </a:extLst>
              </a:tr>
              <a:tr h="26461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Net Ücret Ve Komisyon Gelir Gideri / Toplam Varlıklar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ROA_4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019997492"/>
                  </a:ext>
                </a:extLst>
              </a:tr>
              <a:tr h="26461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Net Faiz Geliri / Toplam Varlıklar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ROA_5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1404435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3660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3556895"/>
              </p:ext>
            </p:extLst>
          </p:nvPr>
        </p:nvGraphicFramePr>
        <p:xfrm>
          <a:off x="311726" y="171157"/>
          <a:ext cx="11568547" cy="44805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54574">
                  <a:extLst>
                    <a:ext uri="{9D8B030D-6E8A-4147-A177-3AD203B41FA5}">
                      <a16:colId xmlns:a16="http://schemas.microsoft.com/office/drawing/2014/main" xmlns="" val="1621539809"/>
                    </a:ext>
                  </a:extLst>
                </a:gridCol>
                <a:gridCol w="902347">
                  <a:extLst>
                    <a:ext uri="{9D8B030D-6E8A-4147-A177-3AD203B41FA5}">
                      <a16:colId xmlns:a16="http://schemas.microsoft.com/office/drawing/2014/main" xmlns="" val="3861152266"/>
                    </a:ext>
                  </a:extLst>
                </a:gridCol>
                <a:gridCol w="902347">
                  <a:extLst>
                    <a:ext uri="{9D8B030D-6E8A-4147-A177-3AD203B41FA5}">
                      <a16:colId xmlns:a16="http://schemas.microsoft.com/office/drawing/2014/main" xmlns="" val="2475751290"/>
                    </a:ext>
                  </a:extLst>
                </a:gridCol>
                <a:gridCol w="1001836">
                  <a:extLst>
                    <a:ext uri="{9D8B030D-6E8A-4147-A177-3AD203B41FA5}">
                      <a16:colId xmlns:a16="http://schemas.microsoft.com/office/drawing/2014/main" xmlns="" val="3979015713"/>
                    </a:ext>
                  </a:extLst>
                </a:gridCol>
                <a:gridCol w="1001836">
                  <a:extLst>
                    <a:ext uri="{9D8B030D-6E8A-4147-A177-3AD203B41FA5}">
                      <a16:colId xmlns:a16="http://schemas.microsoft.com/office/drawing/2014/main" xmlns="" val="685791038"/>
                    </a:ext>
                  </a:extLst>
                </a:gridCol>
                <a:gridCol w="902347">
                  <a:extLst>
                    <a:ext uri="{9D8B030D-6E8A-4147-A177-3AD203B41FA5}">
                      <a16:colId xmlns:a16="http://schemas.microsoft.com/office/drawing/2014/main" xmlns="" val="3094224440"/>
                    </a:ext>
                  </a:extLst>
                </a:gridCol>
                <a:gridCol w="1001836">
                  <a:extLst>
                    <a:ext uri="{9D8B030D-6E8A-4147-A177-3AD203B41FA5}">
                      <a16:colId xmlns:a16="http://schemas.microsoft.com/office/drawing/2014/main" xmlns="" val="858433323"/>
                    </a:ext>
                  </a:extLst>
                </a:gridCol>
                <a:gridCol w="902347">
                  <a:extLst>
                    <a:ext uri="{9D8B030D-6E8A-4147-A177-3AD203B41FA5}">
                      <a16:colId xmlns:a16="http://schemas.microsoft.com/office/drawing/2014/main" xmlns="" val="1590531531"/>
                    </a:ext>
                  </a:extLst>
                </a:gridCol>
                <a:gridCol w="1001836">
                  <a:extLst>
                    <a:ext uri="{9D8B030D-6E8A-4147-A177-3AD203B41FA5}">
                      <a16:colId xmlns:a16="http://schemas.microsoft.com/office/drawing/2014/main" xmlns="" val="1144133769"/>
                    </a:ext>
                  </a:extLst>
                </a:gridCol>
                <a:gridCol w="1001836">
                  <a:extLst>
                    <a:ext uri="{9D8B030D-6E8A-4147-A177-3AD203B41FA5}">
                      <a16:colId xmlns:a16="http://schemas.microsoft.com/office/drawing/2014/main" xmlns="" val="2961479011"/>
                    </a:ext>
                  </a:extLst>
                </a:gridCol>
                <a:gridCol w="895405">
                  <a:extLst>
                    <a:ext uri="{9D8B030D-6E8A-4147-A177-3AD203B41FA5}">
                      <a16:colId xmlns:a16="http://schemas.microsoft.com/office/drawing/2014/main" xmlns="" val="1538127214"/>
                    </a:ext>
                  </a:extLst>
                </a:gridCol>
              </a:tblGrid>
              <a:tr h="25299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DEĞİŞKENLER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ROA_1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ROA_2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ROA_3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ROA_4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ROA_5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ROE_1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ROE_2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ROE_3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ROE_4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ROE_5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extLst>
                  <a:ext uri="{0D108BD9-81ED-4DB2-BD59-A6C34878D82A}">
                    <a16:rowId xmlns:a16="http://schemas.microsoft.com/office/drawing/2014/main" xmlns="" val="1719580721"/>
                  </a:ext>
                </a:extLst>
              </a:tr>
              <a:tr h="25299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 err="1">
                          <a:effectLst/>
                        </a:rPr>
                        <a:t>AdvExp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0.001*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0.000***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0.001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0.002**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extLst>
                  <a:ext uri="{0D108BD9-81ED-4DB2-BD59-A6C34878D82A}">
                    <a16:rowId xmlns:a16="http://schemas.microsoft.com/office/drawing/2014/main" xmlns="" val="2781116913"/>
                  </a:ext>
                </a:extLst>
              </a:tr>
              <a:tr h="25299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CAdq_1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0.099**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0.210***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1.190**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3.538*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extLst>
                  <a:ext uri="{0D108BD9-81ED-4DB2-BD59-A6C34878D82A}">
                    <a16:rowId xmlns:a16="http://schemas.microsoft.com/office/drawing/2014/main" xmlns="" val="2740462181"/>
                  </a:ext>
                </a:extLst>
              </a:tr>
              <a:tr h="25299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CAdq_2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-0.040*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-0.075**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-0.549**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extLst>
                  <a:ext uri="{0D108BD9-81ED-4DB2-BD59-A6C34878D82A}">
                    <a16:rowId xmlns:a16="http://schemas.microsoft.com/office/drawing/2014/main" xmlns="" val="3141976447"/>
                  </a:ext>
                </a:extLst>
              </a:tr>
              <a:tr h="25299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CAdq_3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0.000**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0.005**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0.009**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0.025***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extLst>
                  <a:ext uri="{0D108BD9-81ED-4DB2-BD59-A6C34878D82A}">
                    <a16:rowId xmlns:a16="http://schemas.microsoft.com/office/drawing/2014/main" xmlns="" val="2934257173"/>
                  </a:ext>
                </a:extLst>
              </a:tr>
              <a:tr h="25299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CAdq_4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0.000*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0.000*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0.000**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0.001*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0.007**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0.006**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0.017*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extLst>
                  <a:ext uri="{0D108BD9-81ED-4DB2-BD59-A6C34878D82A}">
                    <a16:rowId xmlns:a16="http://schemas.microsoft.com/office/drawing/2014/main" xmlns="" val="2959624234"/>
                  </a:ext>
                </a:extLst>
              </a:tr>
              <a:tr h="25299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 err="1">
                          <a:effectLst/>
                        </a:rPr>
                        <a:t>AssUti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-0.009**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-0.017**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-0.007***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-0.006***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-0.092***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-0.173**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-0.063***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-0.050***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extLst>
                  <a:ext uri="{0D108BD9-81ED-4DB2-BD59-A6C34878D82A}">
                    <a16:rowId xmlns:a16="http://schemas.microsoft.com/office/drawing/2014/main" xmlns="" val="4260867312"/>
                  </a:ext>
                </a:extLst>
              </a:tr>
              <a:tr h="25299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 err="1">
                          <a:effectLst/>
                        </a:rPr>
                        <a:t>AssQ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0.001***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0.001**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0.005***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extLst>
                  <a:ext uri="{0D108BD9-81ED-4DB2-BD59-A6C34878D82A}">
                    <a16:rowId xmlns:a16="http://schemas.microsoft.com/office/drawing/2014/main" xmlns="" val="2988499258"/>
                  </a:ext>
                </a:extLst>
              </a:tr>
              <a:tr h="25299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Sabit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-0.007**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-0.164*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-0.379**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extLst>
                  <a:ext uri="{0D108BD9-81ED-4DB2-BD59-A6C34878D82A}">
                    <a16:rowId xmlns:a16="http://schemas.microsoft.com/office/drawing/2014/main" xmlns="" val="3871745661"/>
                  </a:ext>
                </a:extLst>
              </a:tr>
              <a:tr h="25299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 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 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 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 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 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 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 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 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 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 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 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extLst>
                  <a:ext uri="{0D108BD9-81ED-4DB2-BD59-A6C34878D82A}">
                    <a16:rowId xmlns:a16="http://schemas.microsoft.com/office/drawing/2014/main" xmlns="" val="20848255"/>
                  </a:ext>
                </a:extLst>
              </a:tr>
              <a:tr h="25299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Gözlem Sayısı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1,051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1,051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1,051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1,051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1,051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1,051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1,051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1,051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1,051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1,051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extLst>
                  <a:ext uri="{0D108BD9-81ED-4DB2-BD59-A6C34878D82A}">
                    <a16:rowId xmlns:a16="http://schemas.microsoft.com/office/drawing/2014/main" xmlns="" val="3774221770"/>
                  </a:ext>
                </a:extLst>
              </a:tr>
              <a:tr h="25299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Banka Sayısı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23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23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23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23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23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23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23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23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23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23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extLst>
                  <a:ext uri="{0D108BD9-81ED-4DB2-BD59-A6C34878D82A}">
                    <a16:rowId xmlns:a16="http://schemas.microsoft.com/office/drawing/2014/main" xmlns="" val="2118970352"/>
                  </a:ext>
                </a:extLst>
              </a:tr>
              <a:tr h="25299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Model F-istatistigi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6.296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4.412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2.897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9.868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17.966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5.772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6.145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1.759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14.011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9.123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extLst>
                  <a:ext uri="{0D108BD9-81ED-4DB2-BD59-A6C34878D82A}">
                    <a16:rowId xmlns:a16="http://schemas.microsoft.com/office/drawing/2014/main" xmlns="" val="1035066261"/>
                  </a:ext>
                </a:extLst>
              </a:tr>
              <a:tr h="25299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Model P-degeri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0.000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0.001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0.011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0.000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0.000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0.000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0.000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0.113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0.000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0.000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extLst>
                  <a:ext uri="{0D108BD9-81ED-4DB2-BD59-A6C34878D82A}">
                    <a16:rowId xmlns:a16="http://schemas.microsoft.com/office/drawing/2014/main" xmlns="" val="3428648701"/>
                  </a:ext>
                </a:extLst>
              </a:tr>
            </a:tbl>
          </a:graphicData>
        </a:graphic>
      </p:graphicFrame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2672301"/>
              </p:ext>
            </p:extLst>
          </p:nvPr>
        </p:nvGraphicFramePr>
        <p:xfrm>
          <a:off x="651161" y="4446363"/>
          <a:ext cx="5056911" cy="22631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64151">
                  <a:extLst>
                    <a:ext uri="{9D8B030D-6E8A-4147-A177-3AD203B41FA5}">
                      <a16:colId xmlns:a16="http://schemas.microsoft.com/office/drawing/2014/main" xmlns="" val="1294638294"/>
                    </a:ext>
                  </a:extLst>
                </a:gridCol>
                <a:gridCol w="1192760">
                  <a:extLst>
                    <a:ext uri="{9D8B030D-6E8A-4147-A177-3AD203B41FA5}">
                      <a16:colId xmlns:a16="http://schemas.microsoft.com/office/drawing/2014/main" xmlns="" val="2074289161"/>
                    </a:ext>
                  </a:extLst>
                </a:gridCol>
              </a:tblGrid>
              <a:tr h="23860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-Sermaye Yeterliliği</a:t>
                      </a:r>
                      <a:endParaRPr lang="tr-T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297621036"/>
                  </a:ext>
                </a:extLst>
              </a:tr>
              <a:tr h="238606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err="1">
                          <a:effectLst/>
                        </a:rPr>
                        <a:t>Özkaynaklar</a:t>
                      </a:r>
                      <a:r>
                        <a:rPr lang="tr-TR" sz="1100" dirty="0">
                          <a:effectLst/>
                        </a:rPr>
                        <a:t> / Toplam Varlıklar</a:t>
                      </a:r>
                      <a:endParaRPr lang="tr-T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CAdq_1</a:t>
                      </a:r>
                      <a:endParaRPr lang="tr-T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102468686"/>
                  </a:ext>
                </a:extLst>
              </a:tr>
              <a:tr h="238606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err="1">
                          <a:effectLst/>
                        </a:rPr>
                        <a:t>Özkaynaklar</a:t>
                      </a:r>
                      <a:r>
                        <a:rPr lang="tr-TR" sz="1100" dirty="0">
                          <a:effectLst/>
                        </a:rPr>
                        <a:t> / (Toplam Pasif – </a:t>
                      </a:r>
                      <a:r>
                        <a:rPr lang="tr-TR" sz="1100" dirty="0" err="1">
                          <a:effectLst/>
                        </a:rPr>
                        <a:t>Özkaynaklar</a:t>
                      </a:r>
                      <a:r>
                        <a:rPr lang="tr-TR" sz="1100" dirty="0">
                          <a:effectLst/>
                        </a:rPr>
                        <a:t>)</a:t>
                      </a:r>
                      <a:endParaRPr lang="tr-T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CAdq_2</a:t>
                      </a:r>
                      <a:endParaRPr lang="tr-T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425820600"/>
                  </a:ext>
                </a:extLst>
              </a:tr>
              <a:tr h="238606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Toplam Pasif / </a:t>
                      </a:r>
                      <a:r>
                        <a:rPr lang="tr-TR" sz="1100" dirty="0" err="1">
                          <a:effectLst/>
                        </a:rPr>
                        <a:t>Özkaynaklar</a:t>
                      </a:r>
                      <a:endParaRPr lang="tr-T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CAdq_3</a:t>
                      </a:r>
                      <a:endParaRPr lang="tr-T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873013174"/>
                  </a:ext>
                </a:extLst>
              </a:tr>
              <a:tr h="238606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Toplam Mevduat / </a:t>
                      </a:r>
                      <a:r>
                        <a:rPr lang="tr-TR" sz="1100" dirty="0" err="1">
                          <a:effectLst/>
                        </a:rPr>
                        <a:t>Özkaynaklar</a:t>
                      </a:r>
                      <a:endParaRPr lang="tr-T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CAdq_4</a:t>
                      </a:r>
                      <a:endParaRPr lang="tr-T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532744471"/>
                  </a:ext>
                </a:extLst>
              </a:tr>
              <a:tr h="23860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-Varlık Kullanımı</a:t>
                      </a:r>
                      <a:endParaRPr lang="tr-T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 </a:t>
                      </a:r>
                      <a:endParaRPr lang="tr-T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556708775"/>
                  </a:ext>
                </a:extLst>
              </a:tr>
              <a:tr h="238606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Toplam Krediler Ve Alacaklar / Toplam Varlıklar</a:t>
                      </a:r>
                      <a:endParaRPr lang="tr-T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err="1">
                          <a:effectLst/>
                        </a:rPr>
                        <a:t>AssUti</a:t>
                      </a:r>
                      <a:endParaRPr lang="tr-T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820772086"/>
                  </a:ext>
                </a:extLst>
              </a:tr>
              <a:tr h="23860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-Varlık Kalitesi</a:t>
                      </a:r>
                      <a:endParaRPr lang="tr-T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 </a:t>
                      </a:r>
                      <a:endParaRPr lang="tr-T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359914673"/>
                  </a:ext>
                </a:extLst>
              </a:tr>
              <a:tr h="238606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Takipteki Krediler / Toplam Krediler Ve Alacaklar (%)</a:t>
                      </a:r>
                      <a:endParaRPr lang="tr-T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err="1" smtClean="0">
                          <a:effectLst/>
                        </a:rPr>
                        <a:t>AssQ</a:t>
                      </a:r>
                      <a:endParaRPr lang="tr-T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953086324"/>
                  </a:ext>
                </a:extLst>
              </a:tr>
            </a:tbl>
          </a:graphicData>
        </a:graphic>
      </p:graphicFrame>
      <p:graphicFrame>
        <p:nvGraphicFramePr>
          <p:cNvPr id="6" name="İçerik Yer Tutucusu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8587109"/>
              </p:ext>
            </p:extLst>
          </p:nvPr>
        </p:nvGraphicFramePr>
        <p:xfrm>
          <a:off x="6054437" y="4446361"/>
          <a:ext cx="5569526" cy="20309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84763">
                  <a:extLst>
                    <a:ext uri="{9D8B030D-6E8A-4147-A177-3AD203B41FA5}">
                      <a16:colId xmlns:a16="http://schemas.microsoft.com/office/drawing/2014/main" xmlns="" val="3518386077"/>
                    </a:ext>
                  </a:extLst>
                </a:gridCol>
                <a:gridCol w="2784763">
                  <a:extLst>
                    <a:ext uri="{9D8B030D-6E8A-4147-A177-3AD203B41FA5}">
                      <a16:colId xmlns:a16="http://schemas.microsoft.com/office/drawing/2014/main" xmlns="" val="2628295187"/>
                    </a:ext>
                  </a:extLst>
                </a:gridCol>
              </a:tblGrid>
              <a:tr h="40619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Dönem Net Karı Zararı / Toplam Varlıklar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ROA_1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078715988"/>
                  </a:ext>
                </a:extLst>
              </a:tr>
              <a:tr h="40619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Net Faaliyet Karı / Toplam Varlıklar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ROA_2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2625308"/>
                  </a:ext>
                </a:extLst>
              </a:tr>
              <a:tr h="40619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Ticari Kar Zarar / Toplam Varlıklar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ROA_3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406071973"/>
                  </a:ext>
                </a:extLst>
              </a:tr>
              <a:tr h="40619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Net Ücret Ve Komisyon Gelir Gideri / Toplam Varlıklar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ROA_4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019997492"/>
                  </a:ext>
                </a:extLst>
              </a:tr>
              <a:tr h="40619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Net Faiz Geliri / Toplam Varlıklar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ROA_5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1404435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192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1342167"/>
              </p:ext>
            </p:extLst>
          </p:nvPr>
        </p:nvGraphicFramePr>
        <p:xfrm>
          <a:off x="457202" y="193974"/>
          <a:ext cx="11333015" cy="51206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935">
                  <a:extLst>
                    <a:ext uri="{9D8B030D-6E8A-4147-A177-3AD203B41FA5}">
                      <a16:colId xmlns:a16="http://schemas.microsoft.com/office/drawing/2014/main" xmlns="" val="4159072659"/>
                    </a:ext>
                  </a:extLst>
                </a:gridCol>
                <a:gridCol w="954646">
                  <a:extLst>
                    <a:ext uri="{9D8B030D-6E8A-4147-A177-3AD203B41FA5}">
                      <a16:colId xmlns:a16="http://schemas.microsoft.com/office/drawing/2014/main" xmlns="" val="1808412876"/>
                    </a:ext>
                  </a:extLst>
                </a:gridCol>
                <a:gridCol w="1118300">
                  <a:extLst>
                    <a:ext uri="{9D8B030D-6E8A-4147-A177-3AD203B41FA5}">
                      <a16:colId xmlns:a16="http://schemas.microsoft.com/office/drawing/2014/main" xmlns="" val="1678438132"/>
                    </a:ext>
                  </a:extLst>
                </a:gridCol>
                <a:gridCol w="1118299">
                  <a:extLst>
                    <a:ext uri="{9D8B030D-6E8A-4147-A177-3AD203B41FA5}">
                      <a16:colId xmlns:a16="http://schemas.microsoft.com/office/drawing/2014/main" xmlns="" val="1999407709"/>
                    </a:ext>
                  </a:extLst>
                </a:gridCol>
                <a:gridCol w="927371">
                  <a:extLst>
                    <a:ext uri="{9D8B030D-6E8A-4147-A177-3AD203B41FA5}">
                      <a16:colId xmlns:a16="http://schemas.microsoft.com/office/drawing/2014/main" xmlns="" val="867588516"/>
                    </a:ext>
                  </a:extLst>
                </a:gridCol>
                <a:gridCol w="954646">
                  <a:extLst>
                    <a:ext uri="{9D8B030D-6E8A-4147-A177-3AD203B41FA5}">
                      <a16:colId xmlns:a16="http://schemas.microsoft.com/office/drawing/2014/main" xmlns="" val="3600162401"/>
                    </a:ext>
                  </a:extLst>
                </a:gridCol>
                <a:gridCol w="864382">
                  <a:extLst>
                    <a:ext uri="{9D8B030D-6E8A-4147-A177-3AD203B41FA5}">
                      <a16:colId xmlns:a16="http://schemas.microsoft.com/office/drawing/2014/main" xmlns="" val="3661813094"/>
                    </a:ext>
                  </a:extLst>
                </a:gridCol>
                <a:gridCol w="868109">
                  <a:extLst>
                    <a:ext uri="{9D8B030D-6E8A-4147-A177-3AD203B41FA5}">
                      <a16:colId xmlns:a16="http://schemas.microsoft.com/office/drawing/2014/main" xmlns="" val="335564102"/>
                    </a:ext>
                  </a:extLst>
                </a:gridCol>
                <a:gridCol w="868109">
                  <a:extLst>
                    <a:ext uri="{9D8B030D-6E8A-4147-A177-3AD203B41FA5}">
                      <a16:colId xmlns:a16="http://schemas.microsoft.com/office/drawing/2014/main" xmlns="" val="86950460"/>
                    </a:ext>
                  </a:extLst>
                </a:gridCol>
                <a:gridCol w="868109">
                  <a:extLst>
                    <a:ext uri="{9D8B030D-6E8A-4147-A177-3AD203B41FA5}">
                      <a16:colId xmlns:a16="http://schemas.microsoft.com/office/drawing/2014/main" xmlns="" val="563439027"/>
                    </a:ext>
                  </a:extLst>
                </a:gridCol>
                <a:gridCol w="868109">
                  <a:extLst>
                    <a:ext uri="{9D8B030D-6E8A-4147-A177-3AD203B41FA5}">
                      <a16:colId xmlns:a16="http://schemas.microsoft.com/office/drawing/2014/main" xmlns="" val="1141187868"/>
                    </a:ext>
                  </a:extLst>
                </a:gridCol>
              </a:tblGrid>
              <a:tr h="28574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DEĞİŞKENLER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ROA_1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ROA_2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ROA_3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ROA_4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ROA_5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ROE_1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ROE_2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ROE_3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ROE_4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ROE_5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extLst>
                  <a:ext uri="{0D108BD9-81ED-4DB2-BD59-A6C34878D82A}">
                    <a16:rowId xmlns:a16="http://schemas.microsoft.com/office/drawing/2014/main" xmlns="" val="1837090034"/>
                  </a:ext>
                </a:extLst>
              </a:tr>
              <a:tr h="28574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 err="1">
                          <a:effectLst/>
                        </a:rPr>
                        <a:t>AdvExp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0.001*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0.007*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extLst>
                  <a:ext uri="{0D108BD9-81ED-4DB2-BD59-A6C34878D82A}">
                    <a16:rowId xmlns:a16="http://schemas.microsoft.com/office/drawing/2014/main" xmlns="" val="2365096703"/>
                  </a:ext>
                </a:extLst>
              </a:tr>
              <a:tr h="28574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K_Faal_1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extLst>
                  <a:ext uri="{0D108BD9-81ED-4DB2-BD59-A6C34878D82A}">
                    <a16:rowId xmlns:a16="http://schemas.microsoft.com/office/drawing/2014/main" xmlns="" val="2122856703"/>
                  </a:ext>
                </a:extLst>
              </a:tr>
              <a:tr h="28574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K_Faal_2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0.006*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0.059**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extLst>
                  <a:ext uri="{0D108BD9-81ED-4DB2-BD59-A6C34878D82A}">
                    <a16:rowId xmlns:a16="http://schemas.microsoft.com/office/drawing/2014/main" xmlns="" val="3992034178"/>
                  </a:ext>
                </a:extLst>
              </a:tr>
              <a:tr h="28574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K_Faal_3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-0.001**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-0.002**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-0.001**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-0.013**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-0.016**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-0.011*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extLst>
                  <a:ext uri="{0D108BD9-81ED-4DB2-BD59-A6C34878D82A}">
                    <a16:rowId xmlns:a16="http://schemas.microsoft.com/office/drawing/2014/main" xmlns="" val="1243808106"/>
                  </a:ext>
                </a:extLst>
              </a:tr>
              <a:tr h="28574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K_Faal_4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-0.001*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-0.013***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0.038***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extLst>
                  <a:ext uri="{0D108BD9-81ED-4DB2-BD59-A6C34878D82A}">
                    <a16:rowId xmlns:a16="http://schemas.microsoft.com/office/drawing/2014/main" xmlns="" val="3533960354"/>
                  </a:ext>
                </a:extLst>
              </a:tr>
              <a:tr h="28574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KV_ADV_1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-0.001***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-0.001***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-0.000**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-0.001***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-0.002***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-0.010***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-0.013***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-0.004**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-0.007***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-0.020***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extLst>
                  <a:ext uri="{0D108BD9-81ED-4DB2-BD59-A6C34878D82A}">
                    <a16:rowId xmlns:a16="http://schemas.microsoft.com/office/drawing/2014/main" xmlns="" val="3232870691"/>
                  </a:ext>
                </a:extLst>
              </a:tr>
              <a:tr h="28574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KV_ADV_2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-0.006**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-0.059**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extLst>
                  <a:ext uri="{0D108BD9-81ED-4DB2-BD59-A6C34878D82A}">
                    <a16:rowId xmlns:a16="http://schemas.microsoft.com/office/drawing/2014/main" xmlns="" val="1637526706"/>
                  </a:ext>
                </a:extLst>
              </a:tr>
              <a:tr h="28574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KV_ADV_3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0.001**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0.001**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0.001*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0.012**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0.014**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0.009*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extLst>
                  <a:ext uri="{0D108BD9-81ED-4DB2-BD59-A6C34878D82A}">
                    <a16:rowId xmlns:a16="http://schemas.microsoft.com/office/drawing/2014/main" xmlns="" val="3260083370"/>
                  </a:ext>
                </a:extLst>
              </a:tr>
              <a:tr h="28574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KV_ADV_4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0.001**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0.014***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-0.037***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extLst>
                  <a:ext uri="{0D108BD9-81ED-4DB2-BD59-A6C34878D82A}">
                    <a16:rowId xmlns:a16="http://schemas.microsoft.com/office/drawing/2014/main" xmlns="" val="926733078"/>
                  </a:ext>
                </a:extLst>
              </a:tr>
              <a:tr h="28574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Sabit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0.016***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0.019***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0.008**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0.010**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0.028***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0.152***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0.188***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0.088**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0.115*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0.260***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extLst>
                  <a:ext uri="{0D108BD9-81ED-4DB2-BD59-A6C34878D82A}">
                    <a16:rowId xmlns:a16="http://schemas.microsoft.com/office/drawing/2014/main" xmlns="" val="3496200865"/>
                  </a:ext>
                </a:extLst>
              </a:tr>
              <a:tr h="28574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 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 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 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 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 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 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 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 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 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 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 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extLst>
                  <a:ext uri="{0D108BD9-81ED-4DB2-BD59-A6C34878D82A}">
                    <a16:rowId xmlns:a16="http://schemas.microsoft.com/office/drawing/2014/main" xmlns="" val="2623946844"/>
                  </a:ext>
                </a:extLst>
              </a:tr>
              <a:tr h="28574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Gözlem Sayısı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739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739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739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739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739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739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739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739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739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739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extLst>
                  <a:ext uri="{0D108BD9-81ED-4DB2-BD59-A6C34878D82A}">
                    <a16:rowId xmlns:a16="http://schemas.microsoft.com/office/drawing/2014/main" xmlns="" val="3818666789"/>
                  </a:ext>
                </a:extLst>
              </a:tr>
              <a:tr h="28574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Banka Sayısı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19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19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19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19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19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19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19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19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19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19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extLst>
                  <a:ext uri="{0D108BD9-81ED-4DB2-BD59-A6C34878D82A}">
                    <a16:rowId xmlns:a16="http://schemas.microsoft.com/office/drawing/2014/main" xmlns="" val="548546631"/>
                  </a:ext>
                </a:extLst>
              </a:tr>
              <a:tr h="28574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Model F-</a:t>
                      </a:r>
                      <a:r>
                        <a:rPr lang="tr-TR" sz="1400" dirty="0" err="1">
                          <a:effectLst/>
                        </a:rPr>
                        <a:t>istatistigi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11.653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16.450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7.251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33.464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26.638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9.711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14.005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14.557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13.333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23.706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extLst>
                  <a:ext uri="{0D108BD9-81ED-4DB2-BD59-A6C34878D82A}">
                    <a16:rowId xmlns:a16="http://schemas.microsoft.com/office/drawing/2014/main" xmlns="" val="3718031856"/>
                  </a:ext>
                </a:extLst>
              </a:tr>
              <a:tr h="28574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Model P-</a:t>
                      </a:r>
                      <a:r>
                        <a:rPr lang="tr-TR" sz="1400" dirty="0" err="1">
                          <a:effectLst/>
                        </a:rPr>
                        <a:t>degeri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0.000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0.000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0.000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0.000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0.000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0.000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0.000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0.000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0.000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0.000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extLst>
                  <a:ext uri="{0D108BD9-81ED-4DB2-BD59-A6C34878D82A}">
                    <a16:rowId xmlns:a16="http://schemas.microsoft.com/office/drawing/2014/main" xmlns="" val="819614066"/>
                  </a:ext>
                </a:extLst>
              </a:tr>
            </a:tbl>
          </a:graphicData>
        </a:graphic>
      </p:graphicFrame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5933257"/>
              </p:ext>
            </p:extLst>
          </p:nvPr>
        </p:nvGraphicFramePr>
        <p:xfrm>
          <a:off x="193965" y="5418461"/>
          <a:ext cx="5029200" cy="12801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14600">
                  <a:extLst>
                    <a:ext uri="{9D8B030D-6E8A-4147-A177-3AD203B41FA5}">
                      <a16:colId xmlns:a16="http://schemas.microsoft.com/office/drawing/2014/main" xmlns="" val="2847067901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xmlns="" val="3693471216"/>
                    </a:ext>
                  </a:extLst>
                </a:gridCol>
              </a:tblGrid>
              <a:tr h="267003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Kısa V. Bireysel Kredi Kartları 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K_Faal_1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905853089"/>
                  </a:ext>
                </a:extLst>
              </a:tr>
              <a:tr h="267003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Kısa V. Tüketici İhtiyaç Kredisi 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K_Faal_2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5293025"/>
                  </a:ext>
                </a:extLst>
              </a:tr>
              <a:tr h="267003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Kısa V. Tüketici Konut Kredisi 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K_Faal_3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141549477"/>
                  </a:ext>
                </a:extLst>
              </a:tr>
              <a:tr h="267003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Kısa V. Tüketici Taşıt Kredisi 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K_Faal_4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272419731"/>
                  </a:ext>
                </a:extLst>
              </a:tr>
            </a:tbl>
          </a:graphicData>
        </a:graphic>
      </p:graphicFrame>
      <p:graphicFrame>
        <p:nvGraphicFramePr>
          <p:cNvPr id="6" name="İçerik Yer Tutucusu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12994803"/>
              </p:ext>
            </p:extLst>
          </p:nvPr>
        </p:nvGraphicFramePr>
        <p:xfrm>
          <a:off x="5500253" y="5317311"/>
          <a:ext cx="6345382" cy="14242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72691">
                  <a:extLst>
                    <a:ext uri="{9D8B030D-6E8A-4147-A177-3AD203B41FA5}">
                      <a16:colId xmlns:a16="http://schemas.microsoft.com/office/drawing/2014/main" xmlns="" val="3518386077"/>
                    </a:ext>
                  </a:extLst>
                </a:gridCol>
                <a:gridCol w="3172691">
                  <a:extLst>
                    <a:ext uri="{9D8B030D-6E8A-4147-A177-3AD203B41FA5}">
                      <a16:colId xmlns:a16="http://schemas.microsoft.com/office/drawing/2014/main" xmlns="" val="2628295187"/>
                    </a:ext>
                  </a:extLst>
                </a:gridCol>
              </a:tblGrid>
              <a:tr h="26461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Dönem Net Karı Zararı / Toplam Varlıklar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ROA_1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078715988"/>
                  </a:ext>
                </a:extLst>
              </a:tr>
              <a:tr h="26461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Net Faaliyet Karı / Toplam Varlıklar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ROA_2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2625308"/>
                  </a:ext>
                </a:extLst>
              </a:tr>
              <a:tr h="26461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Ticari Kar Zarar / Toplam Varlıklar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ROA_3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406071973"/>
                  </a:ext>
                </a:extLst>
              </a:tr>
              <a:tr h="26461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Net Ücret Ve Komisyon Gelir Gideri / Toplam Varlıklar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ROA_4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019997492"/>
                  </a:ext>
                </a:extLst>
              </a:tr>
              <a:tr h="26461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Net Faiz Geliri / Toplam Varlıklar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ROA_5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1404435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1016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6696000"/>
              </p:ext>
            </p:extLst>
          </p:nvPr>
        </p:nvGraphicFramePr>
        <p:xfrm>
          <a:off x="540325" y="152386"/>
          <a:ext cx="10972799" cy="51206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01439">
                  <a:extLst>
                    <a:ext uri="{9D8B030D-6E8A-4147-A177-3AD203B41FA5}">
                      <a16:colId xmlns:a16="http://schemas.microsoft.com/office/drawing/2014/main" xmlns="" val="706736270"/>
                    </a:ext>
                  </a:extLst>
                </a:gridCol>
                <a:gridCol w="877824">
                  <a:extLst>
                    <a:ext uri="{9D8B030D-6E8A-4147-A177-3AD203B41FA5}">
                      <a16:colId xmlns:a16="http://schemas.microsoft.com/office/drawing/2014/main" xmlns="" val="2515557039"/>
                    </a:ext>
                  </a:extLst>
                </a:gridCol>
                <a:gridCol w="877824">
                  <a:extLst>
                    <a:ext uri="{9D8B030D-6E8A-4147-A177-3AD203B41FA5}">
                      <a16:colId xmlns:a16="http://schemas.microsoft.com/office/drawing/2014/main" xmlns="" val="805548602"/>
                    </a:ext>
                  </a:extLst>
                </a:gridCol>
                <a:gridCol w="877824">
                  <a:extLst>
                    <a:ext uri="{9D8B030D-6E8A-4147-A177-3AD203B41FA5}">
                      <a16:colId xmlns:a16="http://schemas.microsoft.com/office/drawing/2014/main" xmlns="" val="2898978846"/>
                    </a:ext>
                  </a:extLst>
                </a:gridCol>
                <a:gridCol w="974384">
                  <a:extLst>
                    <a:ext uri="{9D8B030D-6E8A-4147-A177-3AD203B41FA5}">
                      <a16:colId xmlns:a16="http://schemas.microsoft.com/office/drawing/2014/main" xmlns="" val="1472284799"/>
                    </a:ext>
                  </a:extLst>
                </a:gridCol>
                <a:gridCol w="877824">
                  <a:extLst>
                    <a:ext uri="{9D8B030D-6E8A-4147-A177-3AD203B41FA5}">
                      <a16:colId xmlns:a16="http://schemas.microsoft.com/office/drawing/2014/main" xmlns="" val="737196476"/>
                    </a:ext>
                  </a:extLst>
                </a:gridCol>
                <a:gridCol w="877824">
                  <a:extLst>
                    <a:ext uri="{9D8B030D-6E8A-4147-A177-3AD203B41FA5}">
                      <a16:colId xmlns:a16="http://schemas.microsoft.com/office/drawing/2014/main" xmlns="" val="104980207"/>
                    </a:ext>
                  </a:extLst>
                </a:gridCol>
                <a:gridCol w="877824">
                  <a:extLst>
                    <a:ext uri="{9D8B030D-6E8A-4147-A177-3AD203B41FA5}">
                      <a16:colId xmlns:a16="http://schemas.microsoft.com/office/drawing/2014/main" xmlns="" val="2897645329"/>
                    </a:ext>
                  </a:extLst>
                </a:gridCol>
                <a:gridCol w="877824">
                  <a:extLst>
                    <a:ext uri="{9D8B030D-6E8A-4147-A177-3AD203B41FA5}">
                      <a16:colId xmlns:a16="http://schemas.microsoft.com/office/drawing/2014/main" xmlns="" val="2346868856"/>
                    </a:ext>
                  </a:extLst>
                </a:gridCol>
                <a:gridCol w="974384">
                  <a:extLst>
                    <a:ext uri="{9D8B030D-6E8A-4147-A177-3AD203B41FA5}">
                      <a16:colId xmlns:a16="http://schemas.microsoft.com/office/drawing/2014/main" xmlns="" val="657175969"/>
                    </a:ext>
                  </a:extLst>
                </a:gridCol>
                <a:gridCol w="877824">
                  <a:extLst>
                    <a:ext uri="{9D8B030D-6E8A-4147-A177-3AD203B41FA5}">
                      <a16:colId xmlns:a16="http://schemas.microsoft.com/office/drawing/2014/main" xmlns="" val="2290771388"/>
                    </a:ext>
                  </a:extLst>
                </a:gridCol>
              </a:tblGrid>
              <a:tr h="30480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VARIABLES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ROA_1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ROA_2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ROA_3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ROA_4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ROA_5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ROA_1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ROA_2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ROA_3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ROA_4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ROA_5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extLst>
                  <a:ext uri="{0D108BD9-81ED-4DB2-BD59-A6C34878D82A}">
                    <a16:rowId xmlns:a16="http://schemas.microsoft.com/office/drawing/2014/main" xmlns="" val="1803286756"/>
                  </a:ext>
                </a:extLst>
              </a:tr>
              <a:tr h="30480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 err="1">
                          <a:effectLst/>
                        </a:rPr>
                        <a:t>AdvExp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0.001*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0.001*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extLst>
                  <a:ext uri="{0D108BD9-81ED-4DB2-BD59-A6C34878D82A}">
                    <a16:rowId xmlns:a16="http://schemas.microsoft.com/office/drawing/2014/main" xmlns="" val="191290194"/>
                  </a:ext>
                </a:extLst>
              </a:tr>
              <a:tr h="30480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OvU_Faal_1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extLst>
                  <a:ext uri="{0D108BD9-81ED-4DB2-BD59-A6C34878D82A}">
                    <a16:rowId xmlns:a16="http://schemas.microsoft.com/office/drawing/2014/main" xmlns="" val="574406701"/>
                  </a:ext>
                </a:extLst>
              </a:tr>
              <a:tr h="30480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OvU_Faal_2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-0.005*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0.006***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0.009**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-0.005*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0.006***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0.009**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extLst>
                  <a:ext uri="{0D108BD9-81ED-4DB2-BD59-A6C34878D82A}">
                    <a16:rowId xmlns:a16="http://schemas.microsoft.com/office/drawing/2014/main" xmlns="" val="1823451926"/>
                  </a:ext>
                </a:extLst>
              </a:tr>
              <a:tr h="30480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OvU_Faal_3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extLst>
                  <a:ext uri="{0D108BD9-81ED-4DB2-BD59-A6C34878D82A}">
                    <a16:rowId xmlns:a16="http://schemas.microsoft.com/office/drawing/2014/main" xmlns="" val="3291005252"/>
                  </a:ext>
                </a:extLst>
              </a:tr>
              <a:tr h="30480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OvU_Faal_4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0.004*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0.004*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extLst>
                  <a:ext uri="{0D108BD9-81ED-4DB2-BD59-A6C34878D82A}">
                    <a16:rowId xmlns:a16="http://schemas.microsoft.com/office/drawing/2014/main" xmlns="" val="3472183992"/>
                  </a:ext>
                </a:extLst>
              </a:tr>
              <a:tr h="30480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UV_ADV_1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extLst>
                  <a:ext uri="{0D108BD9-81ED-4DB2-BD59-A6C34878D82A}">
                    <a16:rowId xmlns:a16="http://schemas.microsoft.com/office/drawing/2014/main" xmlns="" val="4139843497"/>
                  </a:ext>
                </a:extLst>
              </a:tr>
              <a:tr h="30480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UV_ADV_2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0.005*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-0.006***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-0.009**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0.005*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-0.006***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-0.009**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extLst>
                  <a:ext uri="{0D108BD9-81ED-4DB2-BD59-A6C34878D82A}">
                    <a16:rowId xmlns:a16="http://schemas.microsoft.com/office/drawing/2014/main" xmlns="" val="4002432623"/>
                  </a:ext>
                </a:extLst>
              </a:tr>
              <a:tr h="30480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UV_ADV_3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extLst>
                  <a:ext uri="{0D108BD9-81ED-4DB2-BD59-A6C34878D82A}">
                    <a16:rowId xmlns:a16="http://schemas.microsoft.com/office/drawing/2014/main" xmlns="" val="2354292850"/>
                  </a:ext>
                </a:extLst>
              </a:tr>
              <a:tr h="30480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UV_ADV_4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-0.004*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-0.004*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extLst>
                  <a:ext uri="{0D108BD9-81ED-4DB2-BD59-A6C34878D82A}">
                    <a16:rowId xmlns:a16="http://schemas.microsoft.com/office/drawing/2014/main" xmlns="" val="3344550451"/>
                  </a:ext>
                </a:extLst>
              </a:tr>
              <a:tr h="30480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Sabit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0.036***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0.044***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0.012***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0.022**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0.044***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0.036***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0.044***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0.012***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0.022**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0.044***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extLst>
                  <a:ext uri="{0D108BD9-81ED-4DB2-BD59-A6C34878D82A}">
                    <a16:rowId xmlns:a16="http://schemas.microsoft.com/office/drawing/2014/main" xmlns="" val="3871443473"/>
                  </a:ext>
                </a:extLst>
              </a:tr>
              <a:tr h="30480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 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 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 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 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 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 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 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 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 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 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 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extLst>
                  <a:ext uri="{0D108BD9-81ED-4DB2-BD59-A6C34878D82A}">
                    <a16:rowId xmlns:a16="http://schemas.microsoft.com/office/drawing/2014/main" xmlns="" val="2358699966"/>
                  </a:ext>
                </a:extLst>
              </a:tr>
              <a:tr h="30480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Gözlem Sayısı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480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480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480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480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480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480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480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480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480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480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extLst>
                  <a:ext uri="{0D108BD9-81ED-4DB2-BD59-A6C34878D82A}">
                    <a16:rowId xmlns:a16="http://schemas.microsoft.com/office/drawing/2014/main" xmlns="" val="462408202"/>
                  </a:ext>
                </a:extLst>
              </a:tr>
              <a:tr h="30480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Banka Sayısı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15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15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15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15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15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15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15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15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15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15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extLst>
                  <a:ext uri="{0D108BD9-81ED-4DB2-BD59-A6C34878D82A}">
                    <a16:rowId xmlns:a16="http://schemas.microsoft.com/office/drawing/2014/main" xmlns="" val="1849616467"/>
                  </a:ext>
                </a:extLst>
              </a:tr>
              <a:tr h="30480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Model F-istatistigi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10.008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13.207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12.271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9.782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7.557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10.008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13.207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12.271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9.782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7.557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extLst>
                  <a:ext uri="{0D108BD9-81ED-4DB2-BD59-A6C34878D82A}">
                    <a16:rowId xmlns:a16="http://schemas.microsoft.com/office/drawing/2014/main" xmlns="" val="1273393953"/>
                  </a:ext>
                </a:extLst>
              </a:tr>
              <a:tr h="30480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Model P-</a:t>
                      </a:r>
                      <a:r>
                        <a:rPr lang="tr-TR" sz="1400" dirty="0" err="1">
                          <a:effectLst/>
                        </a:rPr>
                        <a:t>degeri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0.000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0.000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0.000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0.000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0.000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0.000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0.000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0.000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0.000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0.000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extLst>
                  <a:ext uri="{0D108BD9-81ED-4DB2-BD59-A6C34878D82A}">
                    <a16:rowId xmlns:a16="http://schemas.microsoft.com/office/drawing/2014/main" xmlns="" val="637181981"/>
                  </a:ext>
                </a:extLst>
              </a:tr>
            </a:tbl>
          </a:graphicData>
        </a:graphic>
      </p:graphicFrame>
      <p:graphicFrame>
        <p:nvGraphicFramePr>
          <p:cNvPr id="6" name="Tablo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6149097"/>
              </p:ext>
            </p:extLst>
          </p:nvPr>
        </p:nvGraphicFramePr>
        <p:xfrm>
          <a:off x="103905" y="5379092"/>
          <a:ext cx="5548750" cy="14789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76127">
                  <a:extLst>
                    <a:ext uri="{9D8B030D-6E8A-4147-A177-3AD203B41FA5}">
                      <a16:colId xmlns:a16="http://schemas.microsoft.com/office/drawing/2014/main" xmlns="" val="1356900181"/>
                    </a:ext>
                  </a:extLst>
                </a:gridCol>
                <a:gridCol w="1872623">
                  <a:extLst>
                    <a:ext uri="{9D8B030D-6E8A-4147-A177-3AD203B41FA5}">
                      <a16:colId xmlns:a16="http://schemas.microsoft.com/office/drawing/2014/main" xmlns="" val="1232556554"/>
                    </a:ext>
                  </a:extLst>
                </a:gridCol>
              </a:tblGrid>
              <a:tr h="369727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Orta Ve Uzun V. Bireysel Kredi Kartları 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OvU_Faal_1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369007856"/>
                  </a:ext>
                </a:extLst>
              </a:tr>
              <a:tr h="369727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Orta Ve Uzun V. Tüketici İhtiyaç Kredisi 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OvU_Faal_2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385737969"/>
                  </a:ext>
                </a:extLst>
              </a:tr>
              <a:tr h="369727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Orta Ve Uzun V. Tüketici Konut Kredisi 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OvU_Faal_3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497478932"/>
                  </a:ext>
                </a:extLst>
              </a:tr>
              <a:tr h="369727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Orta Ve Uzun V. Tüketici Taşıt Kredisi 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OvU_Faal_4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135974389"/>
                  </a:ext>
                </a:extLst>
              </a:tr>
            </a:tbl>
          </a:graphicData>
        </a:graphic>
      </p:graphicFrame>
      <p:graphicFrame>
        <p:nvGraphicFramePr>
          <p:cNvPr id="7" name="İçerik Yer Tutucusu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27681866"/>
              </p:ext>
            </p:extLst>
          </p:nvPr>
        </p:nvGraphicFramePr>
        <p:xfrm>
          <a:off x="5846618" y="5379092"/>
          <a:ext cx="6345382" cy="14242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72691">
                  <a:extLst>
                    <a:ext uri="{9D8B030D-6E8A-4147-A177-3AD203B41FA5}">
                      <a16:colId xmlns:a16="http://schemas.microsoft.com/office/drawing/2014/main" xmlns="" val="3518386077"/>
                    </a:ext>
                  </a:extLst>
                </a:gridCol>
                <a:gridCol w="3172691">
                  <a:extLst>
                    <a:ext uri="{9D8B030D-6E8A-4147-A177-3AD203B41FA5}">
                      <a16:colId xmlns:a16="http://schemas.microsoft.com/office/drawing/2014/main" xmlns="" val="2628295187"/>
                    </a:ext>
                  </a:extLst>
                </a:gridCol>
              </a:tblGrid>
              <a:tr h="26461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Dönem Net Karı Zararı / Toplam Varlıklar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ROA_1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078715988"/>
                  </a:ext>
                </a:extLst>
              </a:tr>
              <a:tr h="26461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Net Faaliyet Karı / Toplam Varlıklar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ROA_2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2625308"/>
                  </a:ext>
                </a:extLst>
              </a:tr>
              <a:tr h="26461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Ticari Kar Zarar / Toplam Varlıklar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ROA_3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406071973"/>
                  </a:ext>
                </a:extLst>
              </a:tr>
              <a:tr h="26461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Net Ücret Ve Komisyon Gelir Gideri / Toplam Varlıklar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ROA_4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019997492"/>
                  </a:ext>
                </a:extLst>
              </a:tr>
              <a:tr h="26461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Net Faiz Geliri / Toplam Varlıklar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ROA_5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1404435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8546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5408633"/>
              </p:ext>
            </p:extLst>
          </p:nvPr>
        </p:nvGraphicFramePr>
        <p:xfrm>
          <a:off x="277091" y="0"/>
          <a:ext cx="11554690" cy="70408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65674">
                  <a:extLst>
                    <a:ext uri="{9D8B030D-6E8A-4147-A177-3AD203B41FA5}">
                      <a16:colId xmlns:a16="http://schemas.microsoft.com/office/drawing/2014/main" xmlns="" val="1623277483"/>
                    </a:ext>
                  </a:extLst>
                </a:gridCol>
                <a:gridCol w="980229">
                  <a:extLst>
                    <a:ext uri="{9D8B030D-6E8A-4147-A177-3AD203B41FA5}">
                      <a16:colId xmlns:a16="http://schemas.microsoft.com/office/drawing/2014/main" xmlns="" val="813456769"/>
                    </a:ext>
                  </a:extLst>
                </a:gridCol>
                <a:gridCol w="980229">
                  <a:extLst>
                    <a:ext uri="{9D8B030D-6E8A-4147-A177-3AD203B41FA5}">
                      <a16:colId xmlns:a16="http://schemas.microsoft.com/office/drawing/2014/main" xmlns="" val="1227545475"/>
                    </a:ext>
                  </a:extLst>
                </a:gridCol>
                <a:gridCol w="980229">
                  <a:extLst>
                    <a:ext uri="{9D8B030D-6E8A-4147-A177-3AD203B41FA5}">
                      <a16:colId xmlns:a16="http://schemas.microsoft.com/office/drawing/2014/main" xmlns="" val="2918900634"/>
                    </a:ext>
                  </a:extLst>
                </a:gridCol>
                <a:gridCol w="980229">
                  <a:extLst>
                    <a:ext uri="{9D8B030D-6E8A-4147-A177-3AD203B41FA5}">
                      <a16:colId xmlns:a16="http://schemas.microsoft.com/office/drawing/2014/main" xmlns="" val="1428243793"/>
                    </a:ext>
                  </a:extLst>
                </a:gridCol>
                <a:gridCol w="980229">
                  <a:extLst>
                    <a:ext uri="{9D8B030D-6E8A-4147-A177-3AD203B41FA5}">
                      <a16:colId xmlns:a16="http://schemas.microsoft.com/office/drawing/2014/main" xmlns="" val="1207856983"/>
                    </a:ext>
                  </a:extLst>
                </a:gridCol>
                <a:gridCol w="980229">
                  <a:extLst>
                    <a:ext uri="{9D8B030D-6E8A-4147-A177-3AD203B41FA5}">
                      <a16:colId xmlns:a16="http://schemas.microsoft.com/office/drawing/2014/main" xmlns="" val="293898036"/>
                    </a:ext>
                  </a:extLst>
                </a:gridCol>
                <a:gridCol w="980229">
                  <a:extLst>
                    <a:ext uri="{9D8B030D-6E8A-4147-A177-3AD203B41FA5}">
                      <a16:colId xmlns:a16="http://schemas.microsoft.com/office/drawing/2014/main" xmlns="" val="1463871525"/>
                    </a:ext>
                  </a:extLst>
                </a:gridCol>
                <a:gridCol w="866950">
                  <a:extLst>
                    <a:ext uri="{9D8B030D-6E8A-4147-A177-3AD203B41FA5}">
                      <a16:colId xmlns:a16="http://schemas.microsoft.com/office/drawing/2014/main" xmlns="" val="3326054813"/>
                    </a:ext>
                  </a:extLst>
                </a:gridCol>
                <a:gridCol w="982544">
                  <a:extLst>
                    <a:ext uri="{9D8B030D-6E8A-4147-A177-3AD203B41FA5}">
                      <a16:colId xmlns:a16="http://schemas.microsoft.com/office/drawing/2014/main" xmlns="" val="865775926"/>
                    </a:ext>
                  </a:extLst>
                </a:gridCol>
                <a:gridCol w="977919">
                  <a:extLst>
                    <a:ext uri="{9D8B030D-6E8A-4147-A177-3AD203B41FA5}">
                      <a16:colId xmlns:a16="http://schemas.microsoft.com/office/drawing/2014/main" xmlns="" val="1128029700"/>
                    </a:ext>
                  </a:extLst>
                </a:gridCol>
              </a:tblGrid>
              <a:tr h="30731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DEĞİŞKENLER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ROA_1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ROA_2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ROA_3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ROA_4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ROA_5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ROE_1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ROE_2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ROE_3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ROE_4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ROE_5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extLst>
                  <a:ext uri="{0D108BD9-81ED-4DB2-BD59-A6C34878D82A}">
                    <a16:rowId xmlns:a16="http://schemas.microsoft.com/office/drawing/2014/main" xmlns="" val="1650865829"/>
                  </a:ext>
                </a:extLst>
              </a:tr>
              <a:tr h="30731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 err="1">
                          <a:effectLst/>
                        </a:rPr>
                        <a:t>AdvExp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extLst>
                  <a:ext uri="{0D108BD9-81ED-4DB2-BD59-A6C34878D82A}">
                    <a16:rowId xmlns:a16="http://schemas.microsoft.com/office/drawing/2014/main" xmlns="" val="1458996760"/>
                  </a:ext>
                </a:extLst>
              </a:tr>
              <a:tr h="30731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CAdq_1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1.032**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1.220**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0.603*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1.029***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9.280**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10.312**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extLst>
                  <a:ext uri="{0D108BD9-81ED-4DB2-BD59-A6C34878D82A}">
                    <a16:rowId xmlns:a16="http://schemas.microsoft.com/office/drawing/2014/main" xmlns="" val="3580583511"/>
                  </a:ext>
                </a:extLst>
              </a:tr>
              <a:tr h="30731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CAdq_2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-0.701**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-0.834**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-0.413*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-0.734***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-6.284**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-7.017**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-3.421*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extLst>
                  <a:ext uri="{0D108BD9-81ED-4DB2-BD59-A6C34878D82A}">
                    <a16:rowId xmlns:a16="http://schemas.microsoft.com/office/drawing/2014/main" xmlns="" val="3798142997"/>
                  </a:ext>
                </a:extLst>
              </a:tr>
              <a:tr h="30731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CAdq_3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0.001**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0.001**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0.001*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0.010**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0.011**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0.008*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extLst>
                  <a:ext uri="{0D108BD9-81ED-4DB2-BD59-A6C34878D82A}">
                    <a16:rowId xmlns:a16="http://schemas.microsoft.com/office/drawing/2014/main" xmlns="" val="2496450053"/>
                  </a:ext>
                </a:extLst>
              </a:tr>
              <a:tr h="30731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CAdq_4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0.000***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0.000***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0.002***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0.003***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extLst>
                  <a:ext uri="{0D108BD9-81ED-4DB2-BD59-A6C34878D82A}">
                    <a16:rowId xmlns:a16="http://schemas.microsoft.com/office/drawing/2014/main" xmlns="" val="2043927994"/>
                  </a:ext>
                </a:extLst>
              </a:tr>
              <a:tr h="30731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 err="1">
                          <a:effectLst/>
                        </a:rPr>
                        <a:t>AssUti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-0.001***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-0.009**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extLst>
                  <a:ext uri="{0D108BD9-81ED-4DB2-BD59-A6C34878D82A}">
                    <a16:rowId xmlns:a16="http://schemas.microsoft.com/office/drawing/2014/main" xmlns="" val="3955977103"/>
                  </a:ext>
                </a:extLst>
              </a:tr>
              <a:tr h="30731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 err="1">
                          <a:effectLst/>
                        </a:rPr>
                        <a:t>AssQ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-0.000***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-0.001***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-0.004***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-0.005***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extLst>
                  <a:ext uri="{0D108BD9-81ED-4DB2-BD59-A6C34878D82A}">
                    <a16:rowId xmlns:a16="http://schemas.microsoft.com/office/drawing/2014/main" xmlns="" val="522706585"/>
                  </a:ext>
                </a:extLst>
              </a:tr>
              <a:tr h="30731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 err="1">
                          <a:effectLst/>
                        </a:rPr>
                        <a:t>GoogleTrend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0.000*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0.000*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extLst>
                  <a:ext uri="{0D108BD9-81ED-4DB2-BD59-A6C34878D82A}">
                    <a16:rowId xmlns:a16="http://schemas.microsoft.com/office/drawing/2014/main" xmlns="" val="2945126640"/>
                  </a:ext>
                </a:extLst>
              </a:tr>
              <a:tr h="30731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 err="1">
                          <a:effectLst/>
                        </a:rPr>
                        <a:t>HHIindex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0.000*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0.000*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0.000**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0.000**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0.000**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0.000**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0.000*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extLst>
                  <a:ext uri="{0D108BD9-81ED-4DB2-BD59-A6C34878D82A}">
                    <a16:rowId xmlns:a16="http://schemas.microsoft.com/office/drawing/2014/main" xmlns="" val="3221452127"/>
                  </a:ext>
                </a:extLst>
              </a:tr>
              <a:tr h="30731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 err="1">
                          <a:effectLst/>
                        </a:rPr>
                        <a:t>FinHizGüvEnd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extLst>
                  <a:ext uri="{0D108BD9-81ED-4DB2-BD59-A6C34878D82A}">
                    <a16:rowId xmlns:a16="http://schemas.microsoft.com/office/drawing/2014/main" xmlns="" val="4054022358"/>
                  </a:ext>
                </a:extLst>
              </a:tr>
              <a:tr h="30731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 err="1">
                          <a:effectLst/>
                        </a:rPr>
                        <a:t>TükGüvEnd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extLst>
                  <a:ext uri="{0D108BD9-81ED-4DB2-BD59-A6C34878D82A}">
                    <a16:rowId xmlns:a16="http://schemas.microsoft.com/office/drawing/2014/main" xmlns="" val="836911861"/>
                  </a:ext>
                </a:extLst>
              </a:tr>
              <a:tr h="30731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 err="1">
                          <a:effectLst/>
                        </a:rPr>
                        <a:t>Enf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-0.000**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-0.000***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0.000***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-0.000*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-0.000***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0.000***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extLst>
                  <a:ext uri="{0D108BD9-81ED-4DB2-BD59-A6C34878D82A}">
                    <a16:rowId xmlns:a16="http://schemas.microsoft.com/office/drawing/2014/main" xmlns="" val="2622537763"/>
                  </a:ext>
                </a:extLst>
              </a:tr>
              <a:tr h="30731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 err="1">
                          <a:effectLst/>
                        </a:rPr>
                        <a:t>MBFaizOranı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0.000***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0.002***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extLst>
                  <a:ext uri="{0D108BD9-81ED-4DB2-BD59-A6C34878D82A}">
                    <a16:rowId xmlns:a16="http://schemas.microsoft.com/office/drawing/2014/main" xmlns="" val="2028449197"/>
                  </a:ext>
                </a:extLst>
              </a:tr>
              <a:tr h="30731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 err="1">
                          <a:effectLst/>
                        </a:rPr>
                        <a:t>TopVar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-0.000**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-0.011***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-0.005***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-0.107***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extLst>
                  <a:ext uri="{0D108BD9-81ED-4DB2-BD59-A6C34878D82A}">
                    <a16:rowId xmlns:a16="http://schemas.microsoft.com/office/drawing/2014/main" xmlns="" val="2211102711"/>
                  </a:ext>
                </a:extLst>
              </a:tr>
              <a:tr h="30731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 err="1">
                          <a:effectLst/>
                        </a:rPr>
                        <a:t>PerGid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0.001***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0.011***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0.013***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0.104***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extLst>
                  <a:ext uri="{0D108BD9-81ED-4DB2-BD59-A6C34878D82A}">
                    <a16:rowId xmlns:a16="http://schemas.microsoft.com/office/drawing/2014/main" xmlns="" val="436277951"/>
                  </a:ext>
                </a:extLst>
              </a:tr>
              <a:tr h="30731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Sabit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-0.056***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-0.076***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-0.054***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-0.554***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-0.719***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-0.745**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0.348*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extLst>
                  <a:ext uri="{0D108BD9-81ED-4DB2-BD59-A6C34878D82A}">
                    <a16:rowId xmlns:a16="http://schemas.microsoft.com/office/drawing/2014/main" xmlns="" val="3684999735"/>
                  </a:ext>
                </a:extLst>
              </a:tr>
              <a:tr h="30731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 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 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 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 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 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 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 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 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 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 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 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extLst>
                  <a:ext uri="{0D108BD9-81ED-4DB2-BD59-A6C34878D82A}">
                    <a16:rowId xmlns:a16="http://schemas.microsoft.com/office/drawing/2014/main" xmlns="" val="3312746630"/>
                  </a:ext>
                </a:extLst>
              </a:tr>
              <a:tr h="30731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Gözlem Sayısı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564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564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564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564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564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564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564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564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564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564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extLst>
                  <a:ext uri="{0D108BD9-81ED-4DB2-BD59-A6C34878D82A}">
                    <a16:rowId xmlns:a16="http://schemas.microsoft.com/office/drawing/2014/main" xmlns="" val="886194777"/>
                  </a:ext>
                </a:extLst>
              </a:tr>
              <a:tr h="30731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Banka Sayısı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23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23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23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23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23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23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23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23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23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23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extLst>
                  <a:ext uri="{0D108BD9-81ED-4DB2-BD59-A6C34878D82A}">
                    <a16:rowId xmlns:a16="http://schemas.microsoft.com/office/drawing/2014/main" xmlns="" val="3801123093"/>
                  </a:ext>
                </a:extLst>
              </a:tr>
              <a:tr h="30731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Model F-istatistigi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19.019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20.694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11.149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46.899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62.110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39.081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34.518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28.244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95.401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30.576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extLst>
                  <a:ext uri="{0D108BD9-81ED-4DB2-BD59-A6C34878D82A}">
                    <a16:rowId xmlns:a16="http://schemas.microsoft.com/office/drawing/2014/main" xmlns="" val="2046098896"/>
                  </a:ext>
                </a:extLst>
              </a:tr>
              <a:tr h="30731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Model P-degeri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0.000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0.000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0.000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0.000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0.000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0.000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0.000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0.000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0.000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0.000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extLst>
                  <a:ext uri="{0D108BD9-81ED-4DB2-BD59-A6C34878D82A}">
                    <a16:rowId xmlns:a16="http://schemas.microsoft.com/office/drawing/2014/main" xmlns="" val="4764910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5335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Sonuçlar-2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868218" y="2664300"/>
            <a:ext cx="6871037" cy="2069438"/>
          </a:xfrm>
        </p:spPr>
        <p:txBody>
          <a:bodyPr/>
          <a:lstStyle/>
          <a:p>
            <a:r>
              <a:rPr lang="tr-TR" dirty="0" smtClean="0"/>
              <a:t>Reklam Yoğunluğu (</a:t>
            </a:r>
            <a:r>
              <a:rPr lang="tr-TR" dirty="0" err="1" smtClean="0"/>
              <a:t>AdvInt</a:t>
            </a:r>
            <a:r>
              <a:rPr lang="tr-TR" dirty="0" smtClean="0"/>
              <a:t>) Değişkeni Kullanılan Modellere Ait Sonuçlar</a:t>
            </a:r>
            <a:endParaRPr lang="tr-TR" dirty="0"/>
          </a:p>
        </p:txBody>
      </p:sp>
      <p:pic>
        <p:nvPicPr>
          <p:cNvPr id="1026" name="Picture 2" descr="https://pazarlamasyon.com/wp-content/uploads/2018/01/turkiye-is-bankasi-cem-yilmaz-iscep-reklami-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037" y="1995489"/>
            <a:ext cx="5165725" cy="3858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6936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5" name="İçerik Yer Tutucus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9919902"/>
              </p:ext>
            </p:extLst>
          </p:nvPr>
        </p:nvGraphicFramePr>
        <p:xfrm>
          <a:off x="415633" y="14"/>
          <a:ext cx="11443860" cy="513447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87360">
                  <a:extLst>
                    <a:ext uri="{9D8B030D-6E8A-4147-A177-3AD203B41FA5}">
                      <a16:colId xmlns:a16="http://schemas.microsoft.com/office/drawing/2014/main" xmlns="" val="664783209"/>
                    </a:ext>
                  </a:extLst>
                </a:gridCol>
                <a:gridCol w="915509">
                  <a:extLst>
                    <a:ext uri="{9D8B030D-6E8A-4147-A177-3AD203B41FA5}">
                      <a16:colId xmlns:a16="http://schemas.microsoft.com/office/drawing/2014/main" xmlns="" val="586319196"/>
                    </a:ext>
                  </a:extLst>
                </a:gridCol>
                <a:gridCol w="915509">
                  <a:extLst>
                    <a:ext uri="{9D8B030D-6E8A-4147-A177-3AD203B41FA5}">
                      <a16:colId xmlns:a16="http://schemas.microsoft.com/office/drawing/2014/main" xmlns="" val="2234621844"/>
                    </a:ext>
                  </a:extLst>
                </a:gridCol>
                <a:gridCol w="1016214">
                  <a:extLst>
                    <a:ext uri="{9D8B030D-6E8A-4147-A177-3AD203B41FA5}">
                      <a16:colId xmlns:a16="http://schemas.microsoft.com/office/drawing/2014/main" xmlns="" val="141429996"/>
                    </a:ext>
                  </a:extLst>
                </a:gridCol>
                <a:gridCol w="915509">
                  <a:extLst>
                    <a:ext uri="{9D8B030D-6E8A-4147-A177-3AD203B41FA5}">
                      <a16:colId xmlns:a16="http://schemas.microsoft.com/office/drawing/2014/main" xmlns="" val="529022794"/>
                    </a:ext>
                  </a:extLst>
                </a:gridCol>
                <a:gridCol w="915509">
                  <a:extLst>
                    <a:ext uri="{9D8B030D-6E8A-4147-A177-3AD203B41FA5}">
                      <a16:colId xmlns:a16="http://schemas.microsoft.com/office/drawing/2014/main" xmlns="" val="1206446268"/>
                    </a:ext>
                  </a:extLst>
                </a:gridCol>
                <a:gridCol w="915509">
                  <a:extLst>
                    <a:ext uri="{9D8B030D-6E8A-4147-A177-3AD203B41FA5}">
                      <a16:colId xmlns:a16="http://schemas.microsoft.com/office/drawing/2014/main" xmlns="" val="1289740954"/>
                    </a:ext>
                  </a:extLst>
                </a:gridCol>
                <a:gridCol w="915509">
                  <a:extLst>
                    <a:ext uri="{9D8B030D-6E8A-4147-A177-3AD203B41FA5}">
                      <a16:colId xmlns:a16="http://schemas.microsoft.com/office/drawing/2014/main" xmlns="" val="2868024128"/>
                    </a:ext>
                  </a:extLst>
                </a:gridCol>
                <a:gridCol w="915509">
                  <a:extLst>
                    <a:ext uri="{9D8B030D-6E8A-4147-A177-3AD203B41FA5}">
                      <a16:colId xmlns:a16="http://schemas.microsoft.com/office/drawing/2014/main" xmlns="" val="3816115388"/>
                    </a:ext>
                  </a:extLst>
                </a:gridCol>
                <a:gridCol w="915509">
                  <a:extLst>
                    <a:ext uri="{9D8B030D-6E8A-4147-A177-3AD203B41FA5}">
                      <a16:colId xmlns:a16="http://schemas.microsoft.com/office/drawing/2014/main" xmlns="" val="967484954"/>
                    </a:ext>
                  </a:extLst>
                </a:gridCol>
                <a:gridCol w="1016214">
                  <a:extLst>
                    <a:ext uri="{9D8B030D-6E8A-4147-A177-3AD203B41FA5}">
                      <a16:colId xmlns:a16="http://schemas.microsoft.com/office/drawing/2014/main" xmlns="" val="1562212596"/>
                    </a:ext>
                  </a:extLst>
                </a:gridCol>
              </a:tblGrid>
              <a:tr h="28718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DEĞİŞKENLER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ROA_1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ROA_2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ROA_3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ROA_4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ROA_5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ROE_1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ROE_2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ROE_3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ROE_4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ROE_5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extLst>
                  <a:ext uri="{0D108BD9-81ED-4DB2-BD59-A6C34878D82A}">
                    <a16:rowId xmlns:a16="http://schemas.microsoft.com/office/drawing/2014/main" xmlns="" val="2498646821"/>
                  </a:ext>
                </a:extLst>
              </a:tr>
              <a:tr h="32157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 err="1">
                          <a:effectLst/>
                        </a:rPr>
                        <a:t>AdvInt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0.028**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0.009*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-0.007*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0.237***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0.059***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-0.093***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extLst>
                  <a:ext uri="{0D108BD9-81ED-4DB2-BD59-A6C34878D82A}">
                    <a16:rowId xmlns:a16="http://schemas.microsoft.com/office/drawing/2014/main" xmlns="" val="413255027"/>
                  </a:ext>
                </a:extLst>
              </a:tr>
              <a:tr h="32157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 err="1">
                          <a:effectLst/>
                        </a:rPr>
                        <a:t>L.AdvInt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0.010***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0.048***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extLst>
                  <a:ext uri="{0D108BD9-81ED-4DB2-BD59-A6C34878D82A}">
                    <a16:rowId xmlns:a16="http://schemas.microsoft.com/office/drawing/2014/main" xmlns="" val="3445882725"/>
                  </a:ext>
                </a:extLst>
              </a:tr>
              <a:tr h="32157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L2.AdvInt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0.008***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0.051**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extLst>
                  <a:ext uri="{0D108BD9-81ED-4DB2-BD59-A6C34878D82A}">
                    <a16:rowId xmlns:a16="http://schemas.microsoft.com/office/drawing/2014/main" xmlns="" val="2416345239"/>
                  </a:ext>
                </a:extLst>
              </a:tr>
              <a:tr h="32157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L3.AdvInt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0.007*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0.006**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0.080*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0.047**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extLst>
                  <a:ext uri="{0D108BD9-81ED-4DB2-BD59-A6C34878D82A}">
                    <a16:rowId xmlns:a16="http://schemas.microsoft.com/office/drawing/2014/main" xmlns="" val="1344697524"/>
                  </a:ext>
                </a:extLst>
              </a:tr>
              <a:tr h="32157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L4.AdvInt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0.024*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0.011***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0.060**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0.077***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extLst>
                  <a:ext uri="{0D108BD9-81ED-4DB2-BD59-A6C34878D82A}">
                    <a16:rowId xmlns:a16="http://schemas.microsoft.com/office/drawing/2014/main" xmlns="" val="1394266040"/>
                  </a:ext>
                </a:extLst>
              </a:tr>
              <a:tr h="32157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L5.AdvInt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0.008**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extLst>
                  <a:ext uri="{0D108BD9-81ED-4DB2-BD59-A6C34878D82A}">
                    <a16:rowId xmlns:a16="http://schemas.microsoft.com/office/drawing/2014/main" xmlns="" val="1762503335"/>
                  </a:ext>
                </a:extLst>
              </a:tr>
              <a:tr h="32157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L6.AdvInt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0.008***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0.055***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extLst>
                  <a:ext uri="{0D108BD9-81ED-4DB2-BD59-A6C34878D82A}">
                    <a16:rowId xmlns:a16="http://schemas.microsoft.com/office/drawing/2014/main" xmlns="" val="3006277078"/>
                  </a:ext>
                </a:extLst>
              </a:tr>
              <a:tr h="32157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L7.AdvInt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0.008***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0.026***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0.044**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extLst>
                  <a:ext uri="{0D108BD9-81ED-4DB2-BD59-A6C34878D82A}">
                    <a16:rowId xmlns:a16="http://schemas.microsoft.com/office/drawing/2014/main" xmlns="" val="731166636"/>
                  </a:ext>
                </a:extLst>
              </a:tr>
              <a:tr h="32157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L8.AdvInt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-0.012**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-0.017**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-0.103**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-0.140**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extLst>
                  <a:ext uri="{0D108BD9-81ED-4DB2-BD59-A6C34878D82A}">
                    <a16:rowId xmlns:a16="http://schemas.microsoft.com/office/drawing/2014/main" xmlns="" val="1868254778"/>
                  </a:ext>
                </a:extLst>
              </a:tr>
              <a:tr h="28718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Sabit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0.005***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0.006***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-0.001***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0.002***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0.010***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0.048***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0.055***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-0.006**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0.019***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0.096***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extLst>
                  <a:ext uri="{0D108BD9-81ED-4DB2-BD59-A6C34878D82A}">
                    <a16:rowId xmlns:a16="http://schemas.microsoft.com/office/drawing/2014/main" xmlns="" val="1410009563"/>
                  </a:ext>
                </a:extLst>
              </a:tr>
              <a:tr h="28718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 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 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 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 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 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 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 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 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 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 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 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extLst>
                  <a:ext uri="{0D108BD9-81ED-4DB2-BD59-A6C34878D82A}">
                    <a16:rowId xmlns:a16="http://schemas.microsoft.com/office/drawing/2014/main" xmlns="" val="45092726"/>
                  </a:ext>
                </a:extLst>
              </a:tr>
              <a:tr h="28718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Gözlem Sayısı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1,113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1,113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1,113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1,113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1,113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1,113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1,113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1,113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1,113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1,113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extLst>
                  <a:ext uri="{0D108BD9-81ED-4DB2-BD59-A6C34878D82A}">
                    <a16:rowId xmlns:a16="http://schemas.microsoft.com/office/drawing/2014/main" xmlns="" val="701609548"/>
                  </a:ext>
                </a:extLst>
              </a:tr>
              <a:tr h="28718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Banka Sayısı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23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23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23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23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23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23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23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23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23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23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extLst>
                  <a:ext uri="{0D108BD9-81ED-4DB2-BD59-A6C34878D82A}">
                    <a16:rowId xmlns:a16="http://schemas.microsoft.com/office/drawing/2014/main" xmlns="" val="2189982401"/>
                  </a:ext>
                </a:extLst>
              </a:tr>
              <a:tr h="28718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Model F-istatistigi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2.341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5.564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12.250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31.778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11.657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1.943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3.183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8.755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41.285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6.094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extLst>
                  <a:ext uri="{0D108BD9-81ED-4DB2-BD59-A6C34878D82A}">
                    <a16:rowId xmlns:a16="http://schemas.microsoft.com/office/drawing/2014/main" xmlns="" val="3208981654"/>
                  </a:ext>
                </a:extLst>
              </a:tr>
              <a:tr h="28718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Model P-degeri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0.026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0.000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0.000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0.000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0.000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0.064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0.004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0.000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0.000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0.000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extLst>
                  <a:ext uri="{0D108BD9-81ED-4DB2-BD59-A6C34878D82A}">
                    <a16:rowId xmlns:a16="http://schemas.microsoft.com/office/drawing/2014/main" xmlns="" val="2611342257"/>
                  </a:ext>
                </a:extLst>
              </a:tr>
            </a:tbl>
          </a:graphicData>
        </a:graphic>
      </p:graphicFrame>
      <p:graphicFrame>
        <p:nvGraphicFramePr>
          <p:cNvPr id="6" name="İçerik Yer Tutucusu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68940954"/>
              </p:ext>
            </p:extLst>
          </p:nvPr>
        </p:nvGraphicFramePr>
        <p:xfrm>
          <a:off x="838198" y="4904507"/>
          <a:ext cx="10273146" cy="18370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36573">
                  <a:extLst>
                    <a:ext uri="{9D8B030D-6E8A-4147-A177-3AD203B41FA5}">
                      <a16:colId xmlns:a16="http://schemas.microsoft.com/office/drawing/2014/main" xmlns="" val="3518386077"/>
                    </a:ext>
                  </a:extLst>
                </a:gridCol>
                <a:gridCol w="5136573">
                  <a:extLst>
                    <a:ext uri="{9D8B030D-6E8A-4147-A177-3AD203B41FA5}">
                      <a16:colId xmlns:a16="http://schemas.microsoft.com/office/drawing/2014/main" xmlns="" val="2628295187"/>
                    </a:ext>
                  </a:extLst>
                </a:gridCol>
              </a:tblGrid>
              <a:tr h="36740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Dönem Net Karı Zararı / Toplam Varlıklar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ROA_1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078715988"/>
                  </a:ext>
                </a:extLst>
              </a:tr>
              <a:tr h="36740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Net Faaliyet Karı / Toplam Varlıklar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ROA_2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2625308"/>
                  </a:ext>
                </a:extLst>
              </a:tr>
              <a:tr h="36740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Ticari Kar Zarar / Toplam Varlıklar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ROA_3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406071973"/>
                  </a:ext>
                </a:extLst>
              </a:tr>
              <a:tr h="36740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Net Ücret Ve Komisyon Gelir Gideri / Toplam Varlıklar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ROA_4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019997492"/>
                  </a:ext>
                </a:extLst>
              </a:tr>
              <a:tr h="36740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Net Faiz Geliri / Toplam Varlıklar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ROA_5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1404435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7954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78361" y="330220"/>
            <a:ext cx="10515600" cy="1325563"/>
          </a:xfrm>
        </p:spPr>
        <p:txBody>
          <a:bodyPr/>
          <a:lstStyle/>
          <a:p>
            <a:pPr algn="ctr"/>
            <a:r>
              <a:rPr lang="tr-TR" dirty="0" smtClean="0"/>
              <a:t>Genel Araştırma Modeli</a:t>
            </a: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345129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Metin kutusu 4"/>
          <p:cNvSpPr txBox="1"/>
          <p:nvPr/>
        </p:nvSpPr>
        <p:spPr>
          <a:xfrm>
            <a:off x="1471613" y="2865473"/>
            <a:ext cx="270033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4000" dirty="0" smtClean="0"/>
              <a:t>Finansal Performans</a:t>
            </a:r>
            <a:endParaRPr lang="tr-TR" sz="4000" dirty="0"/>
          </a:p>
        </p:txBody>
      </p:sp>
      <p:sp>
        <p:nvSpPr>
          <p:cNvPr id="6" name="Metin kutusu 5"/>
          <p:cNvSpPr txBox="1"/>
          <p:nvPr/>
        </p:nvSpPr>
        <p:spPr>
          <a:xfrm>
            <a:off x="7687474" y="2912016"/>
            <a:ext cx="278638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4000" dirty="0" smtClean="0"/>
              <a:t>Reklam Harcamaları</a:t>
            </a:r>
            <a:endParaRPr lang="tr-TR" sz="4000" dirty="0"/>
          </a:p>
        </p:txBody>
      </p:sp>
      <p:sp>
        <p:nvSpPr>
          <p:cNvPr id="11" name="Çember Ok 10"/>
          <p:cNvSpPr/>
          <p:nvPr/>
        </p:nvSpPr>
        <p:spPr>
          <a:xfrm rot="21116221" flipH="1">
            <a:off x="3557804" y="2106646"/>
            <a:ext cx="1871418" cy="1610740"/>
          </a:xfrm>
          <a:prstGeom prst="circularArrow">
            <a:avLst>
              <a:gd name="adj1" fmla="val 4204"/>
              <a:gd name="adj2" fmla="val 773469"/>
              <a:gd name="adj3" fmla="val 20283272"/>
              <a:gd name="adj4" fmla="val 15376359"/>
              <a:gd name="adj5" fmla="val 741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12" name="Çember Ok 11"/>
          <p:cNvSpPr/>
          <p:nvPr/>
        </p:nvSpPr>
        <p:spPr>
          <a:xfrm rot="10546512" flipH="1">
            <a:off x="3531382" y="2945893"/>
            <a:ext cx="4867718" cy="2579124"/>
          </a:xfrm>
          <a:prstGeom prst="circularArrow">
            <a:avLst>
              <a:gd name="adj1" fmla="val 3096"/>
              <a:gd name="adj2" fmla="val 773469"/>
              <a:gd name="adj3" fmla="val 20309080"/>
              <a:gd name="adj4" fmla="val 10876670"/>
              <a:gd name="adj5" fmla="val 741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13" name="Metin kutusu 12"/>
          <p:cNvSpPr txBox="1"/>
          <p:nvPr/>
        </p:nvSpPr>
        <p:spPr>
          <a:xfrm>
            <a:off x="4795356" y="1957909"/>
            <a:ext cx="20192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dirty="0" smtClean="0"/>
              <a:t>Operasyonel Faaliyetler</a:t>
            </a:r>
            <a:endParaRPr lang="tr-TR" sz="2800" dirty="0"/>
          </a:p>
        </p:txBody>
      </p:sp>
      <p:sp>
        <p:nvSpPr>
          <p:cNvPr id="15" name="Çember Ok 14"/>
          <p:cNvSpPr/>
          <p:nvPr/>
        </p:nvSpPr>
        <p:spPr>
          <a:xfrm rot="3413394" flipH="1">
            <a:off x="6410125" y="2276729"/>
            <a:ext cx="1871418" cy="1610740"/>
          </a:xfrm>
          <a:prstGeom prst="circularArrow">
            <a:avLst>
              <a:gd name="adj1" fmla="val 4204"/>
              <a:gd name="adj2" fmla="val 773469"/>
              <a:gd name="adj3" fmla="val 20283272"/>
              <a:gd name="adj4" fmla="val 15376359"/>
              <a:gd name="adj5" fmla="val 741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17" name="Sağ Ok 16"/>
          <p:cNvSpPr/>
          <p:nvPr/>
        </p:nvSpPr>
        <p:spPr>
          <a:xfrm rot="10800000">
            <a:off x="4171950" y="3400424"/>
            <a:ext cx="3321896" cy="185737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8" name="Metin kutusu 17"/>
          <p:cNvSpPr txBox="1"/>
          <p:nvPr/>
        </p:nvSpPr>
        <p:spPr>
          <a:xfrm>
            <a:off x="5044769" y="3571875"/>
            <a:ext cx="1743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i="1" u="sng" dirty="0" smtClean="0">
                <a:solidFill>
                  <a:srgbClr val="FF0000"/>
                </a:solidFill>
              </a:rPr>
              <a:t>Doğrudan etki</a:t>
            </a:r>
            <a:endParaRPr lang="tr-TR" i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0790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9712037"/>
              </p:ext>
            </p:extLst>
          </p:nvPr>
        </p:nvGraphicFramePr>
        <p:xfrm>
          <a:off x="484907" y="4710546"/>
          <a:ext cx="5056911" cy="22631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64151">
                  <a:extLst>
                    <a:ext uri="{9D8B030D-6E8A-4147-A177-3AD203B41FA5}">
                      <a16:colId xmlns:a16="http://schemas.microsoft.com/office/drawing/2014/main" xmlns="" val="1294638294"/>
                    </a:ext>
                  </a:extLst>
                </a:gridCol>
                <a:gridCol w="1192760">
                  <a:extLst>
                    <a:ext uri="{9D8B030D-6E8A-4147-A177-3AD203B41FA5}">
                      <a16:colId xmlns:a16="http://schemas.microsoft.com/office/drawing/2014/main" xmlns="" val="2074289161"/>
                    </a:ext>
                  </a:extLst>
                </a:gridCol>
              </a:tblGrid>
              <a:tr h="23860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-Sermaye Yeterliliği</a:t>
                      </a:r>
                      <a:endParaRPr lang="tr-T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297621036"/>
                  </a:ext>
                </a:extLst>
              </a:tr>
              <a:tr h="238606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err="1">
                          <a:effectLst/>
                        </a:rPr>
                        <a:t>Özkaynaklar</a:t>
                      </a:r>
                      <a:r>
                        <a:rPr lang="tr-TR" sz="1100" dirty="0">
                          <a:effectLst/>
                        </a:rPr>
                        <a:t> / Toplam Varlıklar</a:t>
                      </a:r>
                      <a:endParaRPr lang="tr-T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CAdq_1</a:t>
                      </a:r>
                      <a:endParaRPr lang="tr-T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102468686"/>
                  </a:ext>
                </a:extLst>
              </a:tr>
              <a:tr h="238606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err="1">
                          <a:effectLst/>
                        </a:rPr>
                        <a:t>Özkaynaklar</a:t>
                      </a:r>
                      <a:r>
                        <a:rPr lang="tr-TR" sz="1100" dirty="0">
                          <a:effectLst/>
                        </a:rPr>
                        <a:t> / (Toplam Pasif – </a:t>
                      </a:r>
                      <a:r>
                        <a:rPr lang="tr-TR" sz="1100" dirty="0" err="1">
                          <a:effectLst/>
                        </a:rPr>
                        <a:t>Özkaynaklar</a:t>
                      </a:r>
                      <a:r>
                        <a:rPr lang="tr-TR" sz="1100" dirty="0">
                          <a:effectLst/>
                        </a:rPr>
                        <a:t>)</a:t>
                      </a:r>
                      <a:endParaRPr lang="tr-T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CAdq_2</a:t>
                      </a:r>
                      <a:endParaRPr lang="tr-T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425820600"/>
                  </a:ext>
                </a:extLst>
              </a:tr>
              <a:tr h="238606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Toplam Pasif / </a:t>
                      </a:r>
                      <a:r>
                        <a:rPr lang="tr-TR" sz="1100" dirty="0" err="1">
                          <a:effectLst/>
                        </a:rPr>
                        <a:t>Özkaynaklar</a:t>
                      </a:r>
                      <a:endParaRPr lang="tr-T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CAdq_3</a:t>
                      </a:r>
                      <a:endParaRPr lang="tr-T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873013174"/>
                  </a:ext>
                </a:extLst>
              </a:tr>
              <a:tr h="238606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Toplam Mevduat / </a:t>
                      </a:r>
                      <a:r>
                        <a:rPr lang="tr-TR" sz="1100" dirty="0" err="1">
                          <a:effectLst/>
                        </a:rPr>
                        <a:t>Özkaynaklar</a:t>
                      </a:r>
                      <a:endParaRPr lang="tr-T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CAdq_4</a:t>
                      </a:r>
                      <a:endParaRPr lang="tr-T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532744471"/>
                  </a:ext>
                </a:extLst>
              </a:tr>
              <a:tr h="23860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-Varlık Kullanımı</a:t>
                      </a:r>
                      <a:endParaRPr lang="tr-T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 </a:t>
                      </a:r>
                      <a:endParaRPr lang="tr-T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556708775"/>
                  </a:ext>
                </a:extLst>
              </a:tr>
              <a:tr h="238606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Toplam Krediler Ve Alacaklar / Toplam Varlıklar</a:t>
                      </a:r>
                      <a:endParaRPr lang="tr-T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err="1">
                          <a:effectLst/>
                        </a:rPr>
                        <a:t>AssUti</a:t>
                      </a:r>
                      <a:endParaRPr lang="tr-T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820772086"/>
                  </a:ext>
                </a:extLst>
              </a:tr>
              <a:tr h="23860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-Varlık Kalitesi</a:t>
                      </a:r>
                      <a:endParaRPr lang="tr-T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 </a:t>
                      </a:r>
                      <a:endParaRPr lang="tr-T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359914673"/>
                  </a:ext>
                </a:extLst>
              </a:tr>
              <a:tr h="238606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Takipteki Krediler / Toplam Krediler Ve Alacaklar (%)</a:t>
                      </a:r>
                      <a:endParaRPr lang="tr-T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AssQ_1</a:t>
                      </a:r>
                      <a:endParaRPr lang="tr-T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953086324"/>
                  </a:ext>
                </a:extLst>
              </a:tr>
            </a:tbl>
          </a:graphicData>
        </a:graphic>
      </p:graphicFrame>
      <p:graphicFrame>
        <p:nvGraphicFramePr>
          <p:cNvPr id="6" name="İçerik Yer Tutucus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2059779"/>
              </p:ext>
            </p:extLst>
          </p:nvPr>
        </p:nvGraphicFramePr>
        <p:xfrm>
          <a:off x="484909" y="-18"/>
          <a:ext cx="11319166" cy="47412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10284">
                  <a:extLst>
                    <a:ext uri="{9D8B030D-6E8A-4147-A177-3AD203B41FA5}">
                      <a16:colId xmlns:a16="http://schemas.microsoft.com/office/drawing/2014/main" xmlns="" val="4133459267"/>
                    </a:ext>
                  </a:extLst>
                </a:gridCol>
                <a:gridCol w="980240">
                  <a:extLst>
                    <a:ext uri="{9D8B030D-6E8A-4147-A177-3AD203B41FA5}">
                      <a16:colId xmlns:a16="http://schemas.microsoft.com/office/drawing/2014/main" xmlns="" val="283904737"/>
                    </a:ext>
                  </a:extLst>
                </a:gridCol>
                <a:gridCol w="980240">
                  <a:extLst>
                    <a:ext uri="{9D8B030D-6E8A-4147-A177-3AD203B41FA5}">
                      <a16:colId xmlns:a16="http://schemas.microsoft.com/office/drawing/2014/main" xmlns="" val="1354806975"/>
                    </a:ext>
                  </a:extLst>
                </a:gridCol>
                <a:gridCol w="882894">
                  <a:extLst>
                    <a:ext uri="{9D8B030D-6E8A-4147-A177-3AD203B41FA5}">
                      <a16:colId xmlns:a16="http://schemas.microsoft.com/office/drawing/2014/main" xmlns="" val="1111087267"/>
                    </a:ext>
                  </a:extLst>
                </a:gridCol>
                <a:gridCol w="980240">
                  <a:extLst>
                    <a:ext uri="{9D8B030D-6E8A-4147-A177-3AD203B41FA5}">
                      <a16:colId xmlns:a16="http://schemas.microsoft.com/office/drawing/2014/main" xmlns="" val="1395079054"/>
                    </a:ext>
                  </a:extLst>
                </a:gridCol>
                <a:gridCol w="980240">
                  <a:extLst>
                    <a:ext uri="{9D8B030D-6E8A-4147-A177-3AD203B41FA5}">
                      <a16:colId xmlns:a16="http://schemas.microsoft.com/office/drawing/2014/main" xmlns="" val="2986400245"/>
                    </a:ext>
                  </a:extLst>
                </a:gridCol>
                <a:gridCol w="980240">
                  <a:extLst>
                    <a:ext uri="{9D8B030D-6E8A-4147-A177-3AD203B41FA5}">
                      <a16:colId xmlns:a16="http://schemas.microsoft.com/office/drawing/2014/main" xmlns="" val="3756462525"/>
                    </a:ext>
                  </a:extLst>
                </a:gridCol>
                <a:gridCol w="980240">
                  <a:extLst>
                    <a:ext uri="{9D8B030D-6E8A-4147-A177-3AD203B41FA5}">
                      <a16:colId xmlns:a16="http://schemas.microsoft.com/office/drawing/2014/main" xmlns="" val="116415343"/>
                    </a:ext>
                  </a:extLst>
                </a:gridCol>
                <a:gridCol w="783287">
                  <a:extLst>
                    <a:ext uri="{9D8B030D-6E8A-4147-A177-3AD203B41FA5}">
                      <a16:colId xmlns:a16="http://schemas.microsoft.com/office/drawing/2014/main" xmlns="" val="1351655341"/>
                    </a:ext>
                  </a:extLst>
                </a:gridCol>
                <a:gridCol w="980240">
                  <a:extLst>
                    <a:ext uri="{9D8B030D-6E8A-4147-A177-3AD203B41FA5}">
                      <a16:colId xmlns:a16="http://schemas.microsoft.com/office/drawing/2014/main" xmlns="" val="871012146"/>
                    </a:ext>
                  </a:extLst>
                </a:gridCol>
                <a:gridCol w="781021">
                  <a:extLst>
                    <a:ext uri="{9D8B030D-6E8A-4147-A177-3AD203B41FA5}">
                      <a16:colId xmlns:a16="http://schemas.microsoft.com/office/drawing/2014/main" xmlns="" val="2795445529"/>
                    </a:ext>
                  </a:extLst>
                </a:gridCol>
              </a:tblGrid>
              <a:tr h="31491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DEĞİŞKENLER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ROA_1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ROA_2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ROA_3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ROA_4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ROA_5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ROE_1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ROE_2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ROE_3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ROE_4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ROE_5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extLst>
                  <a:ext uri="{0D108BD9-81ED-4DB2-BD59-A6C34878D82A}">
                    <a16:rowId xmlns:a16="http://schemas.microsoft.com/office/drawing/2014/main" xmlns="" val="2070129229"/>
                  </a:ext>
                </a:extLst>
              </a:tr>
              <a:tr h="35263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 err="1">
                          <a:effectLst/>
                        </a:rPr>
                        <a:t>AdvInt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0.013**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0.006**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0.106*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0.044*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extLst>
                  <a:ext uri="{0D108BD9-81ED-4DB2-BD59-A6C34878D82A}">
                    <a16:rowId xmlns:a16="http://schemas.microsoft.com/office/drawing/2014/main" xmlns="" val="4277452296"/>
                  </a:ext>
                </a:extLst>
              </a:tr>
              <a:tr h="35263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CAdq_1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0.078**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0.088**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0.214***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1.150*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extLst>
                  <a:ext uri="{0D108BD9-81ED-4DB2-BD59-A6C34878D82A}">
                    <a16:rowId xmlns:a16="http://schemas.microsoft.com/office/drawing/2014/main" xmlns="" val="3799117583"/>
                  </a:ext>
                </a:extLst>
              </a:tr>
              <a:tr h="35263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CAdq_2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-0.037*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-0.037*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-0.084***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-0.592*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extLst>
                  <a:ext uri="{0D108BD9-81ED-4DB2-BD59-A6C34878D82A}">
                    <a16:rowId xmlns:a16="http://schemas.microsoft.com/office/drawing/2014/main" xmlns="" val="2545049302"/>
                  </a:ext>
                </a:extLst>
              </a:tr>
              <a:tr h="35263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CAdq_3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-0.000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0.000**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0.008**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0.019**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extLst>
                  <a:ext uri="{0D108BD9-81ED-4DB2-BD59-A6C34878D82A}">
                    <a16:rowId xmlns:a16="http://schemas.microsoft.com/office/drawing/2014/main" xmlns="" val="939420975"/>
                  </a:ext>
                </a:extLst>
              </a:tr>
              <a:tr h="35263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CAdq_4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0.000*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0.000***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0.005**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0.005***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0.010*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extLst>
                  <a:ext uri="{0D108BD9-81ED-4DB2-BD59-A6C34878D82A}">
                    <a16:rowId xmlns:a16="http://schemas.microsoft.com/office/drawing/2014/main" xmlns="" val="1040423947"/>
                  </a:ext>
                </a:extLst>
              </a:tr>
              <a:tr h="35263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 err="1">
                          <a:effectLst/>
                        </a:rPr>
                        <a:t>AssUti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-0.007***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-0.016***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-0.009**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-0.004***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-0.064***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-0.153***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-0.088*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-0.033***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-0.079*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extLst>
                  <a:ext uri="{0D108BD9-81ED-4DB2-BD59-A6C34878D82A}">
                    <a16:rowId xmlns:a16="http://schemas.microsoft.com/office/drawing/2014/main" xmlns="" val="2597450565"/>
                  </a:ext>
                </a:extLst>
              </a:tr>
              <a:tr h="35263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 err="1">
                          <a:effectLst/>
                        </a:rPr>
                        <a:t>AssQ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-0.000*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0.000***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-0.001*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0.002**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extLst>
                  <a:ext uri="{0D108BD9-81ED-4DB2-BD59-A6C34878D82A}">
                    <a16:rowId xmlns:a16="http://schemas.microsoft.com/office/drawing/2014/main" xmlns="" val="4101039504"/>
                  </a:ext>
                </a:extLst>
              </a:tr>
              <a:tr h="35263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Sabit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0.023*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extLst>
                  <a:ext uri="{0D108BD9-81ED-4DB2-BD59-A6C34878D82A}">
                    <a16:rowId xmlns:a16="http://schemas.microsoft.com/office/drawing/2014/main" xmlns="" val="3456680207"/>
                  </a:ext>
                </a:extLst>
              </a:tr>
              <a:tr h="31491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 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 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 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 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 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 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 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 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 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 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 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extLst>
                  <a:ext uri="{0D108BD9-81ED-4DB2-BD59-A6C34878D82A}">
                    <a16:rowId xmlns:a16="http://schemas.microsoft.com/office/drawing/2014/main" xmlns="" val="1342643334"/>
                  </a:ext>
                </a:extLst>
              </a:tr>
              <a:tr h="31491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Gözlem Sayısı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1,269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1,269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1,269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1,269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1,269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1,269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1,269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1,269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1,269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1,269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extLst>
                  <a:ext uri="{0D108BD9-81ED-4DB2-BD59-A6C34878D82A}">
                    <a16:rowId xmlns:a16="http://schemas.microsoft.com/office/drawing/2014/main" xmlns="" val="1946621025"/>
                  </a:ext>
                </a:extLst>
              </a:tr>
              <a:tr h="31491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Banka Sayısı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23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23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23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23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23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23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23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23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23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23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extLst>
                  <a:ext uri="{0D108BD9-81ED-4DB2-BD59-A6C34878D82A}">
                    <a16:rowId xmlns:a16="http://schemas.microsoft.com/office/drawing/2014/main" xmlns="" val="204891777"/>
                  </a:ext>
                </a:extLst>
              </a:tr>
              <a:tr h="31491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Model F-istatistigi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8.700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9.832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9.460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11.932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15.902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3.973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5.798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10.298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29.705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2.281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extLst>
                  <a:ext uri="{0D108BD9-81ED-4DB2-BD59-A6C34878D82A}">
                    <a16:rowId xmlns:a16="http://schemas.microsoft.com/office/drawing/2014/main" xmlns="" val="3292678495"/>
                  </a:ext>
                </a:extLst>
              </a:tr>
              <a:tr h="31491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Model P-degeri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0.000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0.000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0.000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0.000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0.000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0.001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0.000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0.000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0.000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0.039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77" marR="31477" marT="0" marB="0"/>
                </a:tc>
                <a:extLst>
                  <a:ext uri="{0D108BD9-81ED-4DB2-BD59-A6C34878D82A}">
                    <a16:rowId xmlns:a16="http://schemas.microsoft.com/office/drawing/2014/main" xmlns="" val="410008548"/>
                  </a:ext>
                </a:extLst>
              </a:tr>
            </a:tbl>
          </a:graphicData>
        </a:graphic>
      </p:graphicFrame>
      <p:graphicFrame>
        <p:nvGraphicFramePr>
          <p:cNvPr id="7" name="İçerik Yer Tutucusu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75885780"/>
              </p:ext>
            </p:extLst>
          </p:nvPr>
        </p:nvGraphicFramePr>
        <p:xfrm>
          <a:off x="5888183" y="4710544"/>
          <a:ext cx="5569526" cy="20309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84763">
                  <a:extLst>
                    <a:ext uri="{9D8B030D-6E8A-4147-A177-3AD203B41FA5}">
                      <a16:colId xmlns:a16="http://schemas.microsoft.com/office/drawing/2014/main" xmlns="" val="3518386077"/>
                    </a:ext>
                  </a:extLst>
                </a:gridCol>
                <a:gridCol w="2784763">
                  <a:extLst>
                    <a:ext uri="{9D8B030D-6E8A-4147-A177-3AD203B41FA5}">
                      <a16:colId xmlns:a16="http://schemas.microsoft.com/office/drawing/2014/main" xmlns="" val="2628295187"/>
                    </a:ext>
                  </a:extLst>
                </a:gridCol>
              </a:tblGrid>
              <a:tr h="40619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Dönem Net Karı Zararı / Toplam Varlıklar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ROA_1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078715988"/>
                  </a:ext>
                </a:extLst>
              </a:tr>
              <a:tr h="40619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Net Faaliyet Karı / Toplam Varlıklar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ROA_2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2625308"/>
                  </a:ext>
                </a:extLst>
              </a:tr>
              <a:tr h="40619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Ticari Kar Zarar / Toplam Varlıklar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ROA_3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406071973"/>
                  </a:ext>
                </a:extLst>
              </a:tr>
              <a:tr h="40619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Net Ücret Ve Komisyon Gelir Gideri / Toplam Varlıklar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ROA_4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019997492"/>
                  </a:ext>
                </a:extLst>
              </a:tr>
              <a:tr h="40619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Net Faiz Geliri / Toplam Varlıklar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ROA_5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1404435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2135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2637477"/>
              </p:ext>
            </p:extLst>
          </p:nvPr>
        </p:nvGraphicFramePr>
        <p:xfrm>
          <a:off x="193965" y="5418461"/>
          <a:ext cx="5029200" cy="12801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14600">
                  <a:extLst>
                    <a:ext uri="{9D8B030D-6E8A-4147-A177-3AD203B41FA5}">
                      <a16:colId xmlns:a16="http://schemas.microsoft.com/office/drawing/2014/main" xmlns="" val="2847067901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xmlns="" val="3693471216"/>
                    </a:ext>
                  </a:extLst>
                </a:gridCol>
              </a:tblGrid>
              <a:tr h="267003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Kısa V. Bireysel Kredi Kartları 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K_Faal_1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905853089"/>
                  </a:ext>
                </a:extLst>
              </a:tr>
              <a:tr h="267003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Kısa V. Tüketici İhtiyaç Kredisi 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K_Faal_2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5293025"/>
                  </a:ext>
                </a:extLst>
              </a:tr>
              <a:tr h="267003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Kısa V. Tüketici Konut Kredisi 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K_Faal_3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141549477"/>
                  </a:ext>
                </a:extLst>
              </a:tr>
              <a:tr h="267003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Kısa V. Tüketici Taşıt Kredisi 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K_Faal_4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272419731"/>
                  </a:ext>
                </a:extLst>
              </a:tr>
            </a:tbl>
          </a:graphicData>
        </a:graphic>
      </p:graphicFrame>
      <p:graphicFrame>
        <p:nvGraphicFramePr>
          <p:cNvPr id="6" name="İçerik Yer Tutucus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9715310"/>
              </p:ext>
            </p:extLst>
          </p:nvPr>
        </p:nvGraphicFramePr>
        <p:xfrm>
          <a:off x="498765" y="45084"/>
          <a:ext cx="11069778" cy="53304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58589">
                  <a:extLst>
                    <a:ext uri="{9D8B030D-6E8A-4147-A177-3AD203B41FA5}">
                      <a16:colId xmlns:a16="http://schemas.microsoft.com/office/drawing/2014/main" xmlns="" val="634031596"/>
                    </a:ext>
                  </a:extLst>
                </a:gridCol>
                <a:gridCol w="788168">
                  <a:extLst>
                    <a:ext uri="{9D8B030D-6E8A-4147-A177-3AD203B41FA5}">
                      <a16:colId xmlns:a16="http://schemas.microsoft.com/office/drawing/2014/main" xmlns="" val="2210285152"/>
                    </a:ext>
                  </a:extLst>
                </a:gridCol>
                <a:gridCol w="788168">
                  <a:extLst>
                    <a:ext uri="{9D8B030D-6E8A-4147-A177-3AD203B41FA5}">
                      <a16:colId xmlns:a16="http://schemas.microsoft.com/office/drawing/2014/main" xmlns="" val="529291402"/>
                    </a:ext>
                  </a:extLst>
                </a:gridCol>
                <a:gridCol w="874513">
                  <a:extLst>
                    <a:ext uri="{9D8B030D-6E8A-4147-A177-3AD203B41FA5}">
                      <a16:colId xmlns:a16="http://schemas.microsoft.com/office/drawing/2014/main" xmlns="" val="1283249691"/>
                    </a:ext>
                  </a:extLst>
                </a:gridCol>
                <a:gridCol w="788168">
                  <a:extLst>
                    <a:ext uri="{9D8B030D-6E8A-4147-A177-3AD203B41FA5}">
                      <a16:colId xmlns:a16="http://schemas.microsoft.com/office/drawing/2014/main" xmlns="" val="280834075"/>
                    </a:ext>
                  </a:extLst>
                </a:gridCol>
                <a:gridCol w="874513">
                  <a:extLst>
                    <a:ext uri="{9D8B030D-6E8A-4147-A177-3AD203B41FA5}">
                      <a16:colId xmlns:a16="http://schemas.microsoft.com/office/drawing/2014/main" xmlns="" val="682620709"/>
                    </a:ext>
                  </a:extLst>
                </a:gridCol>
                <a:gridCol w="874513">
                  <a:extLst>
                    <a:ext uri="{9D8B030D-6E8A-4147-A177-3AD203B41FA5}">
                      <a16:colId xmlns:a16="http://schemas.microsoft.com/office/drawing/2014/main" xmlns="" val="2248694392"/>
                    </a:ext>
                  </a:extLst>
                </a:gridCol>
                <a:gridCol w="788168">
                  <a:extLst>
                    <a:ext uri="{9D8B030D-6E8A-4147-A177-3AD203B41FA5}">
                      <a16:colId xmlns:a16="http://schemas.microsoft.com/office/drawing/2014/main" xmlns="" val="921906543"/>
                    </a:ext>
                  </a:extLst>
                </a:gridCol>
                <a:gridCol w="874513">
                  <a:extLst>
                    <a:ext uri="{9D8B030D-6E8A-4147-A177-3AD203B41FA5}">
                      <a16:colId xmlns:a16="http://schemas.microsoft.com/office/drawing/2014/main" xmlns="" val="1467037672"/>
                    </a:ext>
                  </a:extLst>
                </a:gridCol>
                <a:gridCol w="788168">
                  <a:extLst>
                    <a:ext uri="{9D8B030D-6E8A-4147-A177-3AD203B41FA5}">
                      <a16:colId xmlns:a16="http://schemas.microsoft.com/office/drawing/2014/main" xmlns="" val="3173914189"/>
                    </a:ext>
                  </a:extLst>
                </a:gridCol>
                <a:gridCol w="872297">
                  <a:extLst>
                    <a:ext uri="{9D8B030D-6E8A-4147-A177-3AD203B41FA5}">
                      <a16:colId xmlns:a16="http://schemas.microsoft.com/office/drawing/2014/main" xmlns="" val="85287633"/>
                    </a:ext>
                  </a:extLst>
                </a:gridCol>
              </a:tblGrid>
              <a:tr h="33315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DEĞİŞKENLER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ROA_1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ROA_2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ROA_3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ROA_4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ROA_5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ROE_1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ROE_2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ROE_3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ROE_4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ROE_5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extLst>
                  <a:ext uri="{0D108BD9-81ED-4DB2-BD59-A6C34878D82A}">
                    <a16:rowId xmlns:a16="http://schemas.microsoft.com/office/drawing/2014/main" xmlns="" val="403192412"/>
                  </a:ext>
                </a:extLst>
              </a:tr>
              <a:tr h="33315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 err="1">
                          <a:effectLst/>
                        </a:rPr>
                        <a:t>AdvInt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-0.018**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-0.017*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0.015***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-0.024***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-0.167***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-0.160**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0.134***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-0.204***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extLst>
                  <a:ext uri="{0D108BD9-81ED-4DB2-BD59-A6C34878D82A}">
                    <a16:rowId xmlns:a16="http://schemas.microsoft.com/office/drawing/2014/main" xmlns="" val="1039976396"/>
                  </a:ext>
                </a:extLst>
              </a:tr>
              <a:tr h="33315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K_Faal_1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0.004***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-0.006**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0.036***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-0.142***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extLst>
                  <a:ext uri="{0D108BD9-81ED-4DB2-BD59-A6C34878D82A}">
                    <a16:rowId xmlns:a16="http://schemas.microsoft.com/office/drawing/2014/main" xmlns="" val="651425907"/>
                  </a:ext>
                </a:extLst>
              </a:tr>
              <a:tr h="33315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K_Faal_2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extLst>
                  <a:ext uri="{0D108BD9-81ED-4DB2-BD59-A6C34878D82A}">
                    <a16:rowId xmlns:a16="http://schemas.microsoft.com/office/drawing/2014/main" xmlns="" val="2359330381"/>
                  </a:ext>
                </a:extLst>
              </a:tr>
              <a:tr h="33315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K_Faal_3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-0.001**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-0.002**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-0.001**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-0.014**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-0.017**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-0.010*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extLst>
                  <a:ext uri="{0D108BD9-81ED-4DB2-BD59-A6C34878D82A}">
                    <a16:rowId xmlns:a16="http://schemas.microsoft.com/office/drawing/2014/main" xmlns="" val="1408576173"/>
                  </a:ext>
                </a:extLst>
              </a:tr>
              <a:tr h="33315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K_Faal_4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-0.001**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0.002**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-0.015***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0.048***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extLst>
                  <a:ext uri="{0D108BD9-81ED-4DB2-BD59-A6C34878D82A}">
                    <a16:rowId xmlns:a16="http://schemas.microsoft.com/office/drawing/2014/main" xmlns="" val="3222539026"/>
                  </a:ext>
                </a:extLst>
              </a:tr>
              <a:tr h="33315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KV_ADV_1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-0.004***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-0.037***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0.119***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extLst>
                  <a:ext uri="{0D108BD9-81ED-4DB2-BD59-A6C34878D82A}">
                    <a16:rowId xmlns:a16="http://schemas.microsoft.com/office/drawing/2014/main" xmlns="" val="1748604551"/>
                  </a:ext>
                </a:extLst>
              </a:tr>
              <a:tr h="33315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KV_ADV_2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extLst>
                  <a:ext uri="{0D108BD9-81ED-4DB2-BD59-A6C34878D82A}">
                    <a16:rowId xmlns:a16="http://schemas.microsoft.com/office/drawing/2014/main" xmlns="" val="1112511752"/>
                  </a:ext>
                </a:extLst>
              </a:tr>
              <a:tr h="33315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KV_ADV_3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0.001**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0.002**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0.001**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0.012**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0.015**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0.008*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extLst>
                  <a:ext uri="{0D108BD9-81ED-4DB2-BD59-A6C34878D82A}">
                    <a16:rowId xmlns:a16="http://schemas.microsoft.com/office/drawing/2014/main" xmlns="" val="2566810575"/>
                  </a:ext>
                </a:extLst>
              </a:tr>
              <a:tr h="33315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KV_ADV_4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0.001***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0.016***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-0.046***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extLst>
                  <a:ext uri="{0D108BD9-81ED-4DB2-BD59-A6C34878D82A}">
                    <a16:rowId xmlns:a16="http://schemas.microsoft.com/office/drawing/2014/main" xmlns="" val="3443127820"/>
                  </a:ext>
                </a:extLst>
              </a:tr>
              <a:tr h="33315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Sabit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0.015***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0.018***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0.003*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0.006***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0.022***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0.146***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0.180***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0.037**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0.059***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0.208***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extLst>
                  <a:ext uri="{0D108BD9-81ED-4DB2-BD59-A6C34878D82A}">
                    <a16:rowId xmlns:a16="http://schemas.microsoft.com/office/drawing/2014/main" xmlns="" val="449479728"/>
                  </a:ext>
                </a:extLst>
              </a:tr>
              <a:tr h="33315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 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 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 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 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 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 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 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 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 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 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 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extLst>
                  <a:ext uri="{0D108BD9-81ED-4DB2-BD59-A6C34878D82A}">
                    <a16:rowId xmlns:a16="http://schemas.microsoft.com/office/drawing/2014/main" xmlns="" val="4069110930"/>
                  </a:ext>
                </a:extLst>
              </a:tr>
              <a:tr h="33315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Gözlem Sayısı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739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739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739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739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739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739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739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739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739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739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extLst>
                  <a:ext uri="{0D108BD9-81ED-4DB2-BD59-A6C34878D82A}">
                    <a16:rowId xmlns:a16="http://schemas.microsoft.com/office/drawing/2014/main" xmlns="" val="3022750420"/>
                  </a:ext>
                </a:extLst>
              </a:tr>
              <a:tr h="33315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Banka Sayısı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19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19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19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19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19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19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19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19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19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19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extLst>
                  <a:ext uri="{0D108BD9-81ED-4DB2-BD59-A6C34878D82A}">
                    <a16:rowId xmlns:a16="http://schemas.microsoft.com/office/drawing/2014/main" xmlns="" val="2852618479"/>
                  </a:ext>
                </a:extLst>
              </a:tr>
              <a:tr h="33315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Model F-istatistigi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15.672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18.770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9.264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76.932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38.412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16.207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19.178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11.724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41.329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21.725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extLst>
                  <a:ext uri="{0D108BD9-81ED-4DB2-BD59-A6C34878D82A}">
                    <a16:rowId xmlns:a16="http://schemas.microsoft.com/office/drawing/2014/main" xmlns="" val="3767067187"/>
                  </a:ext>
                </a:extLst>
              </a:tr>
              <a:tr h="33315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Model P-degeri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0.000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0.000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0.000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0.000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0.000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0.000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0.000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0.000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0.000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0.000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extLst>
                  <a:ext uri="{0D108BD9-81ED-4DB2-BD59-A6C34878D82A}">
                    <a16:rowId xmlns:a16="http://schemas.microsoft.com/office/drawing/2014/main" xmlns="" val="1979897703"/>
                  </a:ext>
                </a:extLst>
              </a:tr>
            </a:tbl>
          </a:graphicData>
        </a:graphic>
      </p:graphicFrame>
      <p:graphicFrame>
        <p:nvGraphicFramePr>
          <p:cNvPr id="7" name="İçerik Yer Tutucusu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48015871"/>
              </p:ext>
            </p:extLst>
          </p:nvPr>
        </p:nvGraphicFramePr>
        <p:xfrm>
          <a:off x="5500253" y="5317311"/>
          <a:ext cx="6345382" cy="14242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72691">
                  <a:extLst>
                    <a:ext uri="{9D8B030D-6E8A-4147-A177-3AD203B41FA5}">
                      <a16:colId xmlns:a16="http://schemas.microsoft.com/office/drawing/2014/main" xmlns="" val="3518386077"/>
                    </a:ext>
                  </a:extLst>
                </a:gridCol>
                <a:gridCol w="3172691">
                  <a:extLst>
                    <a:ext uri="{9D8B030D-6E8A-4147-A177-3AD203B41FA5}">
                      <a16:colId xmlns:a16="http://schemas.microsoft.com/office/drawing/2014/main" xmlns="" val="2628295187"/>
                    </a:ext>
                  </a:extLst>
                </a:gridCol>
              </a:tblGrid>
              <a:tr h="26461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Dönem Net Karı Zararı / Toplam Varlıklar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ROA_1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078715988"/>
                  </a:ext>
                </a:extLst>
              </a:tr>
              <a:tr h="26461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Net Faaliyet Karı / Toplam Varlıklar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ROA_2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2625308"/>
                  </a:ext>
                </a:extLst>
              </a:tr>
              <a:tr h="26461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Ticari Kar Zarar / Toplam Varlıklar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ROA_3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406071973"/>
                  </a:ext>
                </a:extLst>
              </a:tr>
              <a:tr h="26461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Net Ücret Ve Komisyon Gelir Gideri / Toplam Varlıklar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ROA_4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019997492"/>
                  </a:ext>
                </a:extLst>
              </a:tr>
              <a:tr h="26461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Net Faiz Geliri / Toplam Varlıklar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ROA_5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1404435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0889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7591852"/>
              </p:ext>
            </p:extLst>
          </p:nvPr>
        </p:nvGraphicFramePr>
        <p:xfrm>
          <a:off x="103905" y="5379092"/>
          <a:ext cx="5548750" cy="14789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76127">
                  <a:extLst>
                    <a:ext uri="{9D8B030D-6E8A-4147-A177-3AD203B41FA5}">
                      <a16:colId xmlns:a16="http://schemas.microsoft.com/office/drawing/2014/main" xmlns="" val="1356900181"/>
                    </a:ext>
                  </a:extLst>
                </a:gridCol>
                <a:gridCol w="1872623">
                  <a:extLst>
                    <a:ext uri="{9D8B030D-6E8A-4147-A177-3AD203B41FA5}">
                      <a16:colId xmlns:a16="http://schemas.microsoft.com/office/drawing/2014/main" xmlns="" val="1232556554"/>
                    </a:ext>
                  </a:extLst>
                </a:gridCol>
              </a:tblGrid>
              <a:tr h="369727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Orta Ve Uzun V. Bireysel Kredi Kartları 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OvU_Faal_1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369007856"/>
                  </a:ext>
                </a:extLst>
              </a:tr>
              <a:tr h="369727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Orta Ve Uzun V. Tüketici İhtiyaç Kredisi 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OvU_Faal_2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385737969"/>
                  </a:ext>
                </a:extLst>
              </a:tr>
              <a:tr h="369727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Orta Ve Uzun V. Tüketici Konut Kredisi 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OvU_Faal_3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497478932"/>
                  </a:ext>
                </a:extLst>
              </a:tr>
              <a:tr h="369727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Orta Ve Uzun V. Tüketici Taşıt Kredisi 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OvU_Faal_4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135974389"/>
                  </a:ext>
                </a:extLst>
              </a:tr>
            </a:tbl>
          </a:graphicData>
        </a:graphic>
      </p:graphicFrame>
      <p:graphicFrame>
        <p:nvGraphicFramePr>
          <p:cNvPr id="6" name="İçerik Yer Tutucus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7661019"/>
              </p:ext>
            </p:extLst>
          </p:nvPr>
        </p:nvGraphicFramePr>
        <p:xfrm>
          <a:off x="484908" y="166254"/>
          <a:ext cx="11443856" cy="51206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31775">
                  <a:extLst>
                    <a:ext uri="{9D8B030D-6E8A-4147-A177-3AD203B41FA5}">
                      <a16:colId xmlns:a16="http://schemas.microsoft.com/office/drawing/2014/main" xmlns="" val="3053540610"/>
                    </a:ext>
                  </a:extLst>
                </a:gridCol>
                <a:gridCol w="897378">
                  <a:extLst>
                    <a:ext uri="{9D8B030D-6E8A-4147-A177-3AD203B41FA5}">
                      <a16:colId xmlns:a16="http://schemas.microsoft.com/office/drawing/2014/main" xmlns="" val="766944606"/>
                    </a:ext>
                  </a:extLst>
                </a:gridCol>
                <a:gridCol w="897378">
                  <a:extLst>
                    <a:ext uri="{9D8B030D-6E8A-4147-A177-3AD203B41FA5}">
                      <a16:colId xmlns:a16="http://schemas.microsoft.com/office/drawing/2014/main" xmlns="" val="3436511498"/>
                    </a:ext>
                  </a:extLst>
                </a:gridCol>
                <a:gridCol w="808098">
                  <a:extLst>
                    <a:ext uri="{9D8B030D-6E8A-4147-A177-3AD203B41FA5}">
                      <a16:colId xmlns:a16="http://schemas.microsoft.com/office/drawing/2014/main" xmlns="" val="1780795594"/>
                    </a:ext>
                  </a:extLst>
                </a:gridCol>
                <a:gridCol w="808098">
                  <a:extLst>
                    <a:ext uri="{9D8B030D-6E8A-4147-A177-3AD203B41FA5}">
                      <a16:colId xmlns:a16="http://schemas.microsoft.com/office/drawing/2014/main" xmlns="" val="1104520463"/>
                    </a:ext>
                  </a:extLst>
                </a:gridCol>
                <a:gridCol w="897378">
                  <a:extLst>
                    <a:ext uri="{9D8B030D-6E8A-4147-A177-3AD203B41FA5}">
                      <a16:colId xmlns:a16="http://schemas.microsoft.com/office/drawing/2014/main" xmlns="" val="642000157"/>
                    </a:ext>
                  </a:extLst>
                </a:gridCol>
                <a:gridCol w="897378">
                  <a:extLst>
                    <a:ext uri="{9D8B030D-6E8A-4147-A177-3AD203B41FA5}">
                      <a16:colId xmlns:a16="http://schemas.microsoft.com/office/drawing/2014/main" xmlns="" val="1893453321"/>
                    </a:ext>
                  </a:extLst>
                </a:gridCol>
                <a:gridCol w="897378">
                  <a:extLst>
                    <a:ext uri="{9D8B030D-6E8A-4147-A177-3AD203B41FA5}">
                      <a16:colId xmlns:a16="http://schemas.microsoft.com/office/drawing/2014/main" xmlns="" val="199944136"/>
                    </a:ext>
                  </a:extLst>
                </a:gridCol>
                <a:gridCol w="808098">
                  <a:extLst>
                    <a:ext uri="{9D8B030D-6E8A-4147-A177-3AD203B41FA5}">
                      <a16:colId xmlns:a16="http://schemas.microsoft.com/office/drawing/2014/main" xmlns="" val="3544049855"/>
                    </a:ext>
                  </a:extLst>
                </a:gridCol>
                <a:gridCol w="808098">
                  <a:extLst>
                    <a:ext uri="{9D8B030D-6E8A-4147-A177-3AD203B41FA5}">
                      <a16:colId xmlns:a16="http://schemas.microsoft.com/office/drawing/2014/main" xmlns="" val="1762660346"/>
                    </a:ext>
                  </a:extLst>
                </a:gridCol>
                <a:gridCol w="892799">
                  <a:extLst>
                    <a:ext uri="{9D8B030D-6E8A-4147-A177-3AD203B41FA5}">
                      <a16:colId xmlns:a16="http://schemas.microsoft.com/office/drawing/2014/main" xmlns="" val="688819260"/>
                    </a:ext>
                  </a:extLst>
                </a:gridCol>
              </a:tblGrid>
              <a:tr h="31432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DEĞİŞKENLER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ROA_1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ROA_2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ROA_3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ROA_4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ROA_5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ROE_1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ROE_2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ROE_3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ROE_4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ROE_5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extLst>
                  <a:ext uri="{0D108BD9-81ED-4DB2-BD59-A6C34878D82A}">
                    <a16:rowId xmlns:a16="http://schemas.microsoft.com/office/drawing/2014/main" xmlns="" val="1496575587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 err="1">
                          <a:effectLst/>
                        </a:rPr>
                        <a:t>AdvInt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-0.048***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-0.052***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0.018***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-0.045***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-0.411***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-0.448***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0.171***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-0.382***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extLst>
                  <a:ext uri="{0D108BD9-81ED-4DB2-BD59-A6C34878D82A}">
                    <a16:rowId xmlns:a16="http://schemas.microsoft.com/office/drawing/2014/main" xmlns="" val="2164735615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OvU_Faal_1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extLst>
                  <a:ext uri="{0D108BD9-81ED-4DB2-BD59-A6C34878D82A}">
                    <a16:rowId xmlns:a16="http://schemas.microsoft.com/office/drawing/2014/main" xmlns="" val="2654181006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OvU_Faal_2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-0.004*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-0.042*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extLst>
                  <a:ext uri="{0D108BD9-81ED-4DB2-BD59-A6C34878D82A}">
                    <a16:rowId xmlns:a16="http://schemas.microsoft.com/office/drawing/2014/main" xmlns="" val="3275899392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OvU_Faal_3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0.040*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extLst>
                  <a:ext uri="{0D108BD9-81ED-4DB2-BD59-A6C34878D82A}">
                    <a16:rowId xmlns:a16="http://schemas.microsoft.com/office/drawing/2014/main" xmlns="" val="4002564339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OvU_Faal_4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-0.011*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-0.017*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extLst>
                  <a:ext uri="{0D108BD9-81ED-4DB2-BD59-A6C34878D82A}">
                    <a16:rowId xmlns:a16="http://schemas.microsoft.com/office/drawing/2014/main" xmlns="" val="1018071619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UV_ADV_1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extLst>
                  <a:ext uri="{0D108BD9-81ED-4DB2-BD59-A6C34878D82A}">
                    <a16:rowId xmlns:a16="http://schemas.microsoft.com/office/drawing/2014/main" xmlns="" val="916988738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UV_ADV_2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0.004*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-0.003*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0.042**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-0.035*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extLst>
                  <a:ext uri="{0D108BD9-81ED-4DB2-BD59-A6C34878D82A}">
                    <a16:rowId xmlns:a16="http://schemas.microsoft.com/office/drawing/2014/main" xmlns="" val="55831090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UV_ADV_3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-0.004*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-0.044**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extLst>
                  <a:ext uri="{0D108BD9-81ED-4DB2-BD59-A6C34878D82A}">
                    <a16:rowId xmlns:a16="http://schemas.microsoft.com/office/drawing/2014/main" xmlns="" val="2503979426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UV_ADV_4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-0.003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0.012*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0.018*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-0.022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extLst>
                  <a:ext uri="{0D108BD9-81ED-4DB2-BD59-A6C34878D82A}">
                    <a16:rowId xmlns:a16="http://schemas.microsoft.com/office/drawing/2014/main" xmlns="" val="3691014591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Sabit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0.020***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0.025***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0.011***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0.008***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0.020***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0.195***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0.245***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0.104***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0.075***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0.189***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extLst>
                  <a:ext uri="{0D108BD9-81ED-4DB2-BD59-A6C34878D82A}">
                    <a16:rowId xmlns:a16="http://schemas.microsoft.com/office/drawing/2014/main" xmlns="" val="863237885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 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 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 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 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 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 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 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 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 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 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 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extLst>
                  <a:ext uri="{0D108BD9-81ED-4DB2-BD59-A6C34878D82A}">
                    <a16:rowId xmlns:a16="http://schemas.microsoft.com/office/drawing/2014/main" xmlns="" val="2827008061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Gözlem Sayısı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480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480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480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480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480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480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480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480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480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480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extLst>
                  <a:ext uri="{0D108BD9-81ED-4DB2-BD59-A6C34878D82A}">
                    <a16:rowId xmlns:a16="http://schemas.microsoft.com/office/drawing/2014/main" xmlns="" val="1535991568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Banka Sayısı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15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15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15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15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15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15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15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15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15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15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extLst>
                  <a:ext uri="{0D108BD9-81ED-4DB2-BD59-A6C34878D82A}">
                    <a16:rowId xmlns:a16="http://schemas.microsoft.com/office/drawing/2014/main" xmlns="" val="462716667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Model F-istatistigi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14.953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12.649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17.078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8.651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7.240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19.752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15.695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15.087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6.168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22.146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extLst>
                  <a:ext uri="{0D108BD9-81ED-4DB2-BD59-A6C34878D82A}">
                    <a16:rowId xmlns:a16="http://schemas.microsoft.com/office/drawing/2014/main" xmlns="" val="3062725591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Model P-degeri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0.000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0.000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0.000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0.000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0.000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0.000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0.000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0.000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0.000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0.000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80" marR="26980" marT="0" marB="0"/>
                </a:tc>
                <a:extLst>
                  <a:ext uri="{0D108BD9-81ED-4DB2-BD59-A6C34878D82A}">
                    <a16:rowId xmlns:a16="http://schemas.microsoft.com/office/drawing/2014/main" xmlns="" val="3343100450"/>
                  </a:ext>
                </a:extLst>
              </a:tr>
            </a:tbl>
          </a:graphicData>
        </a:graphic>
      </p:graphicFrame>
      <p:graphicFrame>
        <p:nvGraphicFramePr>
          <p:cNvPr id="7" name="İçerik Yer Tutucusu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0864881"/>
              </p:ext>
            </p:extLst>
          </p:nvPr>
        </p:nvGraphicFramePr>
        <p:xfrm>
          <a:off x="5846618" y="5379092"/>
          <a:ext cx="6345382" cy="14242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72691">
                  <a:extLst>
                    <a:ext uri="{9D8B030D-6E8A-4147-A177-3AD203B41FA5}">
                      <a16:colId xmlns:a16="http://schemas.microsoft.com/office/drawing/2014/main" xmlns="" val="3518386077"/>
                    </a:ext>
                  </a:extLst>
                </a:gridCol>
                <a:gridCol w="3172691">
                  <a:extLst>
                    <a:ext uri="{9D8B030D-6E8A-4147-A177-3AD203B41FA5}">
                      <a16:colId xmlns:a16="http://schemas.microsoft.com/office/drawing/2014/main" xmlns="" val="2628295187"/>
                    </a:ext>
                  </a:extLst>
                </a:gridCol>
              </a:tblGrid>
              <a:tr h="26461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Dönem Net Karı Zararı / Toplam Varlıklar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ROA_1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078715988"/>
                  </a:ext>
                </a:extLst>
              </a:tr>
              <a:tr h="26461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Net Faaliyet Karı / Toplam Varlıklar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ROA_2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2625308"/>
                  </a:ext>
                </a:extLst>
              </a:tr>
              <a:tr h="26461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Ticari Kar Zarar / Toplam Varlıklar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ROA_3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406071973"/>
                  </a:ext>
                </a:extLst>
              </a:tr>
              <a:tr h="26461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Net Ücret Ve Komisyon Gelir Gideri / Toplam Varlıklar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ROA_4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019997492"/>
                  </a:ext>
                </a:extLst>
              </a:tr>
              <a:tr h="26461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Net Faiz Geliri / Toplam Varlıklar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ROA_5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1404435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7445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5065889"/>
              </p:ext>
            </p:extLst>
          </p:nvPr>
        </p:nvGraphicFramePr>
        <p:xfrm>
          <a:off x="332511" y="14"/>
          <a:ext cx="11485415" cy="70408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84287">
                  <a:extLst>
                    <a:ext uri="{9D8B030D-6E8A-4147-A177-3AD203B41FA5}">
                      <a16:colId xmlns:a16="http://schemas.microsoft.com/office/drawing/2014/main" xmlns="" val="1947636502"/>
                    </a:ext>
                  </a:extLst>
                </a:gridCol>
                <a:gridCol w="946777">
                  <a:extLst>
                    <a:ext uri="{9D8B030D-6E8A-4147-A177-3AD203B41FA5}">
                      <a16:colId xmlns:a16="http://schemas.microsoft.com/office/drawing/2014/main" xmlns="" val="2290041887"/>
                    </a:ext>
                  </a:extLst>
                </a:gridCol>
                <a:gridCol w="946777">
                  <a:extLst>
                    <a:ext uri="{9D8B030D-6E8A-4147-A177-3AD203B41FA5}">
                      <a16:colId xmlns:a16="http://schemas.microsoft.com/office/drawing/2014/main" xmlns="" val="2955398876"/>
                    </a:ext>
                  </a:extLst>
                </a:gridCol>
                <a:gridCol w="946777">
                  <a:extLst>
                    <a:ext uri="{9D8B030D-6E8A-4147-A177-3AD203B41FA5}">
                      <a16:colId xmlns:a16="http://schemas.microsoft.com/office/drawing/2014/main" xmlns="" val="3744243679"/>
                    </a:ext>
                  </a:extLst>
                </a:gridCol>
                <a:gridCol w="946777">
                  <a:extLst>
                    <a:ext uri="{9D8B030D-6E8A-4147-A177-3AD203B41FA5}">
                      <a16:colId xmlns:a16="http://schemas.microsoft.com/office/drawing/2014/main" xmlns="" val="2359813623"/>
                    </a:ext>
                  </a:extLst>
                </a:gridCol>
                <a:gridCol w="946777">
                  <a:extLst>
                    <a:ext uri="{9D8B030D-6E8A-4147-A177-3AD203B41FA5}">
                      <a16:colId xmlns:a16="http://schemas.microsoft.com/office/drawing/2014/main" xmlns="" val="1492414864"/>
                    </a:ext>
                  </a:extLst>
                </a:gridCol>
                <a:gridCol w="946777">
                  <a:extLst>
                    <a:ext uri="{9D8B030D-6E8A-4147-A177-3AD203B41FA5}">
                      <a16:colId xmlns:a16="http://schemas.microsoft.com/office/drawing/2014/main" xmlns="" val="2180202983"/>
                    </a:ext>
                  </a:extLst>
                </a:gridCol>
                <a:gridCol w="946777">
                  <a:extLst>
                    <a:ext uri="{9D8B030D-6E8A-4147-A177-3AD203B41FA5}">
                      <a16:colId xmlns:a16="http://schemas.microsoft.com/office/drawing/2014/main" xmlns="" val="2404096533"/>
                    </a:ext>
                  </a:extLst>
                </a:gridCol>
                <a:gridCol w="880135">
                  <a:extLst>
                    <a:ext uri="{9D8B030D-6E8A-4147-A177-3AD203B41FA5}">
                      <a16:colId xmlns:a16="http://schemas.microsoft.com/office/drawing/2014/main" xmlns="" val="668627652"/>
                    </a:ext>
                  </a:extLst>
                </a:gridCol>
                <a:gridCol w="946777">
                  <a:extLst>
                    <a:ext uri="{9D8B030D-6E8A-4147-A177-3AD203B41FA5}">
                      <a16:colId xmlns:a16="http://schemas.microsoft.com/office/drawing/2014/main" xmlns="" val="659587580"/>
                    </a:ext>
                  </a:extLst>
                </a:gridCol>
                <a:gridCol w="946777">
                  <a:extLst>
                    <a:ext uri="{9D8B030D-6E8A-4147-A177-3AD203B41FA5}">
                      <a16:colId xmlns:a16="http://schemas.microsoft.com/office/drawing/2014/main" xmlns="" val="3088615187"/>
                    </a:ext>
                  </a:extLst>
                </a:gridCol>
              </a:tblGrid>
              <a:tr h="31172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DEĞİŞKENLER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ROA_1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ROA_2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ROA_3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ROA_4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ROA_5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ROE_1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ROE_2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ROE_3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ROE_4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ROE_5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extLst>
                  <a:ext uri="{0D108BD9-81ED-4DB2-BD59-A6C34878D82A}">
                    <a16:rowId xmlns:a16="http://schemas.microsoft.com/office/drawing/2014/main" xmlns="" val="1146798913"/>
                  </a:ext>
                </a:extLst>
              </a:tr>
              <a:tr h="31172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 err="1">
                          <a:effectLst/>
                        </a:rPr>
                        <a:t>AdvInt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-0.017**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-0.024**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0.010**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-0.034**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-0.150**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-0.214**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0.098**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-0.359***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extLst>
                  <a:ext uri="{0D108BD9-81ED-4DB2-BD59-A6C34878D82A}">
                    <a16:rowId xmlns:a16="http://schemas.microsoft.com/office/drawing/2014/main" xmlns="" val="396348235"/>
                  </a:ext>
                </a:extLst>
              </a:tr>
              <a:tr h="31172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CAdq_1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1.100**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1.302**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0.544*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1.144***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9.779**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10.826**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5.074*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extLst>
                  <a:ext uri="{0D108BD9-81ED-4DB2-BD59-A6C34878D82A}">
                    <a16:rowId xmlns:a16="http://schemas.microsoft.com/office/drawing/2014/main" xmlns="" val="407211548"/>
                  </a:ext>
                </a:extLst>
              </a:tr>
              <a:tr h="31172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CAdq_2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-0.747**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-0.888**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-0.371*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-0.811***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-6.620**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-7.361**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-3.879*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extLst>
                  <a:ext uri="{0D108BD9-81ED-4DB2-BD59-A6C34878D82A}">
                    <a16:rowId xmlns:a16="http://schemas.microsoft.com/office/drawing/2014/main" xmlns="" val="2340316315"/>
                  </a:ext>
                </a:extLst>
              </a:tr>
              <a:tr h="31172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CAdq_3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0.001**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0.001**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0.001*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0.011**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0.012**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0.008*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extLst>
                  <a:ext uri="{0D108BD9-81ED-4DB2-BD59-A6C34878D82A}">
                    <a16:rowId xmlns:a16="http://schemas.microsoft.com/office/drawing/2014/main" xmlns="" val="2233033641"/>
                  </a:ext>
                </a:extLst>
              </a:tr>
              <a:tr h="31172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CAdq_4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0.000***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0.000***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0.002***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0.003***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extLst>
                  <a:ext uri="{0D108BD9-81ED-4DB2-BD59-A6C34878D82A}">
                    <a16:rowId xmlns:a16="http://schemas.microsoft.com/office/drawing/2014/main" xmlns="" val="857612926"/>
                  </a:ext>
                </a:extLst>
              </a:tr>
              <a:tr h="31172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 err="1">
                          <a:effectLst/>
                        </a:rPr>
                        <a:t>AssUti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-0.001***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-0.009**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extLst>
                  <a:ext uri="{0D108BD9-81ED-4DB2-BD59-A6C34878D82A}">
                    <a16:rowId xmlns:a16="http://schemas.microsoft.com/office/drawing/2014/main" xmlns="" val="3357234838"/>
                  </a:ext>
                </a:extLst>
              </a:tr>
              <a:tr h="31172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 err="1">
                          <a:effectLst/>
                        </a:rPr>
                        <a:t>AssQ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-0.000***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-0.001***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-0.000*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-0.004***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-0.006***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extLst>
                  <a:ext uri="{0D108BD9-81ED-4DB2-BD59-A6C34878D82A}">
                    <a16:rowId xmlns:a16="http://schemas.microsoft.com/office/drawing/2014/main" xmlns="" val="1211846021"/>
                  </a:ext>
                </a:extLst>
              </a:tr>
              <a:tr h="31172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 err="1">
                          <a:effectLst/>
                        </a:rPr>
                        <a:t>GoogleTrend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0.000*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0.000*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0.000**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extLst>
                  <a:ext uri="{0D108BD9-81ED-4DB2-BD59-A6C34878D82A}">
                    <a16:rowId xmlns:a16="http://schemas.microsoft.com/office/drawing/2014/main" xmlns="" val="1782263310"/>
                  </a:ext>
                </a:extLst>
              </a:tr>
              <a:tr h="31172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 err="1">
                          <a:effectLst/>
                        </a:rPr>
                        <a:t>HHIindex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0.000*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0.000**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0.000*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0.000**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0.000**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0.000**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extLst>
                  <a:ext uri="{0D108BD9-81ED-4DB2-BD59-A6C34878D82A}">
                    <a16:rowId xmlns:a16="http://schemas.microsoft.com/office/drawing/2014/main" xmlns="" val="3621977739"/>
                  </a:ext>
                </a:extLst>
              </a:tr>
              <a:tr h="31172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 err="1">
                          <a:effectLst/>
                        </a:rPr>
                        <a:t>FinHizGüvEnd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extLst>
                  <a:ext uri="{0D108BD9-81ED-4DB2-BD59-A6C34878D82A}">
                    <a16:rowId xmlns:a16="http://schemas.microsoft.com/office/drawing/2014/main" xmlns="" val="4142371214"/>
                  </a:ext>
                </a:extLst>
              </a:tr>
              <a:tr h="31172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 err="1">
                          <a:effectLst/>
                        </a:rPr>
                        <a:t>TükGüvEnd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extLst>
                  <a:ext uri="{0D108BD9-81ED-4DB2-BD59-A6C34878D82A}">
                    <a16:rowId xmlns:a16="http://schemas.microsoft.com/office/drawing/2014/main" xmlns="" val="2542039359"/>
                  </a:ext>
                </a:extLst>
              </a:tr>
              <a:tr h="31172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 err="1">
                          <a:effectLst/>
                        </a:rPr>
                        <a:t>Enf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-0.000**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-0.000***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0.000***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-0.000*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-0.000***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extLst>
                  <a:ext uri="{0D108BD9-81ED-4DB2-BD59-A6C34878D82A}">
                    <a16:rowId xmlns:a16="http://schemas.microsoft.com/office/drawing/2014/main" xmlns="" val="762545897"/>
                  </a:ext>
                </a:extLst>
              </a:tr>
              <a:tr h="31172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 err="1">
                          <a:effectLst/>
                        </a:rPr>
                        <a:t>MBFaizOranı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-0.000*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0.000***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0.000*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0.001***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0.000*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extLst>
                  <a:ext uri="{0D108BD9-81ED-4DB2-BD59-A6C34878D82A}">
                    <a16:rowId xmlns:a16="http://schemas.microsoft.com/office/drawing/2014/main" xmlns="" val="4289693149"/>
                  </a:ext>
                </a:extLst>
              </a:tr>
              <a:tr h="31172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 err="1">
                          <a:effectLst/>
                        </a:rPr>
                        <a:t>TopVar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-0.000*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-0.011***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-0.004***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-0.107***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extLst>
                  <a:ext uri="{0D108BD9-81ED-4DB2-BD59-A6C34878D82A}">
                    <a16:rowId xmlns:a16="http://schemas.microsoft.com/office/drawing/2014/main" xmlns="" val="3554074469"/>
                  </a:ext>
                </a:extLst>
              </a:tr>
              <a:tr h="31172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 err="1">
                          <a:effectLst/>
                        </a:rPr>
                        <a:t>PerGid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0.001***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0.012***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0.013***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0.105***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extLst>
                  <a:ext uri="{0D108BD9-81ED-4DB2-BD59-A6C34878D82A}">
                    <a16:rowId xmlns:a16="http://schemas.microsoft.com/office/drawing/2014/main" xmlns="" val="1769476894"/>
                  </a:ext>
                </a:extLst>
              </a:tr>
              <a:tr h="31172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Sabit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-0.059***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-0.079***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-0.050***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-0.008*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-0.003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-0.557***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-0.722***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-0.709**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-0.016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0.304*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extLst>
                  <a:ext uri="{0D108BD9-81ED-4DB2-BD59-A6C34878D82A}">
                    <a16:rowId xmlns:a16="http://schemas.microsoft.com/office/drawing/2014/main" xmlns="" val="4129733811"/>
                  </a:ext>
                </a:extLst>
              </a:tr>
              <a:tr h="31172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 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 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 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 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 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 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 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 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 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 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 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extLst>
                  <a:ext uri="{0D108BD9-81ED-4DB2-BD59-A6C34878D82A}">
                    <a16:rowId xmlns:a16="http://schemas.microsoft.com/office/drawing/2014/main" xmlns="" val="2807305886"/>
                  </a:ext>
                </a:extLst>
              </a:tr>
              <a:tr h="31172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Gözlem Sayısı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571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571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571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571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571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571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571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571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571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571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extLst>
                  <a:ext uri="{0D108BD9-81ED-4DB2-BD59-A6C34878D82A}">
                    <a16:rowId xmlns:a16="http://schemas.microsoft.com/office/drawing/2014/main" xmlns="" val="2633222024"/>
                  </a:ext>
                </a:extLst>
              </a:tr>
              <a:tr h="31172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Banka Sayısı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23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23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23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23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23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23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23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23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23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23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extLst>
                  <a:ext uri="{0D108BD9-81ED-4DB2-BD59-A6C34878D82A}">
                    <a16:rowId xmlns:a16="http://schemas.microsoft.com/office/drawing/2014/main" xmlns="" val="211203921"/>
                  </a:ext>
                </a:extLst>
              </a:tr>
              <a:tr h="31172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Model F-istatistigi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21.584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22.793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32.706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24.846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61.194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28.257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27.831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20.498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121.907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93.439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extLst>
                  <a:ext uri="{0D108BD9-81ED-4DB2-BD59-A6C34878D82A}">
                    <a16:rowId xmlns:a16="http://schemas.microsoft.com/office/drawing/2014/main" xmlns="" val="4279675385"/>
                  </a:ext>
                </a:extLst>
              </a:tr>
              <a:tr h="31172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Model P-degeri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0.000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0.000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0.000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0.000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0.000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0.000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0.000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0.000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0.000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0.000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86" marR="18886" marT="0" marB="0"/>
                </a:tc>
                <a:extLst>
                  <a:ext uri="{0D108BD9-81ED-4DB2-BD59-A6C34878D82A}">
                    <a16:rowId xmlns:a16="http://schemas.microsoft.com/office/drawing/2014/main" xmlns="" val="37978912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4410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Değerlendirme ve Öneriler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Elde edilen bulguların literatür ile karşılaştırılması</a:t>
            </a:r>
          </a:p>
          <a:p>
            <a:r>
              <a:rPr lang="tr-TR" dirty="0" smtClean="0"/>
              <a:t>Elde edilen bulguların uzman görüşleri ile tartışılması</a:t>
            </a:r>
          </a:p>
          <a:p>
            <a:r>
              <a:rPr lang="tr-TR" dirty="0" smtClean="0"/>
              <a:t>Sonraki çalışmalar için öneriler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11922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Çalışmanın Kısıtları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Türkiye’de faaliyet gösteren ve 2002Q4-2018Q4 döneminde verisi bulunan </a:t>
            </a:r>
            <a:r>
              <a:rPr lang="tr-TR" dirty="0" smtClean="0">
                <a:solidFill>
                  <a:srgbClr val="FF0000"/>
                </a:solidFill>
              </a:rPr>
              <a:t>sadece 23 banka </a:t>
            </a:r>
            <a:r>
              <a:rPr lang="tr-TR" dirty="0" smtClean="0"/>
              <a:t>örneklem kapsamında kullanılmıştır.</a:t>
            </a:r>
          </a:p>
          <a:p>
            <a:r>
              <a:rPr lang="tr-TR" dirty="0" smtClean="0"/>
              <a:t>Sabit ve </a:t>
            </a:r>
            <a:r>
              <a:rPr lang="tr-TR" dirty="0" err="1" smtClean="0"/>
              <a:t>rassal</a:t>
            </a:r>
            <a:r>
              <a:rPr lang="tr-TR" dirty="0" smtClean="0"/>
              <a:t> etkilere bakılan panel regresyon modeli kullanılmıştır. </a:t>
            </a:r>
            <a:r>
              <a:rPr lang="tr-TR" dirty="0" smtClean="0">
                <a:solidFill>
                  <a:srgbClr val="FF0000"/>
                </a:solidFill>
              </a:rPr>
              <a:t>Farklı test istatistikleri </a:t>
            </a:r>
            <a:r>
              <a:rPr lang="tr-TR" dirty="0" smtClean="0"/>
              <a:t>farklı sonuçlar elde edilmesine yol açabilir.</a:t>
            </a:r>
          </a:p>
          <a:p>
            <a:r>
              <a:rPr lang="tr-TR" dirty="0" smtClean="0"/>
              <a:t>Reklam ve finansal performans konusu </a:t>
            </a:r>
            <a:r>
              <a:rPr lang="tr-TR" dirty="0" err="1" smtClean="0">
                <a:solidFill>
                  <a:srgbClr val="FF0000"/>
                </a:solidFill>
              </a:rPr>
              <a:t>interdisipliner</a:t>
            </a:r>
            <a:r>
              <a:rPr lang="tr-TR" dirty="0" smtClean="0"/>
              <a:t> bir konudur ve bu konuda yapılan çalışmalarda diğer disiplinler tarafından farklı bakış açılarıyla farklı yaklaşımlar sergilendiği gözlemlenmiştir. Bu çalışmanın finans alanında </a:t>
            </a:r>
            <a:r>
              <a:rPr lang="tr-TR" dirty="0"/>
              <a:t>olması </a:t>
            </a:r>
            <a:r>
              <a:rPr lang="tr-TR" dirty="0" smtClean="0"/>
              <a:t>sebebiyle </a:t>
            </a:r>
            <a:r>
              <a:rPr lang="tr-TR" dirty="0" smtClean="0">
                <a:solidFill>
                  <a:srgbClr val="FF0000"/>
                </a:solidFill>
              </a:rPr>
              <a:t>diğer pek çok yaklaşım göz ardı edilmiştir</a:t>
            </a:r>
            <a:r>
              <a:rPr lang="tr-TR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20550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4000" dirty="0" smtClean="0"/>
              <a:t>Dinlediğiniz için teşekkür ederim</a:t>
            </a:r>
            <a:endParaRPr lang="tr-TR" sz="4000" dirty="0"/>
          </a:p>
        </p:txBody>
      </p:sp>
    </p:spTree>
    <p:extLst>
      <p:ext uri="{BB962C8B-B14F-4D97-AF65-F5344CB8AC3E}">
        <p14:creationId xmlns:p14="http://schemas.microsoft.com/office/powerpoint/2010/main" val="746711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Bankaların Performanslarının Değerlendirilmesindeki Yaklaşımlar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/>
              <a:t>Bankacılık literatüründe, bankaların faaliyetlerine göre bankacılık sektörünün </a:t>
            </a:r>
            <a:r>
              <a:rPr lang="tr-TR" dirty="0" smtClean="0"/>
              <a:t>değerlendirilmesinde </a:t>
            </a:r>
            <a:r>
              <a:rPr lang="tr-TR" dirty="0"/>
              <a:t>üç farklı yaklaşım kullanılmıştır. </a:t>
            </a:r>
            <a:endParaRPr lang="tr-TR" dirty="0" smtClean="0"/>
          </a:p>
          <a:p>
            <a:r>
              <a:rPr lang="tr-TR" b="1" dirty="0" smtClean="0">
                <a:solidFill>
                  <a:srgbClr val="FF0000"/>
                </a:solidFill>
              </a:rPr>
              <a:t>Bunlar </a:t>
            </a:r>
            <a:r>
              <a:rPr lang="tr-TR" b="1" dirty="0">
                <a:solidFill>
                  <a:srgbClr val="FF0000"/>
                </a:solidFill>
              </a:rPr>
              <a:t>“üretim yaklaşımı”, “aracılık yaklaşımı” ve “karlılık </a:t>
            </a:r>
            <a:r>
              <a:rPr lang="tr-TR" b="1" dirty="0" err="1">
                <a:solidFill>
                  <a:srgbClr val="FF0000"/>
                </a:solidFill>
              </a:rPr>
              <a:t>yaklaşımı”dır</a:t>
            </a:r>
            <a:r>
              <a:rPr lang="tr-TR" b="1" dirty="0">
                <a:solidFill>
                  <a:srgbClr val="FF0000"/>
                </a:solidFill>
              </a:rPr>
              <a:t>. </a:t>
            </a:r>
            <a:endParaRPr lang="tr-TR" b="1" dirty="0" smtClean="0">
              <a:solidFill>
                <a:srgbClr val="FF0000"/>
              </a:solidFill>
            </a:endParaRPr>
          </a:p>
          <a:p>
            <a:r>
              <a:rPr lang="tr-TR" dirty="0" smtClean="0"/>
              <a:t>Üretim </a:t>
            </a:r>
            <a:r>
              <a:rPr lang="tr-TR" dirty="0"/>
              <a:t>yaklaşımında, bankaların işgücü ve sermaye kullanarak mevduat ürettiği ve kredi sağladığı varsayılmaktadır. </a:t>
            </a:r>
            <a:endParaRPr lang="tr-TR" dirty="0" smtClean="0"/>
          </a:p>
          <a:p>
            <a:r>
              <a:rPr lang="tr-TR" dirty="0" smtClean="0"/>
              <a:t>Aracılık </a:t>
            </a:r>
            <a:r>
              <a:rPr lang="tr-TR" dirty="0"/>
              <a:t>yaklaşımında, bankalar para yatıranlar ile para çekenler arasında aracı olarak kabul edilir. Diğer bir deyişle, bankaların temel işlevleri topladıkları mevduatları krediye dönüştürmektir. </a:t>
            </a:r>
            <a:r>
              <a:rPr lang="tr-TR" dirty="0" smtClean="0"/>
              <a:t>(TFRS-9 ve 5441 sayılı Bankacılık Kanunu)</a:t>
            </a:r>
          </a:p>
          <a:p>
            <a:r>
              <a:rPr lang="tr-TR" dirty="0" smtClean="0"/>
              <a:t>Ve </a:t>
            </a:r>
            <a:r>
              <a:rPr lang="tr-TR" dirty="0"/>
              <a:t>son olarak, karlılık yaklaşımına göre, bir bankanın temel motivasyonu karını arttırmaktır (</a:t>
            </a:r>
            <a:r>
              <a:rPr lang="tr-TR" dirty="0" err="1"/>
              <a:t>Drake</a:t>
            </a:r>
            <a:r>
              <a:rPr lang="tr-TR" dirty="0"/>
              <a:t>, </a:t>
            </a:r>
            <a:r>
              <a:rPr lang="tr-TR" dirty="0" err="1"/>
              <a:t>Hall</a:t>
            </a:r>
            <a:r>
              <a:rPr lang="tr-TR" dirty="0"/>
              <a:t>, &amp; </a:t>
            </a:r>
            <a:r>
              <a:rPr lang="tr-TR" dirty="0" err="1"/>
              <a:t>Simper</a:t>
            </a:r>
            <a:r>
              <a:rPr lang="tr-TR" dirty="0"/>
              <a:t>, </a:t>
            </a:r>
            <a:r>
              <a:rPr lang="tr-TR" dirty="0" smtClean="0"/>
              <a:t>2009</a:t>
            </a:r>
            <a:r>
              <a:rPr lang="tr-TR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171327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Bankaların Finansal </a:t>
            </a:r>
            <a:r>
              <a:rPr lang="tr-TR" smtClean="0"/>
              <a:t>Performanslarının Karlılık Üzerinden İncelenmesi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Literatürde “Sermaye </a:t>
            </a:r>
            <a:r>
              <a:rPr lang="tr-TR" dirty="0" err="1"/>
              <a:t>Rasyoları</a:t>
            </a:r>
            <a:r>
              <a:rPr lang="tr-TR" dirty="0"/>
              <a:t>, Bilanço </a:t>
            </a:r>
            <a:r>
              <a:rPr lang="tr-TR" dirty="0" err="1"/>
              <a:t>Rasyoları</a:t>
            </a:r>
            <a:r>
              <a:rPr lang="tr-TR" dirty="0"/>
              <a:t>, Aktif Kalitesi, Likidite </a:t>
            </a:r>
            <a:r>
              <a:rPr lang="tr-TR" dirty="0" err="1"/>
              <a:t>Rasyoları</a:t>
            </a:r>
            <a:r>
              <a:rPr lang="tr-TR" dirty="0"/>
              <a:t>, Karlılık </a:t>
            </a:r>
            <a:r>
              <a:rPr lang="tr-TR" dirty="0" err="1"/>
              <a:t>Rasyoları</a:t>
            </a:r>
            <a:r>
              <a:rPr lang="tr-TR" dirty="0"/>
              <a:t> ve Gelir-Gider Yapısı” olmak üzere altı farklı kategoride finansal yapının incelendiği görülmektedir (Çelen, 2014).</a:t>
            </a:r>
          </a:p>
        </p:txBody>
      </p:sp>
    </p:spTree>
    <p:extLst>
      <p:ext uri="{BB962C8B-B14F-4D97-AF65-F5344CB8AC3E}">
        <p14:creationId xmlns:p14="http://schemas.microsoft.com/office/powerpoint/2010/main" val="3889585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Davranışsal Finans Perspektifinden Reklam ve Bankacılık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İnsan ve rasyonalite</a:t>
            </a:r>
          </a:p>
        </p:txBody>
      </p:sp>
      <p:pic>
        <p:nvPicPr>
          <p:cNvPr id="1026" name="Picture 2" descr="Heart or Brain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5" b="8722"/>
          <a:stretch/>
        </p:blipFill>
        <p:spPr bwMode="auto">
          <a:xfrm>
            <a:off x="6229350" y="1690688"/>
            <a:ext cx="4067175" cy="35964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8306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Davranışsal Finans Perspektifinden Reklam ve </a:t>
            </a:r>
            <a:r>
              <a:rPr lang="tr-TR" dirty="0" smtClean="0"/>
              <a:t>Bankacılık-2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Bireylerin davranışlarındaki farklılaşmaya yol açan altı farklı kişisel özellik vardır: </a:t>
            </a:r>
            <a:endParaRPr lang="tr-TR" dirty="0" smtClean="0"/>
          </a:p>
          <a:p>
            <a:pPr marL="514350" indent="-514350">
              <a:buAutoNum type="arabicParenBoth"/>
            </a:pPr>
            <a:r>
              <a:rPr lang="tr-TR" dirty="0" smtClean="0"/>
              <a:t>öngörü</a:t>
            </a:r>
            <a:r>
              <a:rPr lang="tr-TR" dirty="0"/>
              <a:t>, </a:t>
            </a:r>
            <a:endParaRPr lang="tr-TR" dirty="0" smtClean="0"/>
          </a:p>
          <a:p>
            <a:pPr marL="514350" indent="-514350">
              <a:buAutoNum type="arabicParenBoth"/>
            </a:pPr>
            <a:r>
              <a:rPr lang="tr-TR" dirty="0" smtClean="0"/>
              <a:t>kendi </a:t>
            </a:r>
            <a:r>
              <a:rPr lang="tr-TR" dirty="0"/>
              <a:t>kendini kontrol etme, 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(</a:t>
            </a:r>
            <a:r>
              <a:rPr lang="tr-TR" dirty="0"/>
              <a:t>3) alışkanlık</a:t>
            </a:r>
            <a:r>
              <a:rPr lang="tr-TR" dirty="0" smtClean="0"/>
              <a:t>,</a:t>
            </a:r>
          </a:p>
          <a:p>
            <a:pPr marL="0" indent="0">
              <a:buNone/>
            </a:pPr>
            <a:r>
              <a:rPr lang="tr-TR" dirty="0" smtClean="0"/>
              <a:t>(</a:t>
            </a:r>
            <a:r>
              <a:rPr lang="tr-TR" dirty="0"/>
              <a:t>4) yaşam beklentisi, 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(</a:t>
            </a:r>
            <a:r>
              <a:rPr lang="tr-TR" dirty="0"/>
              <a:t>5) diğer kişilerin yaşamlarına dair endişe, 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(</a:t>
            </a:r>
            <a:r>
              <a:rPr lang="tr-TR" dirty="0"/>
              <a:t>6) moda (</a:t>
            </a:r>
            <a:r>
              <a:rPr lang="tr-TR" dirty="0" err="1"/>
              <a:t>Fisher</a:t>
            </a:r>
            <a:r>
              <a:rPr lang="tr-TR" dirty="0"/>
              <a:t>, 1930:81)</a:t>
            </a:r>
          </a:p>
        </p:txBody>
      </p:sp>
    </p:spTree>
    <p:extLst>
      <p:ext uri="{BB962C8B-B14F-4D97-AF65-F5344CB8AC3E}">
        <p14:creationId xmlns:p14="http://schemas.microsoft.com/office/powerpoint/2010/main" val="3898067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Davranışsal Finans Perspektifinden Reklam ve </a:t>
            </a:r>
            <a:r>
              <a:rPr lang="tr-TR" dirty="0" smtClean="0"/>
              <a:t>Bankacılık-3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Etkin piyasalar ve bilgi asimetrisi</a:t>
            </a:r>
          </a:p>
          <a:p>
            <a:pPr marL="0" indent="0">
              <a:buNone/>
            </a:pPr>
            <a:r>
              <a:rPr lang="tr-TR" dirty="0"/>
              <a:t>Bilgi asimetrisi, en genel anlamda finansal ürün sağlayıcıları ve tüketicileri arasındaki eşit dağılmamış olan bilgi anlamına </a:t>
            </a:r>
            <a:r>
              <a:rPr lang="tr-TR" dirty="0" smtClean="0"/>
              <a:t>gelmektedir (</a:t>
            </a:r>
            <a:r>
              <a:rPr lang="tr-TR" dirty="0" err="1"/>
              <a:t>Leyshon</a:t>
            </a:r>
            <a:r>
              <a:rPr lang="tr-TR" dirty="0"/>
              <a:t>, </a:t>
            </a:r>
            <a:r>
              <a:rPr lang="tr-TR" dirty="0" err="1"/>
              <a:t>Thrift</a:t>
            </a:r>
            <a:r>
              <a:rPr lang="tr-TR" dirty="0"/>
              <a:t>, &amp; </a:t>
            </a:r>
            <a:r>
              <a:rPr lang="tr-TR" dirty="0" err="1"/>
              <a:t>Pratt</a:t>
            </a:r>
            <a:r>
              <a:rPr lang="tr-TR" dirty="0"/>
              <a:t>, </a:t>
            </a:r>
            <a:r>
              <a:rPr lang="tr-TR" dirty="0" smtClean="0"/>
              <a:t>1998). </a:t>
            </a:r>
          </a:p>
          <a:p>
            <a:pPr marL="0" indent="0">
              <a:buNone/>
            </a:pPr>
            <a:endParaRPr lang="tr-TR" dirty="0"/>
          </a:p>
          <a:p>
            <a:r>
              <a:rPr lang="tr-TR" dirty="0" smtClean="0"/>
              <a:t>Finansal okuryazarlık</a:t>
            </a:r>
          </a:p>
          <a:p>
            <a:pPr marL="0" indent="0">
              <a:buNone/>
            </a:pPr>
            <a:endParaRPr lang="tr-TR" dirty="0"/>
          </a:p>
          <a:p>
            <a:r>
              <a:rPr lang="tr-TR" dirty="0"/>
              <a:t>Bankalar açısından reklam faaliyetleri, gelecekteki nakit akışları üzerinde olası olumlu etkileri olan maddi olmayan duran varlıklara yatırım yapılmış gibi kabul edilebilir (</a:t>
            </a:r>
            <a:r>
              <a:rPr lang="tr-TR" dirty="0" err="1"/>
              <a:t>Chauvin</a:t>
            </a:r>
            <a:r>
              <a:rPr lang="tr-TR" dirty="0"/>
              <a:t> &amp; </a:t>
            </a:r>
            <a:r>
              <a:rPr lang="tr-TR" dirty="0" err="1"/>
              <a:t>Hirschey</a:t>
            </a:r>
            <a:r>
              <a:rPr lang="tr-TR" dirty="0"/>
              <a:t>, 1993).</a:t>
            </a:r>
          </a:p>
        </p:txBody>
      </p:sp>
    </p:spTree>
    <p:extLst>
      <p:ext uri="{BB962C8B-B14F-4D97-AF65-F5344CB8AC3E}">
        <p14:creationId xmlns:p14="http://schemas.microsoft.com/office/powerpoint/2010/main" val="919187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1031</TotalTime>
  <Words>4115</Words>
  <Application>Microsoft Office PowerPoint</Application>
  <PresentationFormat>Geniş ekran</PresentationFormat>
  <Paragraphs>1675</Paragraphs>
  <Slides>46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46</vt:i4>
      </vt:variant>
    </vt:vector>
  </HeadingPairs>
  <TitlesOfParts>
    <vt:vector size="52" baseType="lpstr">
      <vt:lpstr>Arial</vt:lpstr>
      <vt:lpstr>Calibri</vt:lpstr>
      <vt:lpstr>Calibri Light</vt:lpstr>
      <vt:lpstr>Cambria Math</vt:lpstr>
      <vt:lpstr>Times New Roman</vt:lpstr>
      <vt:lpstr>Office Teması</vt:lpstr>
      <vt:lpstr>Türkiye’deki Bankaların Finansal Performansları ile Reklam Faaliyetleri Arasındaki İlişkinin Analizi: Ampirik Bir Uygulama  </vt:lpstr>
      <vt:lpstr>Sunum İçeriği</vt:lpstr>
      <vt:lpstr>Araştırmaya ait genel bilgiler</vt:lpstr>
      <vt:lpstr>Genel Araştırma Modeli</vt:lpstr>
      <vt:lpstr>Bankaların Performanslarının Değerlendirilmesindeki Yaklaşımlar</vt:lpstr>
      <vt:lpstr>Bankaların Finansal Performanslarının Karlılık Üzerinden İncelenmesi</vt:lpstr>
      <vt:lpstr>Davranışsal Finans Perspektifinden Reklam ve Bankacılık</vt:lpstr>
      <vt:lpstr>Davranışsal Finans Perspektifinden Reklam ve Bankacılık-2</vt:lpstr>
      <vt:lpstr>Davranışsal Finans Perspektifinden Reklam ve Bankacılık-3</vt:lpstr>
      <vt:lpstr>Reklamın Kümülatif ve Gecikmeli Etkisi</vt:lpstr>
      <vt:lpstr>Reklamın Kümülatif ve Gecikmeli Etkisi-2</vt:lpstr>
      <vt:lpstr>Reklamın Etkisindeki Gecikmenin Nedenleri</vt:lpstr>
      <vt:lpstr>Reklam Harcamaları ve Reklam Yoğunluğu</vt:lpstr>
      <vt:lpstr>AKBANK T.A.Ş. 30 Eylül 2016 Tarihi İtibariyle Hazırlanan Kamuya Açıklanacak Konsolide Finansal Tablolar, Bunlara İlişkin Açıklama ve Dipnotlar ile Sınırlı Denetim Raporu. </vt:lpstr>
      <vt:lpstr>Reklam Harcaması Yaklaşımı</vt:lpstr>
      <vt:lpstr>Reklam ve Rekabet</vt:lpstr>
      <vt:lpstr>Bankaların Finansal Performansları ve Reklam</vt:lpstr>
      <vt:lpstr>Finansal Performans Ölçümü - ROA</vt:lpstr>
      <vt:lpstr>PowerPoint Sunusu</vt:lpstr>
      <vt:lpstr>PowerPoint Sunusu</vt:lpstr>
      <vt:lpstr>Uygulama</vt:lpstr>
      <vt:lpstr>Çalışmada kullanılan modeller (AdvExp)</vt:lpstr>
      <vt:lpstr>Çalışmada kullanılan modeller-2 (AdvExp) </vt:lpstr>
      <vt:lpstr>Çalışmada kullanılan modeller-3 (AdvExp)</vt:lpstr>
      <vt:lpstr>Çalışmada kullanılan değişkenler </vt:lpstr>
      <vt:lpstr>PowerPoint Sunusu</vt:lpstr>
      <vt:lpstr>PowerPoint Sunusu</vt:lpstr>
      <vt:lpstr>Çalışmanın Yöntemi</vt:lpstr>
      <vt:lpstr>Çalışmanın kapsamı</vt:lpstr>
      <vt:lpstr>Çalışmanın kapsamı</vt:lpstr>
      <vt:lpstr>PowerPoint Sunusu</vt:lpstr>
      <vt:lpstr>Sonuçlar</vt:lpstr>
      <vt:lpstr>PowerPoint Sunusu</vt:lpstr>
      <vt:lpstr>PowerPoint Sunusu</vt:lpstr>
      <vt:lpstr>PowerPoint Sunusu</vt:lpstr>
      <vt:lpstr>PowerPoint Sunusu</vt:lpstr>
      <vt:lpstr>PowerPoint Sunusu</vt:lpstr>
      <vt:lpstr>Sonuçlar-2 </vt:lpstr>
      <vt:lpstr>PowerPoint Sunusu</vt:lpstr>
      <vt:lpstr>PowerPoint Sunusu</vt:lpstr>
      <vt:lpstr>PowerPoint Sunusu</vt:lpstr>
      <vt:lpstr>PowerPoint Sunusu</vt:lpstr>
      <vt:lpstr>PowerPoint Sunusu</vt:lpstr>
      <vt:lpstr>Değerlendirme ve Öneriler</vt:lpstr>
      <vt:lpstr>Çalışmanın Kısıtları</vt:lpstr>
      <vt:lpstr>PowerPoint Sunusu</vt:lpstr>
    </vt:vector>
  </TitlesOfParts>
  <Company>Sakarya Üniversitesi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Türkiye’deki Bankaların Finansal Performansları ile Reklam Faaliyetleri Arasındaki İlişkinin Analizi: Ampirik Bir Uygulama  </dc:title>
  <dc:creator>tugba koc</dc:creator>
  <cp:lastModifiedBy>Sau</cp:lastModifiedBy>
  <cp:revision>144</cp:revision>
  <dcterms:created xsi:type="dcterms:W3CDTF">2019-05-28T07:54:50Z</dcterms:created>
  <dcterms:modified xsi:type="dcterms:W3CDTF">2019-10-02T06:43:15Z</dcterms:modified>
</cp:coreProperties>
</file>