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91" r:id="rId1"/>
    <p:sldMasterId id="2147484037" r:id="rId2"/>
  </p:sldMasterIdLst>
  <p:notesMasterIdLst>
    <p:notesMasterId r:id="rId19"/>
  </p:notesMasterIdLst>
  <p:sldIdLst>
    <p:sldId id="276" r:id="rId3"/>
    <p:sldId id="256" r:id="rId4"/>
    <p:sldId id="257" r:id="rId5"/>
    <p:sldId id="258" r:id="rId6"/>
    <p:sldId id="259" r:id="rId7"/>
    <p:sldId id="261" r:id="rId8"/>
    <p:sldId id="262" r:id="rId9"/>
    <p:sldId id="272" r:id="rId10"/>
    <p:sldId id="263" r:id="rId11"/>
    <p:sldId id="275" r:id="rId12"/>
    <p:sldId id="265" r:id="rId13"/>
    <p:sldId id="266" r:id="rId14"/>
    <p:sldId id="268" r:id="rId15"/>
    <p:sldId id="269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kan turgut" initials="et" lastIdx="0" clrIdx="0">
    <p:extLst>
      <p:ext uri="{19B8F6BF-5375-455C-9EA6-DF929625EA0E}">
        <p15:presenceInfo xmlns:p15="http://schemas.microsoft.com/office/powerpoint/2012/main" userId="bdfd4e1b4b0b37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65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6966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89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852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92085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3817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3352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29889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487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138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31670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057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588977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59141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56453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46116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86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4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0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17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53314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6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87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99162F-014A-49F1-9FA0-C58352FD0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3" y="1803531"/>
            <a:ext cx="10325686" cy="2501183"/>
          </a:xfrm>
        </p:spPr>
        <p:txBody>
          <a:bodyPr>
            <a:normAutofit/>
          </a:bodyPr>
          <a:lstStyle/>
          <a:p>
            <a:pPr algn="just"/>
            <a:r>
              <a:rPr lang="tr-TR" sz="3200" dirty="0">
                <a:cs typeface="Times New Roman" panose="02020603050405020304" pitchFamily="18" charset="0"/>
              </a:rPr>
              <a:t>‘ HERŞEY DİĞER ŞEYLERLE İLİŞKİLİDİR FAKAT YAKIN OLANLAR UZAK OLANLARDAN DAHA FAZLA İLİŞKİLİDİR.’ </a:t>
            </a:r>
          </a:p>
          <a:p>
            <a:r>
              <a:rPr lang="tr-TR" sz="3200" dirty="0">
                <a:cs typeface="Times New Roman" panose="02020603050405020304" pitchFamily="18" charset="0"/>
              </a:rPr>
              <a:t>                                             -TOBLER </a:t>
            </a:r>
          </a:p>
        </p:txBody>
      </p:sp>
    </p:spTree>
    <p:extLst>
      <p:ext uri="{BB962C8B-B14F-4D97-AF65-F5344CB8AC3E}">
        <p14:creationId xmlns:p14="http://schemas.microsoft.com/office/powerpoint/2010/main" val="2175517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B77169A-CAD0-4964-BD24-C6100D174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97185" y="1111348"/>
            <a:ext cx="11797629" cy="481819"/>
          </a:xfrm>
        </p:spPr>
        <p:txBody>
          <a:bodyPr>
            <a:noAutofit/>
          </a:bodyPr>
          <a:lstStyle/>
          <a:p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Şekil 3:Konut Alanının Ortalamasının Dağılımı                 Şekil 4: Bina Yaşının Ortalamasının Dağılımı                Şekil 5: Kat Sayısının Ortalamasının Dağılımı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DCDF17A5-A490-43F8-A4A1-6B27408D9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85" y="1663505"/>
            <a:ext cx="3722772" cy="4626974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CBA81341-3DDA-42C3-9EE7-25CAD1568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957" y="1663505"/>
            <a:ext cx="4037429" cy="4626974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3576A602-CC48-4CC2-BD43-082DE9193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7386" y="1663505"/>
            <a:ext cx="4037429" cy="462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28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>
            <a:spLocks noGrp="1"/>
          </p:cNvSpPr>
          <p:nvPr>
            <p:ph type="title"/>
          </p:nvPr>
        </p:nvSpPr>
        <p:spPr>
          <a:xfrm>
            <a:off x="314179" y="411480"/>
            <a:ext cx="10972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tr-TR" b="1" dirty="0"/>
              <a:t>Model-</a:t>
            </a:r>
            <a:r>
              <a:rPr lang="tr-TR" b="1" dirty="0" err="1"/>
              <a:t>Mekansal</a:t>
            </a:r>
            <a:r>
              <a:rPr lang="tr-TR" b="1" dirty="0"/>
              <a:t> Korelasyon</a:t>
            </a:r>
            <a:endParaRPr dirty="0"/>
          </a:p>
        </p:txBody>
      </p:sp>
      <p:sp>
        <p:nvSpPr>
          <p:cNvPr id="167" name="Google Shape;167;p22"/>
          <p:cNvSpPr txBox="1">
            <a:spLocks noGrp="1"/>
          </p:cNvSpPr>
          <p:nvPr>
            <p:ph idx="1"/>
          </p:nvPr>
        </p:nvSpPr>
        <p:spPr>
          <a:xfrm>
            <a:off x="609600" y="1575582"/>
            <a:ext cx="10972800" cy="499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78232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65760" lvl="0" indent="-78232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65760" lvl="0" indent="-78232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65760" lvl="0" indent="-78232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pic>
        <p:nvPicPr>
          <p:cNvPr id="168" name="Google Shape;168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12022" y="2810535"/>
            <a:ext cx="7667625" cy="298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12023" y="1575583"/>
            <a:ext cx="6698932" cy="961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"/>
          <p:cNvSpPr txBox="1">
            <a:spLocks noGrp="1"/>
          </p:cNvSpPr>
          <p:nvPr>
            <p:ph type="title"/>
          </p:nvPr>
        </p:nvSpPr>
        <p:spPr>
          <a:xfrm>
            <a:off x="0" y="172604"/>
            <a:ext cx="10515600" cy="49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tr-TR" sz="3600" b="1" dirty="0"/>
              <a:t>Model</a:t>
            </a:r>
            <a:endParaRPr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BDEBF02A-1CF0-4FE2-8B1C-8968DC10B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85" y="672041"/>
            <a:ext cx="10937630" cy="629529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>
            <a:spLocks noGrp="1"/>
          </p:cNvSpPr>
          <p:nvPr>
            <p:ph type="title"/>
          </p:nvPr>
        </p:nvSpPr>
        <p:spPr>
          <a:xfrm>
            <a:off x="328246" y="148884"/>
            <a:ext cx="10972800" cy="53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tr-TR" b="1" dirty="0"/>
              <a:t>Sonuçlar</a:t>
            </a:r>
            <a:endParaRPr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E55B3B4C-34CC-44EE-BE6B-BCBF70724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682284"/>
            <a:ext cx="10156874" cy="550750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253218" y="0"/>
            <a:ext cx="11830930" cy="142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tr-TR" b="1" dirty="0"/>
              <a:t>Sonuçlar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br>
              <a:rPr lang="tr-TR" b="1" dirty="0">
                <a:solidFill>
                  <a:srgbClr val="FF0000"/>
                </a:solidFill>
              </a:rPr>
            </a:br>
            <a:endParaRPr lang="tr-TR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E7E71C5B-1816-4FF0-AB18-BB49AADA8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74" y="1012874"/>
            <a:ext cx="10255348" cy="541606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4F3139-ACA5-4C28-AE58-F2ABBB479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215" y="211015"/>
            <a:ext cx="10515600" cy="45016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Sonuçlar-</a:t>
            </a:r>
            <a:r>
              <a:rPr lang="tr-TR" b="1" dirty="0" err="1"/>
              <a:t>Moran</a:t>
            </a:r>
            <a:r>
              <a:rPr lang="tr-TR" b="1" dirty="0"/>
              <a:t> I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DC080B1-07C6-4C2D-A269-96F27CBDD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8" y="815926"/>
            <a:ext cx="10816990" cy="602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92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A4CC4D-FFBD-4AFA-B63C-476C47B6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Değerlendirme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82C5B1-6EBF-401A-99CC-83818E4EA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 Pozitif mekânsal etki-hata modeli,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 Piyasa yapısı, eksik bilgi ampirik katkı,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Altyapı gelişmeler dengeli değil, devlet konutları,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İlave değişkenler, haritalar, güncel fiyatlar, 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84476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ctrTitle"/>
          </p:nvPr>
        </p:nvSpPr>
        <p:spPr>
          <a:xfrm>
            <a:off x="567397" y="534573"/>
            <a:ext cx="11277600" cy="2760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150000"/>
              </a:lnSpc>
              <a:buSzPts val="3600"/>
            </a:pPr>
            <a:r>
              <a:rPr lang="en-US" sz="2800" b="1" i="1" dirty="0">
                <a:latin typeface="+mn-lt"/>
                <a:cs typeface="Times New Roman" panose="02020603050405020304" pitchFamily="18" charset="0"/>
              </a:rPr>
              <a:t>KONUT SATIŞ FİYATLARININ BELİRLEYİCİLERİ: SAKARYA İLİ ÜZERİNE GÜNCEL BİR MEKANSAL EKONOMETRİK UYGULAMA </a:t>
            </a:r>
            <a:endParaRPr sz="2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9" name="Google Shape;109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tr-TR" b="1" i="1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Erkan Turgut</a:t>
            </a:r>
            <a:endParaRPr b="1" i="1" dirty="0">
              <a:solidFill>
                <a:schemeClr val="tx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tr-TR" b="1" i="1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Sakarya Üniversitesi</a:t>
            </a:r>
            <a:endParaRPr b="1" dirty="0">
              <a:solidFill>
                <a:schemeClr val="tx1"/>
              </a:solidFill>
              <a:latin typeface="+mn-lt"/>
            </a:endParaRPr>
          </a:p>
          <a:p>
            <a:pPr marL="64008" lvl="0" indent="0" algn="l" rtl="0">
              <a:spcBef>
                <a:spcPts val="300"/>
              </a:spcBef>
              <a:spcAft>
                <a:spcPts val="0"/>
              </a:spcAft>
              <a:buSzPts val="2400"/>
              <a:buNone/>
            </a:pPr>
            <a:endParaRPr b="1" i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335921" y="213676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tr-TR" b="1" dirty="0"/>
              <a:t>İçerik</a:t>
            </a:r>
            <a:endParaRPr dirty="0"/>
          </a:p>
        </p:txBody>
      </p:sp>
      <p:sp>
        <p:nvSpPr>
          <p:cNvPr id="115" name="Google Shape;115;p14"/>
          <p:cNvSpPr txBox="1">
            <a:spLocks noGrp="1"/>
          </p:cNvSpPr>
          <p:nvPr>
            <p:ph idx="1"/>
          </p:nvPr>
        </p:nvSpPr>
        <p:spPr>
          <a:xfrm>
            <a:off x="1335921" y="1938160"/>
            <a:ext cx="9520158" cy="381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2628" indent="-342900"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-TR" sz="3200" dirty="0"/>
              <a:t>Motivasyon</a:t>
            </a:r>
            <a:endParaRPr sz="3200" dirty="0"/>
          </a:p>
          <a:p>
            <a:pPr marL="452628" indent="-342900">
              <a:spcBef>
                <a:spcPts val="300"/>
              </a:spcBef>
              <a:buSzPts val="2800"/>
              <a:buFont typeface="Arial" panose="020B0604020202020204" pitchFamily="34" charset="0"/>
              <a:buChar char="•"/>
            </a:pPr>
            <a:r>
              <a:rPr lang="tr-TR" sz="3200" dirty="0"/>
              <a:t>Literatür</a:t>
            </a:r>
            <a:endParaRPr sz="3200" dirty="0"/>
          </a:p>
          <a:p>
            <a:pPr marL="452628" indent="-342900">
              <a:spcBef>
                <a:spcPts val="300"/>
              </a:spcBef>
              <a:buSzPts val="2800"/>
              <a:buFont typeface="Arial" panose="020B0604020202020204" pitchFamily="34" charset="0"/>
              <a:buChar char="•"/>
            </a:pPr>
            <a:r>
              <a:rPr lang="tr-TR" sz="3200" dirty="0"/>
              <a:t>Sakarya konut piyasası ve konut istatistikleri</a:t>
            </a:r>
          </a:p>
          <a:p>
            <a:pPr marL="452628" indent="-342900">
              <a:spcBef>
                <a:spcPts val="300"/>
              </a:spcBef>
              <a:buSzPts val="2800"/>
              <a:buFont typeface="Arial" panose="020B0604020202020204" pitchFamily="34" charset="0"/>
              <a:buChar char="•"/>
            </a:pPr>
            <a:r>
              <a:rPr lang="tr-TR" sz="3200" dirty="0"/>
              <a:t>Veri ve model</a:t>
            </a:r>
            <a:endParaRPr sz="3200" dirty="0"/>
          </a:p>
          <a:p>
            <a:pPr marL="452628" indent="-342900">
              <a:spcBef>
                <a:spcPts val="300"/>
              </a:spcBef>
              <a:buSzPts val="2800"/>
              <a:buFont typeface="Arial" panose="020B0604020202020204" pitchFamily="34" charset="0"/>
              <a:buChar char="•"/>
            </a:pPr>
            <a:r>
              <a:rPr lang="tr-TR" sz="3200" dirty="0"/>
              <a:t>Sonuçlar</a:t>
            </a:r>
            <a:endParaRPr sz="3200" dirty="0"/>
          </a:p>
          <a:p>
            <a:pPr marL="452628" indent="-342900">
              <a:spcBef>
                <a:spcPts val="300"/>
              </a:spcBef>
              <a:buSzPts val="2800"/>
              <a:buFont typeface="Arial" panose="020B0604020202020204" pitchFamily="34" charset="0"/>
              <a:buChar char="•"/>
            </a:pPr>
            <a:r>
              <a:rPr lang="tr-TR" sz="3200" dirty="0"/>
              <a:t>Değerlendirme</a:t>
            </a:r>
            <a:endParaRPr sz="3200" dirty="0"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1434395" y="706045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tr-TR" b="1" dirty="0"/>
              <a:t>Motivasyon</a:t>
            </a:r>
            <a:endParaRPr dirty="0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687EF460-2156-4458-A52A-C22C3230D304}"/>
              </a:ext>
            </a:extLst>
          </p:cNvPr>
          <p:cNvSpPr/>
          <p:nvPr/>
        </p:nvSpPr>
        <p:spPr>
          <a:xfrm>
            <a:off x="1084491" y="1874728"/>
            <a:ext cx="94240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28" lvl="0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2590"/>
              <a:buFont typeface="Arial" panose="020B0604020202020204" pitchFamily="34" charset="0"/>
              <a:buChar char="•"/>
            </a:pPr>
            <a:r>
              <a:rPr lang="tr-TR" sz="2800" dirty="0"/>
              <a:t> Sakarya ilinde konut satış fiyatlarındaki mekânsal bağlar,</a:t>
            </a:r>
          </a:p>
          <a:p>
            <a:pPr marL="566928" lvl="0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2590"/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566928" lvl="0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2590"/>
              <a:buFont typeface="Arial" panose="020B0604020202020204" pitchFamily="34" charset="0"/>
              <a:buChar char="•"/>
            </a:pPr>
            <a:r>
              <a:rPr lang="tr-TR" sz="2800" dirty="0"/>
              <a:t>Literatürdeki eksiklik, Sakarya’da konut yatırımlarında artış, piyasa yapısı, işlem maliyetleri, eksik bilgi, alt yapısal değişmeler, </a:t>
            </a:r>
          </a:p>
          <a:p>
            <a:pPr marL="566928" lvl="0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2590"/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566928" lvl="0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2590"/>
              <a:buFont typeface="Arial" panose="020B0604020202020204" pitchFamily="34" charset="0"/>
              <a:buChar char="•"/>
            </a:pPr>
            <a:r>
              <a:rPr lang="tr-TR" sz="2800" dirty="0"/>
              <a:t>Yeni veri-2018, konut piyasasına ilişkin ampirik bilgi.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>
            <a:spLocks noGrp="1"/>
          </p:cNvSpPr>
          <p:nvPr>
            <p:ph type="title"/>
          </p:nvPr>
        </p:nvSpPr>
        <p:spPr>
          <a:xfrm>
            <a:off x="699867" y="140043"/>
            <a:ext cx="10515600" cy="75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tr-TR" b="1" dirty="0"/>
              <a:t>Literatür</a:t>
            </a:r>
            <a:endParaRPr dirty="0"/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485E8F89-3EA8-49B4-92EE-694284486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809127"/>
              </p:ext>
            </p:extLst>
          </p:nvPr>
        </p:nvGraphicFramePr>
        <p:xfrm>
          <a:off x="548640" y="787791"/>
          <a:ext cx="11254154" cy="5814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5182">
                  <a:extLst>
                    <a:ext uri="{9D8B030D-6E8A-4147-A177-3AD203B41FA5}">
                      <a16:colId xmlns:a16="http://schemas.microsoft.com/office/drawing/2014/main" val="4228875723"/>
                    </a:ext>
                  </a:extLst>
                </a:gridCol>
                <a:gridCol w="2895141">
                  <a:extLst>
                    <a:ext uri="{9D8B030D-6E8A-4147-A177-3AD203B41FA5}">
                      <a16:colId xmlns:a16="http://schemas.microsoft.com/office/drawing/2014/main" val="4229768710"/>
                    </a:ext>
                  </a:extLst>
                </a:gridCol>
                <a:gridCol w="2895141">
                  <a:extLst>
                    <a:ext uri="{9D8B030D-6E8A-4147-A177-3AD203B41FA5}">
                      <a16:colId xmlns:a16="http://schemas.microsoft.com/office/drawing/2014/main" val="3704624075"/>
                    </a:ext>
                  </a:extLst>
                </a:gridCol>
                <a:gridCol w="2898690">
                  <a:extLst>
                    <a:ext uri="{9D8B030D-6E8A-4147-A177-3AD203B41FA5}">
                      <a16:colId xmlns:a16="http://schemas.microsoft.com/office/drawing/2014/main" val="1414004951"/>
                    </a:ext>
                  </a:extLst>
                </a:gridCol>
              </a:tblGrid>
              <a:tr h="499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Yazar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Model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Bölge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Sonuç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2218106957"/>
                  </a:ext>
                </a:extLst>
              </a:tr>
              <a:tr h="689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Afşar, Yılmazel ve Yılmazel (2017)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Hedonik</a:t>
                      </a:r>
                      <a:r>
                        <a:rPr lang="tr-TR" sz="1600" dirty="0">
                          <a:effectLst/>
                        </a:rPr>
                        <a:t> Fiyatlama Modeli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Eskişehir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Konutun fiziksel yapıları pozitif ve fiyat üzerinde etkili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3811995034"/>
                  </a:ext>
                </a:extLst>
              </a:tr>
              <a:tr h="1244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        Uyar ve Yayla (2016)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Hedonik</a:t>
                      </a:r>
                      <a:r>
                        <a:rPr lang="tr-TR" sz="1600" dirty="0">
                          <a:effectLst/>
                        </a:rPr>
                        <a:t> Fiyatlama Modeli Ve Mekânsal Modeller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                        İstanbul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Mekânsal </a:t>
                      </a:r>
                      <a:r>
                        <a:rPr lang="tr-TR" sz="1600" dirty="0" err="1">
                          <a:effectLst/>
                        </a:rPr>
                        <a:t>Durbin</a:t>
                      </a:r>
                      <a:r>
                        <a:rPr lang="tr-TR" sz="1600" dirty="0">
                          <a:effectLst/>
                        </a:rPr>
                        <a:t> Modelinin konut fiyatları ve özellikleri arasındaki ilişkiyi daha iyi açıkladığı sonucuna ulaşmışlardır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887054384"/>
                  </a:ext>
                </a:extLst>
              </a:tr>
              <a:tr h="546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Işık (2015)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Hedonik Fiyatlama Modeli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Erzurum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Konutun fiziksel yapıları pozitif ve fiyat üzerinde etkili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4238787971"/>
                  </a:ext>
                </a:extLst>
              </a:tr>
              <a:tr h="1016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McCord</a:t>
                      </a:r>
                      <a:r>
                        <a:rPr lang="tr-TR" sz="1600" dirty="0">
                          <a:effectLst/>
                        </a:rPr>
                        <a:t>  vd. (2018)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En Küçük Kareler (OLS), Coğrafi Ağırlıklı Regresyon (GWR) Ve Mekânsal Gecikme Modeli (SLM)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Kuzey İrlanda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Çevre kirliliğinin, konut fiyatları üzerinde olumsuz bir etkisinin olduğu bulgusuna ulaşmışlardır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3404147670"/>
                  </a:ext>
                </a:extLst>
              </a:tr>
              <a:tr h="759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Mussa</a:t>
                      </a:r>
                      <a:r>
                        <a:rPr lang="tr-TR" sz="1600" dirty="0">
                          <a:effectLst/>
                        </a:rPr>
                        <a:t> vd. (2017)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Mekânsal </a:t>
                      </a:r>
                      <a:r>
                        <a:rPr lang="tr-TR" sz="1600" dirty="0" err="1">
                          <a:effectLst/>
                        </a:rPr>
                        <a:t>Durbin</a:t>
                      </a:r>
                      <a:r>
                        <a:rPr lang="tr-TR" sz="1600" dirty="0">
                          <a:effectLst/>
                        </a:rPr>
                        <a:t> Yöntemi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ABD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Bir şehre göçün konut talebini ve kiraları artırdığı sonucuna varmıştır.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1246209806"/>
                  </a:ext>
                </a:extLst>
              </a:tr>
              <a:tr h="1016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Osland (2010)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    Mekânsal Modeller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Norveç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mekansal</a:t>
                      </a:r>
                      <a:r>
                        <a:rPr lang="tr-TR" sz="1600" dirty="0">
                          <a:effectLst/>
                        </a:rPr>
                        <a:t> bağımlılığın veya komşuluğun konut fiyatlarının belirlenmesinde rol oynadığını ortaya koymuştur.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52" marR="65852" marT="0" marB="0"/>
                </a:tc>
                <a:extLst>
                  <a:ext uri="{0D108BD9-81ED-4DB2-BD59-A6C34878D82A}">
                    <a16:rowId xmlns:a16="http://schemas.microsoft.com/office/drawing/2014/main" val="41906058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/>
          <p:nvPr/>
        </p:nvSpPr>
        <p:spPr>
          <a:xfrm>
            <a:off x="609600" y="5267648"/>
            <a:ext cx="109728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50"/>
              <a:buFont typeface="Trebuchet MS"/>
              <a:buNone/>
            </a:pPr>
            <a:r>
              <a:rPr lang="tr-TR" sz="1950" b="1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Kaynak: TÜİK verileri ile oluşturulmuştur.</a:t>
            </a:r>
            <a:endParaRPr dirty="0"/>
          </a:p>
        </p:txBody>
      </p:sp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215704" y="703385"/>
            <a:ext cx="10972800" cy="633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tr-TR" sz="4000" b="1" dirty="0"/>
              <a:t>Sakarya  ve Türkiye de Satılan Konutlar (Adet)</a:t>
            </a:r>
            <a:br>
              <a:rPr lang="tr-TR" sz="4000" b="1" dirty="0"/>
            </a:br>
            <a:r>
              <a:rPr lang="tr-TR" sz="4000" b="1" dirty="0"/>
              <a:t> </a:t>
            </a:r>
            <a:endParaRPr sz="4000" b="1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D5A11628-D415-4D63-8A31-82387BBC9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07365"/>
            <a:ext cx="5585021" cy="3243268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70E914B4-04FB-4D06-AB44-8F2F6FFA5B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613" y="1807365"/>
            <a:ext cx="5040491" cy="32432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title"/>
          </p:nvPr>
        </p:nvSpPr>
        <p:spPr>
          <a:xfrm>
            <a:off x="1335921" y="702193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tr-TR" b="1" dirty="0"/>
              <a:t>Veri</a:t>
            </a:r>
            <a:endParaRPr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7C6738-4AAB-4A9F-BFBA-0B297EC1C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3000" dirty="0"/>
              <a:t>Sakarya, 16 ilçe, Mart-Mayıs dönemleri, 3595 adet konutun satış fiyatları,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000" dirty="0"/>
              <a:t>Veri emlak piyasası bakımından en güvenilir platformlar olan </a:t>
            </a:r>
            <a:r>
              <a:rPr lang="tr-TR" sz="3000" dirty="0" err="1"/>
              <a:t>zingat</a:t>
            </a:r>
            <a:r>
              <a:rPr lang="tr-TR" sz="3000" dirty="0"/>
              <a:t>, sahibinden.com, hürriyet emlak sitelerinden elde edilmiştir.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982FA5-10CE-4218-9B86-E005ECF1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" y="0"/>
            <a:ext cx="10972800" cy="1066800"/>
          </a:xfrm>
        </p:spPr>
        <p:txBody>
          <a:bodyPr anchor="t"/>
          <a:lstStyle/>
          <a:p>
            <a:pPr algn="ctr"/>
            <a:r>
              <a:rPr lang="tr-TR" dirty="0"/>
              <a:t>Veri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6839CBB-EB7D-408A-B101-CC0E2BA5C98D}"/>
              </a:ext>
            </a:extLst>
          </p:cNvPr>
          <p:cNvPicPr/>
          <p:nvPr/>
        </p:nvPicPr>
        <p:blipFill rotWithShape="1">
          <a:blip r:embed="rId2"/>
          <a:srcRect l="25132" t="46697" r="25595" b="20375"/>
          <a:stretch/>
        </p:blipFill>
        <p:spPr bwMode="auto">
          <a:xfrm>
            <a:off x="590844" y="1406769"/>
            <a:ext cx="11366694" cy="46564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25863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Unvan 41">
            <a:extLst>
              <a:ext uri="{FF2B5EF4-FFF2-40B4-BE49-F238E27FC236}">
                <a16:creationId xmlns:a16="http://schemas.microsoft.com/office/drawing/2014/main" id="{E9F1F165-3497-4D4B-85A2-A70C304A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57" y="155576"/>
            <a:ext cx="10515600" cy="57594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Sakarya ili nüfus ve fiyatların dağılımı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CCD0278-AD71-4AF6-99AE-647504D2C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85" y="1252538"/>
            <a:ext cx="1029062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4B5EB-39A0-44AA-B90E-9C549C83B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77" y="993497"/>
            <a:ext cx="9055043" cy="518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Şekil 1: Konut Fiyatlarının Dağılımı                                           Şekil 2: İlçe Nüfuslarının Dağılımı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ADEE90DE-CF4C-4A09-AF55-9CFC64E6A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64566"/>
            <a:ext cx="5299959" cy="502216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AF07D690-75B2-4C63-8807-CAF4B02CCE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44" y="1364566"/>
            <a:ext cx="5299960" cy="50221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8931</TotalTime>
  <Words>323</Words>
  <Application>Microsoft Office PowerPoint</Application>
  <PresentationFormat>Geniş ekran</PresentationFormat>
  <Paragraphs>89</Paragraphs>
  <Slides>16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Times New Roman</vt:lpstr>
      <vt:lpstr>Trebuchet MS</vt:lpstr>
      <vt:lpstr>Wingdings 2</vt:lpstr>
      <vt:lpstr>HDOfficeLightV0</vt:lpstr>
      <vt:lpstr>Geçmişe bakış</vt:lpstr>
      <vt:lpstr>PowerPoint Sunusu</vt:lpstr>
      <vt:lpstr>KONUT SATIŞ FİYATLARININ BELİRLEYİCİLERİ: SAKARYA İLİ ÜZERİNE GÜNCEL BİR MEKANSAL EKONOMETRİK UYGULAMA </vt:lpstr>
      <vt:lpstr>İçerik</vt:lpstr>
      <vt:lpstr>Motivasyon</vt:lpstr>
      <vt:lpstr>Literatür</vt:lpstr>
      <vt:lpstr>Sakarya  ve Türkiye de Satılan Konutlar (Adet)  </vt:lpstr>
      <vt:lpstr>Veri</vt:lpstr>
      <vt:lpstr>Veri</vt:lpstr>
      <vt:lpstr>Sakarya ili nüfus ve fiyatların dağılımı</vt:lpstr>
      <vt:lpstr>Şekil 3:Konut Alanının Ortalamasının Dağılımı                 Şekil 4: Bina Yaşının Ortalamasının Dağılımı                Şekil 5: Kat Sayısının Ortalamasının Dağılımı</vt:lpstr>
      <vt:lpstr>Model-Mekansal Korelasyon</vt:lpstr>
      <vt:lpstr>Model</vt:lpstr>
      <vt:lpstr>Sonuçlar</vt:lpstr>
      <vt:lpstr>Sonuçlar  </vt:lpstr>
      <vt:lpstr>Sonuçlar-Moran I</vt:lpstr>
      <vt:lpstr>Değerlendirme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KONUT SATIŞ FİYATLARININ BELİRLEYİCİLERİ: SAKARYA İLİ ÜZERİNE GÜNCEL BİR MEKANSAL EKONOMETRİK UYGULAMA </dc:title>
  <cp:lastModifiedBy>erkan turgut</cp:lastModifiedBy>
  <cp:revision>58</cp:revision>
  <dcterms:modified xsi:type="dcterms:W3CDTF">2019-04-10T09:17:48Z</dcterms:modified>
</cp:coreProperties>
</file>