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6" r:id="rId15"/>
    <p:sldId id="274" r:id="rId16"/>
    <p:sldId id="275" r:id="rId17"/>
    <p:sldId id="271" r:id="rId18"/>
    <p:sldId id="272" r:id="rId19"/>
    <p:sldId id="273"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D718961-9C50-457D-B113-1DFA34C0850A}">
          <p14:sldIdLst>
            <p14:sldId id="256"/>
            <p14:sldId id="257"/>
            <p14:sldId id="259"/>
            <p14:sldId id="260"/>
            <p14:sldId id="261"/>
            <p14:sldId id="262"/>
            <p14:sldId id="263"/>
            <p14:sldId id="264"/>
            <p14:sldId id="265"/>
            <p14:sldId id="266"/>
            <p14:sldId id="267"/>
            <p14:sldId id="268"/>
            <p14:sldId id="269"/>
            <p14:sldId id="276"/>
          </p14:sldIdLst>
        </p14:section>
        <p14:section name="Başlıksız Bölüm" id="{449638BF-4746-4994-8829-8744A3428DA6}">
          <p14:sldIdLst>
            <p14:sldId id="274"/>
            <p14:sldId id="275"/>
            <p14:sldId id="271"/>
            <p14:sldId id="272"/>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2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7" autoAdjust="0"/>
    <p:restoredTop sz="94660"/>
  </p:normalViewPr>
  <p:slideViewPr>
    <p:cSldViewPr>
      <p:cViewPr>
        <p:scale>
          <a:sx n="70" d="100"/>
          <a:sy n="70" d="100"/>
        </p:scale>
        <p:origin x="-1554"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1680095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176376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316705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282759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4985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2361577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2716484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324481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276574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109098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867A4C8-8527-47EB-8386-9D98A5159524}" type="datetimeFigureOut">
              <a:rPr lang="tr-TR" smtClean="0"/>
              <a:t>7.05.2019</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ADD599A5-891D-4F65-A9AD-F541F1E100EE}" type="slidenum">
              <a:rPr lang="tr-TR" smtClean="0"/>
              <a:t>‹#›</a:t>
            </a:fld>
            <a:endParaRPr lang="tr-TR" dirty="0"/>
          </a:p>
        </p:txBody>
      </p:sp>
    </p:spTree>
    <p:extLst>
      <p:ext uri="{BB962C8B-B14F-4D97-AF65-F5344CB8AC3E}">
        <p14:creationId xmlns:p14="http://schemas.microsoft.com/office/powerpoint/2010/main" val="72641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7A4C8-8527-47EB-8386-9D98A5159524}" type="datetimeFigureOut">
              <a:rPr lang="tr-TR" smtClean="0"/>
              <a:t>7.05.2019</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599A5-891D-4F65-A9AD-F541F1E100EE}" type="slidenum">
              <a:rPr lang="tr-TR" smtClean="0"/>
              <a:t>‹#›</a:t>
            </a:fld>
            <a:endParaRPr lang="tr-TR" dirty="0"/>
          </a:p>
        </p:txBody>
      </p:sp>
    </p:spTree>
    <p:extLst>
      <p:ext uri="{BB962C8B-B14F-4D97-AF65-F5344CB8AC3E}">
        <p14:creationId xmlns:p14="http://schemas.microsoft.com/office/powerpoint/2010/main" val="1470353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cte-ds.adalet.gov.tr/" TargetMode="External"/><Relationship Id="rId2" Type="http://schemas.openxmlformats.org/officeDocument/2006/relationships/hyperlink" Target="http://www.tuik.gov.tr/"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75000"/>
            </a:schemeClr>
          </a:fgClr>
          <a:bgClr>
            <a:schemeClr val="bg1"/>
          </a:bgClr>
        </a:patt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1355" y="109398"/>
            <a:ext cx="6624736" cy="3041975"/>
          </a:xfrm>
          <a:prstGeom prst="rect">
            <a:avLst/>
          </a:prstGeom>
          <a:blipFill dpi="0" rotWithShape="1">
            <a:blip r:embed="rId3">
              <a:alphaModFix amt="0"/>
            </a:blip>
            <a:srcRect/>
            <a:tile tx="0" ty="0" sx="100000" sy="100000" flip="none" algn="tl"/>
          </a:blipFill>
          <a:ln>
            <a:noFill/>
          </a:ln>
          <a:effectLst>
            <a:glow rad="1346200">
              <a:schemeClr val="accent1">
                <a:alpha val="27000"/>
              </a:schemeClr>
            </a:glow>
            <a:innerShdw blurRad="952500">
              <a:prstClr val="black"/>
            </a:innerShdw>
            <a:reflection stA="37000" endPos="92000" dir="5400000" sy="-100000" algn="bl" rotWithShape="0"/>
            <a:softEdge rad="127000"/>
          </a:effectLst>
        </p:spPr>
      </p:pic>
      <p:sp>
        <p:nvSpPr>
          <p:cNvPr id="5" name="Alt Başlık 4"/>
          <p:cNvSpPr>
            <a:spLocks noGrp="1"/>
          </p:cNvSpPr>
          <p:nvPr>
            <p:ph type="subTitle" idx="4294967295"/>
          </p:nvPr>
        </p:nvSpPr>
        <p:spPr>
          <a:xfrm>
            <a:off x="-18256" y="4149080"/>
            <a:ext cx="4155240" cy="1152128"/>
          </a:xfrm>
        </p:spPr>
        <p:txBody>
          <a:bodyPr>
            <a:normAutofit fontScale="92500"/>
          </a:bodyPr>
          <a:lstStyle/>
          <a:p>
            <a:pPr marL="0" indent="0" algn="just">
              <a:buNone/>
            </a:pPr>
            <a:r>
              <a:rPr lang="tr-TR" b="1" i="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tr-TR" b="1"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tr-TR"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ALEYNA PEHL</a:t>
            </a:r>
            <a:r>
              <a:rPr lang="tr-TR" sz="2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İ</a:t>
            </a:r>
            <a:r>
              <a:rPr lang="tr-TR"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VAN</a:t>
            </a:r>
          </a:p>
          <a:p>
            <a:pPr marL="0" indent="0" algn="just">
              <a:buNone/>
            </a:pPr>
            <a:r>
              <a:rPr lang="tr-TR" sz="2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B140318007</a:t>
            </a:r>
            <a:endParaRPr lang="tr-TR" sz="28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Alt Başlık 4"/>
          <p:cNvSpPr txBox="1">
            <a:spLocks/>
          </p:cNvSpPr>
          <p:nvPr/>
        </p:nvSpPr>
        <p:spPr>
          <a:xfrm>
            <a:off x="5756951" y="4221088"/>
            <a:ext cx="3384376" cy="93610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b="1"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30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EKONOMETRİ</a:t>
            </a:r>
            <a:endParaRPr lang="tr-TR" sz="30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buFont typeface="Arial" pitchFamily="34" charset="0"/>
              <a:buNone/>
            </a:pPr>
            <a:r>
              <a:rPr lang="tr-TR" sz="30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30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BÖLÜMÜ</a:t>
            </a:r>
          </a:p>
        </p:txBody>
      </p:sp>
      <p:sp>
        <p:nvSpPr>
          <p:cNvPr id="9" name="Alt Başlık 4"/>
          <p:cNvSpPr txBox="1">
            <a:spLocks/>
          </p:cNvSpPr>
          <p:nvPr/>
        </p:nvSpPr>
        <p:spPr>
          <a:xfrm>
            <a:off x="3131840" y="6408438"/>
            <a:ext cx="2782001" cy="45048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tr-TR" b="1"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2019</a:t>
            </a:r>
            <a:endParaRPr lang="tr-TR" sz="21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Başlık 1"/>
          <p:cNvSpPr txBox="1">
            <a:spLocks/>
          </p:cNvSpPr>
          <p:nvPr/>
        </p:nvSpPr>
        <p:spPr>
          <a:xfrm>
            <a:off x="0" y="5733256"/>
            <a:ext cx="9144000" cy="9060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smtClean="0">
                <a:solidFill>
                  <a:srgbClr val="002060"/>
                </a:solidFill>
                <a:latin typeface="Times New Roman" pitchFamily="18" charset="0"/>
                <a:cs typeface="Times New Roman" pitchFamily="18" charset="0"/>
              </a:rPr>
              <a:t>PANEL VERİ EKONOMETRİSİ VE UYGULAMALARI</a:t>
            </a:r>
            <a:endParaRPr lang="tr-TR"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5383868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3645"/>
            <a:ext cx="8229600" cy="607043"/>
          </a:xfrm>
        </p:spPr>
        <p:txBody>
          <a:bodyPr>
            <a:normAutofit/>
          </a:bodyPr>
          <a:lstStyle/>
          <a:p>
            <a:r>
              <a:rPr lang="tr-TR" sz="2400" b="1" u="sng" dirty="0" smtClean="0">
                <a:solidFill>
                  <a:srgbClr val="002060"/>
                </a:solidFill>
                <a:latin typeface="Times New Roman" pitchFamily="18" charset="0"/>
                <a:cs typeface="Times New Roman" pitchFamily="18" charset="0"/>
              </a:rPr>
              <a:t>MODELİN TEST EDİLMESİ</a:t>
            </a:r>
            <a:endParaRPr lang="tr-TR" sz="2400" b="1" u="sng" dirty="0">
              <a:solidFill>
                <a:srgbClr val="002060"/>
              </a:solidFill>
              <a:latin typeface="Times New Roman" pitchFamily="18" charset="0"/>
              <a:cs typeface="Times New Roman" pitchFamily="18" charset="0"/>
            </a:endParaRPr>
          </a:p>
        </p:txBody>
      </p:sp>
      <p:sp>
        <p:nvSpPr>
          <p:cNvPr id="7" name="Metin kutusu 6"/>
          <p:cNvSpPr txBox="1"/>
          <p:nvPr/>
        </p:nvSpPr>
        <p:spPr>
          <a:xfrm>
            <a:off x="971599" y="3949511"/>
            <a:ext cx="7411285" cy="2908489"/>
          </a:xfrm>
          <a:prstGeom prst="rect">
            <a:avLst/>
          </a:prstGeom>
          <a:noFill/>
        </p:spPr>
        <p:txBody>
          <a:bodyPr wrap="square" rtlCol="0">
            <a:spAutoFit/>
          </a:bodyPr>
          <a:lstStyle/>
          <a:p>
            <a:pPr algn="just"/>
            <a:r>
              <a:rPr lang="tr-TR" b="1" dirty="0" smtClean="0">
                <a:solidFill>
                  <a:srgbClr val="002060"/>
                </a:solidFill>
                <a:latin typeface="Times New Roman" pitchFamily="18" charset="0"/>
                <a:cs typeface="Times New Roman" pitchFamily="18" charset="0"/>
              </a:rPr>
              <a:t>İstatistiki yorum:</a:t>
            </a:r>
            <a:r>
              <a:rPr lang="tr-TR" dirty="0" smtClean="0">
                <a:solidFill>
                  <a:srgbClr val="002060"/>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Prob değerinin %10 luk düzeyde anlamlı olduğu görülmektedir. Katsayının negatif olması ters yönlü bir ilişkinin söz konusu olduğunu göstermektedir.</a:t>
            </a:r>
          </a:p>
          <a:p>
            <a:pPr algn="just"/>
            <a:r>
              <a:rPr lang="tr-TR" b="1" dirty="0" smtClean="0">
                <a:solidFill>
                  <a:srgbClr val="002060"/>
                </a:solidFill>
                <a:latin typeface="Times New Roman" pitchFamily="18" charset="0"/>
                <a:cs typeface="Times New Roman" pitchFamily="18" charset="0"/>
              </a:rPr>
              <a:t>İktisadi yorum: </a:t>
            </a:r>
            <a:r>
              <a:rPr lang="tr-TR" sz="2000" dirty="0" smtClean="0">
                <a:latin typeface="Times New Roman" pitchFamily="18" charset="0"/>
                <a:cs typeface="Times New Roman" pitchFamily="18" charset="0"/>
              </a:rPr>
              <a:t>Öğrenci sayısı 1 birim arttığında toplam hükümlü sayısında 1.91 birim azalışın olduğunu göstermektedir</a:t>
            </a:r>
            <a:r>
              <a:rPr lang="tr-TR" dirty="0" smtClean="0">
                <a:latin typeface="Times New Roman" pitchFamily="18" charset="0"/>
                <a:cs typeface="Times New Roman" pitchFamily="18" charset="0"/>
              </a:rPr>
              <a:t>.</a:t>
            </a:r>
          </a:p>
          <a:p>
            <a:endParaRPr lang="tr-TR" sz="1700" dirty="0" smtClean="0"/>
          </a:p>
          <a:p>
            <a:pPr marL="342900" indent="-342900" algn="just">
              <a:buFont typeface="Courier New" pitchFamily="49" charset="0"/>
              <a:buChar char="o"/>
            </a:pPr>
            <a:r>
              <a:rPr lang="tr-TR" sz="2400" dirty="0" smtClean="0">
                <a:latin typeface="Times New Roman" pitchFamily="18" charset="0"/>
                <a:cs typeface="Times New Roman" pitchFamily="18" charset="0"/>
              </a:rPr>
              <a:t>Eğitim düzeyinin artışı suç oranlarında azalış yaratmıştır</a:t>
            </a:r>
          </a:p>
          <a:p>
            <a:endParaRPr lang="tr-TR" dirty="0"/>
          </a:p>
        </p:txBody>
      </p:sp>
      <p:graphicFrame>
        <p:nvGraphicFramePr>
          <p:cNvPr id="9" name="Tablo 8"/>
          <p:cNvGraphicFramePr>
            <a:graphicFrameLocks noGrp="1"/>
          </p:cNvGraphicFramePr>
          <p:nvPr>
            <p:extLst>
              <p:ext uri="{D42A27DB-BD31-4B8C-83A1-F6EECF244321}">
                <p14:modId xmlns:p14="http://schemas.microsoft.com/office/powerpoint/2010/main" val="1861773711"/>
              </p:ext>
            </p:extLst>
          </p:nvPr>
        </p:nvGraphicFramePr>
        <p:xfrm>
          <a:off x="2120957" y="620688"/>
          <a:ext cx="5112568" cy="3199089"/>
        </p:xfrm>
        <a:graphic>
          <a:graphicData uri="http://schemas.openxmlformats.org/drawingml/2006/table">
            <a:tbl>
              <a:tblPr/>
              <a:tblGrid>
                <a:gridCol w="2305400"/>
                <a:gridCol w="2807168"/>
              </a:tblGrid>
              <a:tr h="257878">
                <a:tc>
                  <a:txBody>
                    <a:bodyPr/>
                    <a:lstStyle/>
                    <a:p>
                      <a:pPr algn="l">
                        <a:lnSpc>
                          <a:spcPct val="115000"/>
                        </a:lnSpc>
                        <a:spcAft>
                          <a:spcPts val="0"/>
                        </a:spcAft>
                      </a:pPr>
                      <a:r>
                        <a:rPr lang="en-US" sz="1200" dirty="0">
                          <a:effectLst/>
                          <a:latin typeface="Times New Roman"/>
                          <a:ea typeface="Times New Roman"/>
                          <a:cs typeface="Times New Roman"/>
                        </a:rPr>
                        <a:t> </a:t>
                      </a:r>
                      <a:endParaRPr lang="tr-TR" sz="11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DBDB"/>
                    </a:solidFill>
                  </a:tcPr>
                </a:tc>
                <a:tc>
                  <a:txBody>
                    <a:bodyPr/>
                    <a:lstStyle/>
                    <a:p>
                      <a:pPr algn="ctr">
                        <a:lnSpc>
                          <a:spcPct val="115000"/>
                        </a:lnSpc>
                        <a:spcAft>
                          <a:spcPts val="0"/>
                        </a:spcAft>
                      </a:pPr>
                      <a:r>
                        <a:rPr lang="en-US" sz="1400" dirty="0">
                          <a:effectLst/>
                          <a:latin typeface="Times New Roman"/>
                          <a:ea typeface="Times New Roman"/>
                          <a:cs typeface="Times New Roman"/>
                        </a:rPr>
                        <a:t>(1)</a:t>
                      </a:r>
                      <a:endParaRPr lang="tr-TR" sz="1200" dirty="0">
                        <a:effectLst/>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BDB"/>
                    </a:solidFill>
                  </a:tcPr>
                </a:tc>
              </a:tr>
              <a:tr h="303587">
                <a:tc>
                  <a:txBody>
                    <a:bodyPr/>
                    <a:lstStyle/>
                    <a:p>
                      <a:pPr algn="l">
                        <a:lnSpc>
                          <a:spcPct val="115000"/>
                        </a:lnSpc>
                        <a:spcAft>
                          <a:spcPts val="0"/>
                        </a:spcAft>
                      </a:pPr>
                      <a:r>
                        <a:rPr lang="en-US" sz="1200">
                          <a:effectLst/>
                          <a:latin typeface="Times New Roman"/>
                          <a:ea typeface="Times New Roman"/>
                          <a:cs typeface="Times New Roman"/>
                        </a:rPr>
                        <a:t> </a:t>
                      </a:r>
                      <a:endParaRPr lang="tr-TR" sz="11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US" sz="1800" dirty="0">
                          <a:effectLst/>
                          <a:latin typeface="Times New Roman"/>
                          <a:ea typeface="Times New Roman"/>
                          <a:cs typeface="Times New Roman"/>
                        </a:rPr>
                        <a:t>Toplamhükümlü</a:t>
                      </a:r>
                      <a:endParaRPr lang="tr-TR" sz="1600" dirty="0">
                        <a:effectLst/>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BDB"/>
                    </a:solidFill>
                  </a:tcPr>
                </a:tc>
              </a:tr>
              <a:tr h="303587">
                <a:tc>
                  <a:txBody>
                    <a:bodyPr/>
                    <a:lstStyle/>
                    <a:p>
                      <a:pPr algn="l">
                        <a:lnSpc>
                          <a:spcPct val="115000"/>
                        </a:lnSpc>
                        <a:spcAft>
                          <a:spcPts val="0"/>
                        </a:spcAft>
                      </a:pPr>
                      <a:r>
                        <a:rPr lang="en-US" sz="1800" dirty="0">
                          <a:effectLst/>
                          <a:latin typeface="Times New Roman"/>
                          <a:ea typeface="Times New Roman"/>
                          <a:cs typeface="Times New Roman"/>
                        </a:rPr>
                        <a:t>Öğrensisayısı</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DBDB"/>
                    </a:solidFill>
                  </a:tcPr>
                </a:tc>
                <a:tc>
                  <a:txBody>
                    <a:bodyPr/>
                    <a:lstStyle/>
                    <a:p>
                      <a:pPr algn="ctr">
                        <a:lnSpc>
                          <a:spcPct val="115000"/>
                        </a:lnSpc>
                        <a:spcAft>
                          <a:spcPts val="0"/>
                        </a:spcAft>
                      </a:pPr>
                      <a:r>
                        <a:rPr lang="en-US" sz="1800" dirty="0">
                          <a:effectLst/>
                          <a:latin typeface="Times New Roman"/>
                          <a:ea typeface="Times New Roman"/>
                          <a:cs typeface="Times New Roman"/>
                        </a:rPr>
                        <a:t>-1.916</a:t>
                      </a:r>
                      <a:endParaRPr lang="tr-TR" sz="1600" dirty="0">
                        <a:effectLst/>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BDB"/>
                    </a:solidFill>
                  </a:tcPr>
                </a:tc>
              </a:tr>
              <a:tr h="303587">
                <a:tc>
                  <a:txBody>
                    <a:bodyPr/>
                    <a:lstStyle/>
                    <a:p>
                      <a:pPr algn="l">
                        <a:lnSpc>
                          <a:spcPct val="115000"/>
                        </a:lnSpc>
                        <a:spcAft>
                          <a:spcPts val="0"/>
                        </a:spcAft>
                      </a:pPr>
                      <a:r>
                        <a:rPr lang="en-US" sz="18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gn="ctr">
                        <a:lnSpc>
                          <a:spcPct val="115000"/>
                        </a:lnSpc>
                        <a:spcAft>
                          <a:spcPts val="0"/>
                        </a:spcAft>
                      </a:pPr>
                      <a:r>
                        <a:rPr lang="en-US" sz="1800" dirty="0">
                          <a:effectLst/>
                          <a:latin typeface="Times New Roman"/>
                          <a:ea typeface="Times New Roman"/>
                          <a:cs typeface="Times New Roman"/>
                        </a:rPr>
                        <a:t>(0.091)</a:t>
                      </a:r>
                      <a:endParaRPr lang="tr-TR" sz="1600" dirty="0">
                        <a:effectLst/>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303587">
                <a:tc>
                  <a:txBody>
                    <a:bodyPr/>
                    <a:lstStyle/>
                    <a:p>
                      <a:pPr algn="l">
                        <a:lnSpc>
                          <a:spcPct val="115000"/>
                        </a:lnSpc>
                        <a:spcAft>
                          <a:spcPts val="0"/>
                        </a:spcAft>
                      </a:pPr>
                      <a:r>
                        <a:rPr lang="en-US" sz="18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gn="l">
                        <a:lnSpc>
                          <a:spcPct val="115000"/>
                        </a:lnSpc>
                        <a:spcAft>
                          <a:spcPts val="0"/>
                        </a:spcAft>
                      </a:pPr>
                      <a:r>
                        <a:rPr lang="en-US" sz="18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303587">
                <a:tc>
                  <a:txBody>
                    <a:bodyPr/>
                    <a:lstStyle/>
                    <a:p>
                      <a:pPr algn="l">
                        <a:lnSpc>
                          <a:spcPct val="115000"/>
                        </a:lnSpc>
                        <a:spcAft>
                          <a:spcPts val="0"/>
                        </a:spcAft>
                      </a:pPr>
                      <a:r>
                        <a:rPr lang="en-US" sz="1800" dirty="0">
                          <a:effectLst/>
                          <a:latin typeface="Times New Roman"/>
                          <a:ea typeface="Times New Roman"/>
                          <a:cs typeface="Times New Roman"/>
                        </a:rPr>
                        <a:t>_cons</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gn="ctr">
                        <a:lnSpc>
                          <a:spcPct val="115000"/>
                        </a:lnSpc>
                        <a:spcAft>
                          <a:spcPts val="0"/>
                        </a:spcAft>
                      </a:pPr>
                      <a:r>
                        <a:rPr lang="en-US" sz="1800" dirty="0">
                          <a:effectLst/>
                          <a:latin typeface="Times New Roman"/>
                          <a:ea typeface="Times New Roman"/>
                          <a:cs typeface="Times New Roman"/>
                        </a:rPr>
                        <a:t>96.91</a:t>
                      </a:r>
                      <a:r>
                        <a:rPr lang="en-US" sz="1800" baseline="30000" dirty="0">
                          <a:effectLst/>
                          <a:latin typeface="Times New Roman"/>
                          <a:ea typeface="Times New Roman"/>
                          <a:cs typeface="Times New Roman"/>
                        </a:rPr>
                        <a:t>***</a:t>
                      </a:r>
                      <a:endParaRPr lang="tr-TR" sz="1600" dirty="0">
                        <a:effectLst/>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303587">
                <a:tc>
                  <a:txBody>
                    <a:bodyPr/>
                    <a:lstStyle/>
                    <a:p>
                      <a:pPr algn="l">
                        <a:lnSpc>
                          <a:spcPct val="115000"/>
                        </a:lnSpc>
                        <a:spcAft>
                          <a:spcPts val="0"/>
                        </a:spcAft>
                      </a:pPr>
                      <a:r>
                        <a:rPr lang="en-US" sz="18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gn="ctr">
                        <a:lnSpc>
                          <a:spcPct val="115000"/>
                        </a:lnSpc>
                        <a:spcAft>
                          <a:spcPts val="0"/>
                        </a:spcAft>
                      </a:pPr>
                      <a:r>
                        <a:rPr lang="en-US" sz="1800" dirty="0">
                          <a:effectLst/>
                          <a:latin typeface="Times New Roman"/>
                          <a:ea typeface="Times New Roman"/>
                          <a:cs typeface="Times New Roman"/>
                        </a:rPr>
                        <a:t>(0.000)</a:t>
                      </a:r>
                      <a:endParaRPr lang="tr-TR" sz="1600" dirty="0">
                        <a:effectLst/>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303587">
                <a:tc>
                  <a:txBody>
                    <a:bodyPr/>
                    <a:lstStyle/>
                    <a:p>
                      <a:pPr algn="l">
                        <a:lnSpc>
                          <a:spcPct val="115000"/>
                        </a:lnSpc>
                        <a:spcAft>
                          <a:spcPts val="0"/>
                        </a:spcAft>
                      </a:pPr>
                      <a:r>
                        <a:rPr lang="en-US" sz="1800" i="1" dirty="0">
                          <a:effectLst/>
                          <a:latin typeface="Times New Roman"/>
                          <a:ea typeface="Times New Roman"/>
                          <a:cs typeface="Times New Roman"/>
                        </a:rPr>
                        <a:t>N</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gn="ctr">
                        <a:lnSpc>
                          <a:spcPct val="115000"/>
                        </a:lnSpc>
                        <a:spcAft>
                          <a:spcPts val="0"/>
                        </a:spcAft>
                      </a:pPr>
                      <a:r>
                        <a:rPr lang="en-US" sz="1800" dirty="0">
                          <a:effectLst/>
                          <a:latin typeface="Times New Roman"/>
                          <a:ea typeface="Times New Roman"/>
                          <a:cs typeface="Times New Roman"/>
                        </a:rPr>
                        <a:t>17</a:t>
                      </a:r>
                      <a:endParaRPr lang="tr-TR" sz="1600" dirty="0">
                        <a:effectLst/>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641349">
                <a:tc>
                  <a:txBody>
                    <a:bodyPr/>
                    <a:lstStyle/>
                    <a:p>
                      <a:pPr algn="l">
                        <a:lnSpc>
                          <a:spcPct val="115000"/>
                        </a:lnSpc>
                        <a:spcAft>
                          <a:spcPts val="0"/>
                        </a:spcAft>
                      </a:pPr>
                      <a:r>
                        <a:rPr lang="en-US" sz="1800" i="1" dirty="0" smtClean="0">
                          <a:effectLst/>
                          <a:latin typeface="Times New Roman"/>
                          <a:ea typeface="Times New Roman"/>
                          <a:cs typeface="Times New Roman"/>
                        </a:rPr>
                        <a:t>R</a:t>
                      </a:r>
                      <a:r>
                        <a:rPr lang="en-US" sz="1800" baseline="30000" dirty="0" smtClean="0">
                          <a:effectLst/>
                          <a:latin typeface="Times New Roman"/>
                          <a:ea typeface="Times New Roman"/>
                          <a:cs typeface="Times New Roman"/>
                        </a:rPr>
                        <a:t>2</a:t>
                      </a:r>
                      <a:endParaRPr lang="tr-TR" sz="1800" baseline="30000" dirty="0" smtClean="0">
                        <a:effectLst/>
                        <a:latin typeface="Times New Roman"/>
                        <a:ea typeface="Times New Roman"/>
                        <a:cs typeface="Times New Roman"/>
                      </a:endParaRPr>
                    </a:p>
                    <a:p>
                      <a:pPr algn="l">
                        <a:lnSpc>
                          <a:spcPct val="115000"/>
                        </a:lnSpc>
                        <a:spcAft>
                          <a:spcPts val="0"/>
                        </a:spcAft>
                      </a:pPr>
                      <a:endParaRPr lang="tr-TR" sz="1200" baseline="30000" dirty="0" smtClean="0">
                        <a:effectLst/>
                        <a:latin typeface="Times New Roman"/>
                        <a:ea typeface="Times New Roman"/>
                        <a:cs typeface="Times New Roman"/>
                      </a:endParaRPr>
                    </a:p>
                    <a:p>
                      <a:pPr>
                        <a:lnSpc>
                          <a:spcPct val="115000"/>
                        </a:lnSpc>
                        <a:spcAft>
                          <a:spcPts val="0"/>
                        </a:spcAft>
                      </a:pPr>
                      <a:r>
                        <a:rPr lang="en-US" sz="1100" i="1" dirty="0" smtClean="0">
                          <a:effectLst/>
                          <a:latin typeface="Times New Roman"/>
                          <a:ea typeface="Times New Roman"/>
                          <a:cs typeface="Times New Roman"/>
                        </a:rPr>
                        <a:t>p</a:t>
                      </a:r>
                      <a:r>
                        <a:rPr lang="en-US" sz="1100" dirty="0" smtClean="0">
                          <a:effectLst/>
                          <a:latin typeface="Times New Roman"/>
                          <a:ea typeface="Times New Roman"/>
                          <a:cs typeface="Times New Roman"/>
                        </a:rPr>
                        <a:t>-values in parentheses</a:t>
                      </a:r>
                      <a:endParaRPr lang="tr-TR" sz="1400" dirty="0" smtClean="0">
                        <a:effectLst/>
                        <a:latin typeface="+mn-lt"/>
                        <a:ea typeface="Times New Roman"/>
                        <a:cs typeface="Times New Roman"/>
                      </a:endParaRPr>
                    </a:p>
                    <a:p>
                      <a:r>
                        <a:rPr lang="en-US" sz="1100" baseline="30000" dirty="0" smtClean="0">
                          <a:effectLst/>
                          <a:latin typeface="Times New Roman"/>
                          <a:ea typeface="Times New Roman"/>
                        </a:rPr>
                        <a:t>*</a:t>
                      </a:r>
                      <a:r>
                        <a:rPr lang="en-US" sz="1100" dirty="0" smtClean="0">
                          <a:effectLst/>
                          <a:latin typeface="Times New Roman"/>
                          <a:ea typeface="Times New Roman"/>
                        </a:rPr>
                        <a:t> </a:t>
                      </a:r>
                      <a:r>
                        <a:rPr lang="en-US" sz="1100" i="1" dirty="0" smtClean="0">
                          <a:effectLst/>
                          <a:latin typeface="Times New Roman"/>
                          <a:ea typeface="Times New Roman"/>
                        </a:rPr>
                        <a:t>p</a:t>
                      </a:r>
                      <a:r>
                        <a:rPr lang="en-US" sz="1100" dirty="0" smtClean="0">
                          <a:effectLst/>
                          <a:latin typeface="Times New Roman"/>
                          <a:ea typeface="Times New Roman"/>
                        </a:rPr>
                        <a:t> &lt; 0.05, </a:t>
                      </a:r>
                      <a:r>
                        <a:rPr lang="en-US" sz="1100" baseline="30000" dirty="0" smtClean="0">
                          <a:effectLst/>
                          <a:latin typeface="Times New Roman"/>
                          <a:ea typeface="Times New Roman"/>
                        </a:rPr>
                        <a:t>**</a:t>
                      </a:r>
                      <a:r>
                        <a:rPr lang="en-US" sz="1100" dirty="0" smtClean="0">
                          <a:effectLst/>
                          <a:latin typeface="Times New Roman"/>
                          <a:ea typeface="Times New Roman"/>
                        </a:rPr>
                        <a:t> </a:t>
                      </a:r>
                      <a:r>
                        <a:rPr lang="en-US" sz="1100" i="1" dirty="0" smtClean="0">
                          <a:effectLst/>
                          <a:latin typeface="Times New Roman"/>
                          <a:ea typeface="Times New Roman"/>
                        </a:rPr>
                        <a:t>p</a:t>
                      </a:r>
                      <a:r>
                        <a:rPr lang="en-US" sz="1100" dirty="0" smtClean="0">
                          <a:effectLst/>
                          <a:latin typeface="Times New Roman"/>
                          <a:ea typeface="Times New Roman"/>
                        </a:rPr>
                        <a:t> &lt; 0.01, </a:t>
                      </a:r>
                      <a:r>
                        <a:rPr lang="en-US" sz="1100" baseline="30000" dirty="0" smtClean="0">
                          <a:effectLst/>
                          <a:latin typeface="Times New Roman"/>
                          <a:ea typeface="Times New Roman"/>
                        </a:rPr>
                        <a:t>***</a:t>
                      </a:r>
                      <a:r>
                        <a:rPr lang="en-US" sz="1100" dirty="0" smtClean="0">
                          <a:effectLst/>
                          <a:latin typeface="Times New Roman"/>
                          <a:ea typeface="Times New Roman"/>
                        </a:rPr>
                        <a:t> </a:t>
                      </a:r>
                      <a:r>
                        <a:rPr lang="en-US" sz="1100" i="1" dirty="0" smtClean="0">
                          <a:effectLst/>
                          <a:latin typeface="Times New Roman"/>
                          <a:ea typeface="Times New Roman"/>
                        </a:rPr>
                        <a:t>p</a:t>
                      </a:r>
                      <a:r>
                        <a:rPr lang="en-US" sz="1100" dirty="0" smtClean="0">
                          <a:effectLst/>
                          <a:latin typeface="Times New Roman"/>
                          <a:ea typeface="Times New Roman"/>
                        </a:rPr>
                        <a:t> &lt; 0.001</a:t>
                      </a:r>
                      <a:endParaRPr lang="tr-TR" sz="11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DBDB"/>
                    </a:solidFill>
                  </a:tcPr>
                </a:tc>
                <a:tc>
                  <a:txBody>
                    <a:bodyPr/>
                    <a:lstStyle/>
                    <a:p>
                      <a:pPr algn="ctr">
                        <a:lnSpc>
                          <a:spcPct val="115000"/>
                        </a:lnSpc>
                        <a:spcAft>
                          <a:spcPts val="0"/>
                        </a:spcAft>
                      </a:pPr>
                      <a:r>
                        <a:rPr lang="en-US" sz="1800" dirty="0" smtClean="0">
                          <a:effectLst/>
                          <a:latin typeface="Times New Roman"/>
                          <a:ea typeface="Times New Roman"/>
                          <a:cs typeface="Times New Roman"/>
                        </a:rPr>
                        <a:t>0.179</a:t>
                      </a:r>
                      <a:endParaRPr lang="tr-TR" sz="1800" dirty="0" smtClean="0">
                        <a:effectLst/>
                        <a:latin typeface="Times New Roman"/>
                        <a:ea typeface="Times New Roman"/>
                        <a:cs typeface="Times New Roman"/>
                      </a:endParaRPr>
                    </a:p>
                    <a:p>
                      <a:pPr algn="ctr">
                        <a:lnSpc>
                          <a:spcPct val="115000"/>
                        </a:lnSpc>
                        <a:spcAft>
                          <a:spcPts val="0"/>
                        </a:spcAft>
                      </a:pPr>
                      <a:endParaRPr lang="tr-TR" sz="1600" dirty="0">
                        <a:effectLst/>
                        <a:latin typeface="Calibri"/>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BDB"/>
                    </a:solidFill>
                  </a:tcPr>
                </a:tc>
              </a:tr>
            </a:tbl>
          </a:graphicData>
        </a:graphic>
      </p:graphicFrame>
    </p:spTree>
    <p:extLst>
      <p:ext uri="{BB962C8B-B14F-4D97-AF65-F5344CB8AC3E}">
        <p14:creationId xmlns:p14="http://schemas.microsoft.com/office/powerpoint/2010/main" val="135347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13" y="260648"/>
            <a:ext cx="8229600" cy="634082"/>
          </a:xfrm>
        </p:spPr>
        <p:txBody>
          <a:bodyPr>
            <a:normAutofit/>
          </a:bodyPr>
          <a:lstStyle/>
          <a:p>
            <a:r>
              <a:rPr lang="tr-TR" sz="2400" b="1" u="sng" dirty="0" smtClean="0">
                <a:solidFill>
                  <a:srgbClr val="002060"/>
                </a:solidFill>
                <a:latin typeface="Times New Roman" pitchFamily="18" charset="0"/>
                <a:cs typeface="Times New Roman" pitchFamily="18" charset="0"/>
              </a:rPr>
              <a:t>DOĞRUSALLIK</a:t>
            </a:r>
            <a:endParaRPr lang="tr-TR" sz="2400" b="1" u="sng" dirty="0">
              <a:solidFill>
                <a:srgbClr val="002060"/>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254" y="1196752"/>
            <a:ext cx="4752527" cy="338437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p:cNvSpPr txBox="1"/>
          <p:nvPr/>
        </p:nvSpPr>
        <p:spPr>
          <a:xfrm>
            <a:off x="5201579" y="1772816"/>
            <a:ext cx="3816424" cy="1938992"/>
          </a:xfrm>
          <a:prstGeom prst="rect">
            <a:avLst/>
          </a:prstGeom>
          <a:noFill/>
        </p:spPr>
        <p:txBody>
          <a:bodyPr wrap="square" rtlCol="0">
            <a:spAutoFit/>
          </a:bodyPr>
          <a:lstStyle/>
          <a:p>
            <a:pPr algn="just">
              <a:lnSpc>
                <a:spcPct val="150000"/>
              </a:lnSpc>
            </a:pPr>
            <a:r>
              <a:rPr lang="tr-TR" sz="2000" dirty="0" smtClean="0">
                <a:latin typeface="Times New Roman" pitchFamily="18" charset="0"/>
                <a:cs typeface="Times New Roman" pitchFamily="18" charset="0"/>
              </a:rPr>
              <a:t>Modelimize göre doğrusallık grafiğimiz eğitim düzeyinin  artması durumunda suç oranlarında azalış olduğu görülmektedir.  </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96105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93204" y="11219"/>
            <a:ext cx="8229600" cy="562074"/>
          </a:xfrm>
        </p:spPr>
        <p:txBody>
          <a:bodyPr>
            <a:normAutofit/>
          </a:bodyPr>
          <a:lstStyle/>
          <a:p>
            <a:r>
              <a:rPr lang="tr-TR" sz="2400" b="1" dirty="0" smtClean="0">
                <a:solidFill>
                  <a:srgbClr val="002060"/>
                </a:solidFill>
                <a:latin typeface="Times New Roman" pitchFamily="18" charset="0"/>
                <a:cs typeface="Times New Roman" pitchFamily="18" charset="0"/>
              </a:rPr>
              <a:t>KUKLA DEĞİŞKEN YARATILMASI</a:t>
            </a:r>
            <a:endParaRPr lang="tr-TR" sz="2400" b="1" dirty="0">
              <a:solidFill>
                <a:srgbClr val="002060"/>
              </a:solidFill>
              <a:latin typeface="Times New Roman" pitchFamily="18" charset="0"/>
              <a:cs typeface="Times New Roman" pitchFamily="18" charset="0"/>
            </a:endParaRPr>
          </a:p>
        </p:txBody>
      </p:sp>
      <p:sp>
        <p:nvSpPr>
          <p:cNvPr id="4" name="Metin kutusu 3"/>
          <p:cNvSpPr txBox="1"/>
          <p:nvPr/>
        </p:nvSpPr>
        <p:spPr>
          <a:xfrm>
            <a:off x="6156176" y="945445"/>
            <a:ext cx="2880320" cy="3477875"/>
          </a:xfrm>
          <a:prstGeom prst="rect">
            <a:avLst/>
          </a:prstGeom>
          <a:noFill/>
        </p:spPr>
        <p:txBody>
          <a:bodyPr wrap="square" rtlCol="0">
            <a:spAutoFit/>
          </a:bodyPr>
          <a:lstStyle/>
          <a:p>
            <a:pPr algn="just"/>
            <a:r>
              <a:rPr lang="tr-TR" sz="2200" dirty="0" smtClean="0">
                <a:latin typeface="Times New Roman" pitchFamily="18" charset="0"/>
                <a:cs typeface="Times New Roman" pitchFamily="18" charset="0"/>
              </a:rPr>
              <a:t>Bazı yılların Kriz </a:t>
            </a:r>
            <a:r>
              <a:rPr lang="tr-TR" sz="2200" dirty="0" smtClean="0">
                <a:latin typeface="Times New Roman" pitchFamily="18" charset="0"/>
                <a:cs typeface="Times New Roman" pitchFamily="18" charset="0"/>
              </a:rPr>
              <a:t>yıllarının olduğu yahut ülkede olumsuz durumların </a:t>
            </a:r>
            <a:r>
              <a:rPr lang="tr-TR" sz="2200" dirty="0">
                <a:latin typeface="Times New Roman" pitchFamily="18" charset="0"/>
                <a:cs typeface="Times New Roman" pitchFamily="18" charset="0"/>
              </a:rPr>
              <a:t>meydana geldiği bilinmekte</a:t>
            </a:r>
            <a:r>
              <a:rPr lang="tr-TR" sz="2200" dirty="0" smtClean="0">
                <a:latin typeface="Times New Roman" pitchFamily="18" charset="0"/>
                <a:cs typeface="Times New Roman" pitchFamily="18" charset="0"/>
              </a:rPr>
              <a:t>. Bu </a:t>
            </a:r>
            <a:r>
              <a:rPr lang="tr-TR" sz="2200" dirty="0">
                <a:latin typeface="Times New Roman" pitchFamily="18" charset="0"/>
                <a:cs typeface="Times New Roman" pitchFamily="18" charset="0"/>
              </a:rPr>
              <a:t>bilgiyi göz önünde bulundurarak 2001 yılında gerçekleşen kriz için kukla </a:t>
            </a:r>
            <a:r>
              <a:rPr lang="tr-TR" sz="2200" dirty="0" smtClean="0">
                <a:latin typeface="Times New Roman" pitchFamily="18" charset="0"/>
                <a:cs typeface="Times New Roman" pitchFamily="18" charset="0"/>
              </a:rPr>
              <a:t>değişken yaratılmıştır.</a:t>
            </a:r>
            <a:endParaRPr lang="tr-TR" sz="2200" dirty="0">
              <a:latin typeface="Times New Roman" pitchFamily="18" charset="0"/>
              <a:cs typeface="Times New Roman" pitchFamily="18" charset="0"/>
            </a:endParaRPr>
          </a:p>
        </p:txBody>
      </p:sp>
      <p:sp>
        <p:nvSpPr>
          <p:cNvPr id="5" name="Metin kutusu 4"/>
          <p:cNvSpPr txBox="1"/>
          <p:nvPr/>
        </p:nvSpPr>
        <p:spPr>
          <a:xfrm>
            <a:off x="323528" y="4581128"/>
            <a:ext cx="8568952" cy="2031325"/>
          </a:xfrm>
          <a:prstGeom prst="rect">
            <a:avLst/>
          </a:prstGeom>
          <a:noFill/>
        </p:spPr>
        <p:txBody>
          <a:bodyPr wrap="square" rtlCol="0">
            <a:spAutoFit/>
          </a:bodyPr>
          <a:lstStyle/>
          <a:p>
            <a:pPr algn="just"/>
            <a:r>
              <a:rPr lang="tr-TR" sz="2200" dirty="0" smtClean="0">
                <a:latin typeface="Times New Roman" pitchFamily="18" charset="0"/>
                <a:cs typeface="Times New Roman" pitchFamily="18" charset="0"/>
              </a:rPr>
              <a:t>2001 </a:t>
            </a:r>
            <a:r>
              <a:rPr lang="tr-TR" sz="2200" dirty="0" smtClean="0">
                <a:latin typeface="Times New Roman" pitchFamily="18" charset="0"/>
                <a:cs typeface="Times New Roman" pitchFamily="18" charset="0"/>
              </a:rPr>
              <a:t>yılı için 1 değeri verilmişken diğer tüm yıllar 0 değerini almıştır.</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r>
              <a:rPr lang="tr-TR" sz="2400" b="1" dirty="0" smtClean="0">
                <a:latin typeface="Times New Roman" pitchFamily="18" charset="0"/>
                <a:cs typeface="Times New Roman" pitchFamily="18" charset="0"/>
              </a:rPr>
              <a:t>Toplamhükümlüsayısı=92-1.64</a:t>
            </a:r>
            <a:r>
              <a:rPr lang="el-GR" sz="2400" b="1" dirty="0" smtClean="0">
                <a:latin typeface="Times New Roman" pitchFamily="18" charset="0"/>
                <a:cs typeface="Times New Roman" pitchFamily="18" charset="0"/>
              </a:rPr>
              <a:t>β1</a:t>
            </a:r>
            <a:r>
              <a:rPr lang="tr-TR" sz="2400" b="1" dirty="0" smtClean="0">
                <a:latin typeface="Times New Roman" pitchFamily="18" charset="0"/>
                <a:cs typeface="Times New Roman" pitchFamily="18" charset="0"/>
              </a:rPr>
              <a:t>x+ 27.61Kriz+ u</a:t>
            </a:r>
            <a:r>
              <a:rPr lang="tr-TR" dirty="0" smtClean="0">
                <a:latin typeface="Times New Roman" pitchFamily="18" charset="0"/>
                <a:cs typeface="Times New Roman" pitchFamily="18" charset="0"/>
              </a:rPr>
              <a:t>	</a:t>
            </a:r>
          </a:p>
          <a:p>
            <a:pPr algn="just"/>
            <a:endParaRPr lang="tr-TR" dirty="0" smtClean="0">
              <a:latin typeface="Times New Roman" pitchFamily="18" charset="0"/>
              <a:cs typeface="Times New Roman" pitchFamily="18" charset="0"/>
            </a:endParaRPr>
          </a:p>
          <a:p>
            <a:pPr algn="just"/>
            <a:r>
              <a:rPr lang="tr-TR" sz="2200" b="1" dirty="0" smtClean="0">
                <a:latin typeface="Times New Roman" pitchFamily="18" charset="0"/>
                <a:cs typeface="Times New Roman" pitchFamily="18" charset="0"/>
              </a:rPr>
              <a:t>Yorum</a:t>
            </a:r>
            <a:r>
              <a:rPr lang="tr-TR" sz="2200" dirty="0" smtClean="0">
                <a:latin typeface="Times New Roman" pitchFamily="18" charset="0"/>
                <a:cs typeface="Times New Roman" pitchFamily="18" charset="0"/>
              </a:rPr>
              <a:t>: </a:t>
            </a:r>
            <a:r>
              <a:rPr lang="tr-TR" sz="2200" dirty="0">
                <a:latin typeface="Times New Roman" pitchFamily="18" charset="0"/>
                <a:cs typeface="Times New Roman" pitchFamily="18" charset="0"/>
              </a:rPr>
              <a:t>Y</a:t>
            </a:r>
            <a:r>
              <a:rPr lang="tr-TR" sz="2200" dirty="0" smtClean="0">
                <a:latin typeface="Times New Roman" pitchFamily="18" charset="0"/>
                <a:cs typeface="Times New Roman" pitchFamily="18" charset="0"/>
              </a:rPr>
              <a:t>aratılan kukla değişken 2001 yılı krizi için katsayısı pozitiftir. </a:t>
            </a:r>
          </a:p>
          <a:p>
            <a:pPr algn="just"/>
            <a:r>
              <a:rPr lang="tr-TR" sz="2200" dirty="0">
                <a:latin typeface="Times New Roman" pitchFamily="18" charset="0"/>
                <a:cs typeface="Times New Roman" pitchFamily="18" charset="0"/>
              </a:rPr>
              <a:t>2001 yılında kriz yaşandığında hükümlü </a:t>
            </a:r>
            <a:r>
              <a:rPr lang="tr-TR" sz="2200" dirty="0" smtClean="0">
                <a:latin typeface="Times New Roman" pitchFamily="18" charset="0"/>
                <a:cs typeface="Times New Roman" pitchFamily="18" charset="0"/>
              </a:rPr>
              <a:t>sayısı 27.61 birim artmaktadır.</a:t>
            </a:r>
          </a:p>
        </p:txBody>
      </p:sp>
      <p:graphicFrame>
        <p:nvGraphicFramePr>
          <p:cNvPr id="6" name="Tablo 5"/>
          <p:cNvGraphicFramePr>
            <a:graphicFrameLocks noGrp="1"/>
          </p:cNvGraphicFramePr>
          <p:nvPr>
            <p:extLst>
              <p:ext uri="{D42A27DB-BD31-4B8C-83A1-F6EECF244321}">
                <p14:modId xmlns:p14="http://schemas.microsoft.com/office/powerpoint/2010/main" val="2886926323"/>
              </p:ext>
            </p:extLst>
          </p:nvPr>
        </p:nvGraphicFramePr>
        <p:xfrm>
          <a:off x="683568" y="645669"/>
          <a:ext cx="5256584" cy="3871087"/>
        </p:xfrm>
        <a:graphic>
          <a:graphicData uri="http://schemas.openxmlformats.org/drawingml/2006/table">
            <a:tbl>
              <a:tblPr/>
              <a:tblGrid>
                <a:gridCol w="2373740"/>
                <a:gridCol w="2882844"/>
              </a:tblGrid>
              <a:tr h="229989">
                <a:tc>
                  <a:txBody>
                    <a:bodyPr/>
                    <a:lstStyle/>
                    <a:p>
                      <a:pPr>
                        <a:lnSpc>
                          <a:spcPct val="115000"/>
                        </a:lnSpc>
                        <a:spcAft>
                          <a:spcPts val="1000"/>
                        </a:spcAft>
                      </a:pPr>
                      <a:r>
                        <a:rPr lang="en-US" sz="1100" dirty="0">
                          <a:effectLst/>
                          <a:latin typeface="Calibri"/>
                          <a:ea typeface="Calibri"/>
                          <a:cs typeface="Times New Roman"/>
                        </a:rPr>
                        <a:t> </a:t>
                      </a:r>
                      <a:endParaRPr lang="tr-TR" sz="1100" dirty="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DBDB"/>
                    </a:solidFill>
                  </a:tcPr>
                </a:tc>
                <a:tc>
                  <a:txBody>
                    <a:bodyPr/>
                    <a:lstStyle/>
                    <a:p>
                      <a:pPr>
                        <a:lnSpc>
                          <a:spcPct val="115000"/>
                        </a:lnSpc>
                        <a:spcAft>
                          <a:spcPts val="1000"/>
                        </a:spcAft>
                      </a:pPr>
                      <a:r>
                        <a:rPr lang="en-US" sz="1500" dirty="0">
                          <a:effectLst/>
                          <a:latin typeface="Calibri"/>
                          <a:ea typeface="Calibri"/>
                          <a:cs typeface="Times New Roman"/>
                        </a:rPr>
                        <a:t>      </a:t>
                      </a:r>
                      <a:r>
                        <a:rPr lang="tr-TR" sz="1500" dirty="0" smtClean="0">
                          <a:effectLst/>
                          <a:latin typeface="Calibri"/>
                          <a:ea typeface="Calibri"/>
                          <a:cs typeface="Times New Roman"/>
                        </a:rPr>
                        <a:t>       </a:t>
                      </a:r>
                      <a:r>
                        <a:rPr lang="en-US" sz="1500" dirty="0" smtClean="0">
                          <a:effectLst/>
                          <a:latin typeface="Calibri"/>
                          <a:ea typeface="Calibri"/>
                          <a:cs typeface="Times New Roman"/>
                        </a:rPr>
                        <a:t>(</a:t>
                      </a:r>
                      <a:r>
                        <a:rPr lang="en-US" sz="1500" dirty="0">
                          <a:effectLst/>
                          <a:latin typeface="Calibri"/>
                          <a:ea typeface="Calibri"/>
                          <a:cs typeface="Times New Roman"/>
                        </a:rPr>
                        <a:t>1)</a:t>
                      </a:r>
                      <a:endParaRPr lang="tr-TR" sz="1500" dirty="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BDB"/>
                    </a:solidFill>
                  </a:tcPr>
                </a:tc>
              </a:tr>
              <a:tr h="229989">
                <a:tc>
                  <a:txBody>
                    <a:bodyPr/>
                    <a:lstStyle/>
                    <a:p>
                      <a:pPr>
                        <a:lnSpc>
                          <a:spcPct val="115000"/>
                        </a:lnSpc>
                        <a:spcAft>
                          <a:spcPts val="1000"/>
                        </a:spcAft>
                      </a:pPr>
                      <a:r>
                        <a:rPr lang="en-US" sz="1100">
                          <a:effectLst/>
                          <a:latin typeface="Calibri"/>
                          <a:ea typeface="Calibri"/>
                          <a:cs typeface="Times New Roman"/>
                        </a:rPr>
                        <a:t> </a:t>
                      </a:r>
                      <a:endParaRPr lang="tr-TR" sz="110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DBDB"/>
                    </a:solidFill>
                  </a:tcPr>
                </a:tc>
                <a:tc>
                  <a:txBody>
                    <a:bodyPr/>
                    <a:lstStyle/>
                    <a:p>
                      <a:pPr>
                        <a:lnSpc>
                          <a:spcPct val="115000"/>
                        </a:lnSpc>
                        <a:spcAft>
                          <a:spcPts val="1000"/>
                        </a:spcAft>
                      </a:pPr>
                      <a:r>
                        <a:rPr lang="tr-TR" sz="1500" dirty="0" smtClean="0">
                          <a:effectLst/>
                          <a:latin typeface="Calibri"/>
                          <a:ea typeface="Calibri"/>
                          <a:cs typeface="Times New Roman"/>
                        </a:rPr>
                        <a:t>  </a:t>
                      </a:r>
                      <a:r>
                        <a:rPr lang="en-US" sz="1500" dirty="0" smtClean="0">
                          <a:effectLst/>
                          <a:latin typeface="Calibri"/>
                          <a:ea typeface="Calibri"/>
                          <a:cs typeface="Times New Roman"/>
                        </a:rPr>
                        <a:t>Toplamhükümlü</a:t>
                      </a:r>
                      <a:endParaRPr lang="tr-TR" sz="1500" dirty="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BDB"/>
                    </a:solidFill>
                  </a:tcPr>
                </a:tc>
              </a:tr>
              <a:tr h="261508">
                <a:tc>
                  <a:txBody>
                    <a:bodyPr/>
                    <a:lstStyle/>
                    <a:p>
                      <a:pPr>
                        <a:lnSpc>
                          <a:spcPct val="115000"/>
                        </a:lnSpc>
                        <a:spcAft>
                          <a:spcPts val="1000"/>
                        </a:spcAft>
                      </a:pPr>
                      <a:r>
                        <a:rPr lang="tr-TR" sz="1500" dirty="0" smtClean="0">
                          <a:effectLst/>
                          <a:latin typeface="Calibri"/>
                          <a:ea typeface="Calibri"/>
                          <a:cs typeface="Times New Roman"/>
                        </a:rPr>
                        <a:t>   </a:t>
                      </a:r>
                      <a:r>
                        <a:rPr lang="tr-TR" sz="1500" dirty="0" smtClean="0">
                          <a:effectLst/>
                          <a:latin typeface="Calibri"/>
                          <a:ea typeface="Calibri"/>
                          <a:cs typeface="Times New Roman"/>
                        </a:rPr>
                        <a:t>Okur-yazarlık</a:t>
                      </a:r>
                      <a:endParaRPr lang="tr-TR" sz="1500" dirty="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DBDB"/>
                    </a:solidFill>
                  </a:tcPr>
                </a:tc>
                <a:tc>
                  <a:txBody>
                    <a:bodyPr/>
                    <a:lstStyle/>
                    <a:p>
                      <a:pPr>
                        <a:lnSpc>
                          <a:spcPct val="115000"/>
                        </a:lnSpc>
                        <a:spcAft>
                          <a:spcPts val="1000"/>
                        </a:spcAft>
                      </a:pPr>
                      <a:r>
                        <a:rPr lang="tr-TR" sz="1500" dirty="0" smtClean="0">
                          <a:effectLst/>
                          <a:latin typeface="Calibri"/>
                          <a:ea typeface="Calibri"/>
                          <a:cs typeface="Times New Roman"/>
                        </a:rPr>
                        <a:t>    </a:t>
                      </a:r>
                      <a:r>
                        <a:rPr lang="en-US" sz="1500" dirty="0" smtClean="0">
                          <a:effectLst/>
                          <a:latin typeface="Calibri"/>
                          <a:ea typeface="Calibri"/>
                          <a:cs typeface="Times New Roman"/>
                        </a:rPr>
                        <a:t>-</a:t>
                      </a:r>
                      <a:r>
                        <a:rPr lang="en-US" sz="1500" dirty="0">
                          <a:effectLst/>
                          <a:latin typeface="Calibri"/>
                          <a:ea typeface="Calibri"/>
                          <a:cs typeface="Times New Roman"/>
                        </a:rPr>
                        <a:t>1.645</a:t>
                      </a:r>
                      <a:endParaRPr lang="tr-TR" sz="1500" dirty="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BDB"/>
                    </a:solidFill>
                  </a:tcPr>
                </a:tc>
              </a:tr>
              <a:tr h="1040810">
                <a:tc>
                  <a:txBody>
                    <a:bodyPr/>
                    <a:lstStyle/>
                    <a:p>
                      <a:pPr>
                        <a:lnSpc>
                          <a:spcPct val="115000"/>
                        </a:lnSpc>
                        <a:spcAft>
                          <a:spcPts val="1000"/>
                        </a:spcAft>
                      </a:pPr>
                      <a:r>
                        <a:rPr lang="en-US" sz="1500" dirty="0">
                          <a:effectLst/>
                          <a:latin typeface="Calibri"/>
                          <a:ea typeface="Calibri"/>
                          <a:cs typeface="Times New Roman"/>
                        </a:rPr>
                        <a:t> </a:t>
                      </a:r>
                      <a:endParaRPr lang="tr-TR" sz="1500" dirty="0">
                        <a:effectLst/>
                        <a:latin typeface="Calibri"/>
                        <a:ea typeface="Calibri"/>
                        <a:cs typeface="Times New Roman"/>
                      </a:endParaRPr>
                    </a:p>
                    <a:p>
                      <a:pPr>
                        <a:lnSpc>
                          <a:spcPct val="115000"/>
                        </a:lnSpc>
                        <a:spcAft>
                          <a:spcPts val="1000"/>
                        </a:spcAft>
                      </a:pPr>
                      <a:r>
                        <a:rPr lang="tr-TR" sz="1500" dirty="0" smtClean="0">
                          <a:effectLst/>
                          <a:latin typeface="Calibri"/>
                          <a:ea typeface="Calibri"/>
                          <a:cs typeface="Times New Roman"/>
                        </a:rPr>
                        <a:t>   </a:t>
                      </a:r>
                      <a:r>
                        <a:rPr lang="en-US" sz="1500" dirty="0" err="1" smtClean="0">
                          <a:effectLst/>
                          <a:latin typeface="Calibri"/>
                          <a:ea typeface="Calibri"/>
                          <a:cs typeface="Times New Roman"/>
                        </a:rPr>
                        <a:t>Kriz</a:t>
                      </a:r>
                      <a:endParaRPr lang="tr-TR" sz="1500" dirty="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nSpc>
                          <a:spcPct val="115000"/>
                        </a:lnSpc>
                        <a:spcAft>
                          <a:spcPts val="1000"/>
                        </a:spcAft>
                      </a:pPr>
                      <a:r>
                        <a:rPr lang="tr-TR" sz="1500" dirty="0" smtClean="0">
                          <a:effectLst/>
                          <a:latin typeface="Calibri"/>
                          <a:ea typeface="Calibri"/>
                          <a:cs typeface="Times New Roman"/>
                        </a:rPr>
                        <a:t>    </a:t>
                      </a:r>
                      <a:r>
                        <a:rPr lang="en-US" sz="1500" dirty="0" smtClean="0">
                          <a:effectLst/>
                          <a:latin typeface="Calibri"/>
                          <a:ea typeface="Calibri"/>
                          <a:cs typeface="Times New Roman"/>
                        </a:rPr>
                        <a:t>(</a:t>
                      </a:r>
                      <a:r>
                        <a:rPr lang="en-US" sz="1500" dirty="0">
                          <a:effectLst/>
                          <a:latin typeface="Calibri"/>
                          <a:ea typeface="Calibri"/>
                          <a:cs typeface="Times New Roman"/>
                        </a:rPr>
                        <a:t>0.087)</a:t>
                      </a:r>
                      <a:endParaRPr lang="tr-TR" sz="1500" dirty="0">
                        <a:effectLst/>
                        <a:latin typeface="Calibri"/>
                        <a:ea typeface="Calibri"/>
                        <a:cs typeface="Times New Roman"/>
                      </a:endParaRPr>
                    </a:p>
                    <a:p>
                      <a:pPr>
                        <a:lnSpc>
                          <a:spcPct val="115000"/>
                        </a:lnSpc>
                        <a:spcAft>
                          <a:spcPts val="1000"/>
                        </a:spcAft>
                      </a:pPr>
                      <a:r>
                        <a:rPr lang="tr-TR" sz="1500" dirty="0" smtClean="0">
                          <a:effectLst/>
                          <a:latin typeface="Calibri"/>
                          <a:ea typeface="Calibri"/>
                          <a:cs typeface="Times New Roman"/>
                        </a:rPr>
                        <a:t>    27.613</a:t>
                      </a:r>
                      <a:endParaRPr lang="tr-TR" sz="1500" dirty="0">
                        <a:effectLst/>
                        <a:latin typeface="Calibri"/>
                        <a:ea typeface="Calibri"/>
                        <a:cs typeface="Times New Roman"/>
                      </a:endParaRPr>
                    </a:p>
                    <a:p>
                      <a:pPr>
                        <a:lnSpc>
                          <a:spcPct val="115000"/>
                        </a:lnSpc>
                        <a:spcAft>
                          <a:spcPts val="1000"/>
                        </a:spcAft>
                      </a:pPr>
                      <a:r>
                        <a:rPr lang="tr-TR" sz="1500" dirty="0" smtClean="0">
                          <a:effectLst/>
                          <a:latin typeface="Calibri"/>
                          <a:ea typeface="Calibri"/>
                          <a:cs typeface="Times New Roman"/>
                        </a:rPr>
                        <a:t>   (</a:t>
                      </a:r>
                      <a:r>
                        <a:rPr lang="tr-TR" sz="1500" dirty="0">
                          <a:effectLst/>
                          <a:latin typeface="Calibri"/>
                          <a:ea typeface="Calibri"/>
                          <a:cs typeface="Times New Roman"/>
                        </a:rPr>
                        <a:t>0.052)</a:t>
                      </a:r>
                    </a:p>
                  </a:txBody>
                  <a:tcPr marL="68580" marR="68580" marT="9525"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261508">
                <a:tc>
                  <a:txBody>
                    <a:bodyPr/>
                    <a:lstStyle/>
                    <a:p>
                      <a:pPr>
                        <a:lnSpc>
                          <a:spcPct val="115000"/>
                        </a:lnSpc>
                        <a:spcAft>
                          <a:spcPts val="1000"/>
                        </a:spcAft>
                      </a:pPr>
                      <a:r>
                        <a:rPr lang="en-US" sz="1500" dirty="0">
                          <a:effectLst/>
                          <a:latin typeface="Calibri"/>
                          <a:ea typeface="Calibri"/>
                          <a:cs typeface="Times New Roman"/>
                        </a:rPr>
                        <a:t> </a:t>
                      </a:r>
                      <a:endParaRPr lang="tr-TR" sz="1500" dirty="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nSpc>
                          <a:spcPct val="115000"/>
                        </a:lnSpc>
                        <a:spcAft>
                          <a:spcPts val="1000"/>
                        </a:spcAft>
                      </a:pPr>
                      <a:r>
                        <a:rPr lang="en-US" sz="1500" dirty="0">
                          <a:effectLst/>
                          <a:latin typeface="Calibri"/>
                          <a:ea typeface="Calibri"/>
                          <a:cs typeface="Times New Roman"/>
                        </a:rPr>
                        <a:t> </a:t>
                      </a:r>
                      <a:endParaRPr lang="tr-TR" sz="1500" dirty="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261508">
                <a:tc>
                  <a:txBody>
                    <a:bodyPr/>
                    <a:lstStyle/>
                    <a:p>
                      <a:pPr>
                        <a:lnSpc>
                          <a:spcPct val="115000"/>
                        </a:lnSpc>
                        <a:spcAft>
                          <a:spcPts val="1000"/>
                        </a:spcAft>
                      </a:pPr>
                      <a:r>
                        <a:rPr lang="tr-TR" sz="1500" dirty="0" smtClean="0">
                          <a:effectLst/>
                          <a:latin typeface="Calibri"/>
                          <a:ea typeface="Calibri"/>
                          <a:cs typeface="Times New Roman"/>
                        </a:rPr>
                        <a:t>  </a:t>
                      </a:r>
                      <a:r>
                        <a:rPr lang="en-US" sz="1500" dirty="0" smtClean="0">
                          <a:effectLst/>
                          <a:latin typeface="Calibri"/>
                          <a:ea typeface="Calibri"/>
                          <a:cs typeface="Times New Roman"/>
                        </a:rPr>
                        <a:t>_</a:t>
                      </a:r>
                      <a:r>
                        <a:rPr lang="en-US" sz="1500" dirty="0">
                          <a:effectLst/>
                          <a:latin typeface="Calibri"/>
                          <a:ea typeface="Calibri"/>
                          <a:cs typeface="Times New Roman"/>
                        </a:rPr>
                        <a:t>cons</a:t>
                      </a:r>
                      <a:endParaRPr lang="tr-TR" sz="1500" dirty="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nSpc>
                          <a:spcPct val="115000"/>
                        </a:lnSpc>
                        <a:spcAft>
                          <a:spcPts val="1000"/>
                        </a:spcAft>
                      </a:pPr>
                      <a:r>
                        <a:rPr lang="tr-TR" sz="1500" dirty="0" smtClean="0">
                          <a:effectLst/>
                          <a:latin typeface="Calibri"/>
                          <a:ea typeface="Calibri"/>
                          <a:cs typeface="Times New Roman"/>
                        </a:rPr>
                        <a:t>    </a:t>
                      </a:r>
                      <a:r>
                        <a:rPr lang="en-US" sz="1500" dirty="0" smtClean="0">
                          <a:effectLst/>
                          <a:latin typeface="Calibri"/>
                          <a:ea typeface="Calibri"/>
                          <a:cs typeface="Times New Roman"/>
                        </a:rPr>
                        <a:t>92.85</a:t>
                      </a:r>
                      <a:r>
                        <a:rPr lang="en-US" sz="1500" baseline="30000" dirty="0">
                          <a:effectLst/>
                          <a:latin typeface="Calibri"/>
                          <a:ea typeface="Calibri"/>
                          <a:cs typeface="Times New Roman"/>
                        </a:rPr>
                        <a:t>***</a:t>
                      </a:r>
                      <a:endParaRPr lang="tr-TR" sz="1500" dirty="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261508">
                <a:tc>
                  <a:txBody>
                    <a:bodyPr/>
                    <a:lstStyle/>
                    <a:p>
                      <a:pPr>
                        <a:lnSpc>
                          <a:spcPct val="115000"/>
                        </a:lnSpc>
                        <a:spcAft>
                          <a:spcPts val="1000"/>
                        </a:spcAft>
                      </a:pPr>
                      <a:r>
                        <a:rPr lang="en-US" sz="1500" dirty="0">
                          <a:effectLst/>
                          <a:latin typeface="Calibri"/>
                          <a:ea typeface="Calibri"/>
                          <a:cs typeface="Times New Roman"/>
                        </a:rPr>
                        <a:t> </a:t>
                      </a:r>
                      <a:endParaRPr lang="tr-TR" sz="1500" dirty="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nSpc>
                          <a:spcPct val="115000"/>
                        </a:lnSpc>
                        <a:spcAft>
                          <a:spcPts val="1000"/>
                        </a:spcAft>
                      </a:pPr>
                      <a:r>
                        <a:rPr lang="tr-TR" sz="1500" dirty="0" smtClean="0">
                          <a:effectLst/>
                          <a:latin typeface="Calibri"/>
                          <a:ea typeface="Calibri"/>
                          <a:cs typeface="Times New Roman"/>
                        </a:rPr>
                        <a:t>   </a:t>
                      </a:r>
                      <a:r>
                        <a:rPr lang="en-US" sz="1500" dirty="0" smtClean="0">
                          <a:effectLst/>
                          <a:latin typeface="Calibri"/>
                          <a:ea typeface="Calibri"/>
                          <a:cs typeface="Times New Roman"/>
                        </a:rPr>
                        <a:t>(</a:t>
                      </a:r>
                      <a:r>
                        <a:rPr lang="en-US" sz="1500" dirty="0">
                          <a:effectLst/>
                          <a:latin typeface="Calibri"/>
                          <a:ea typeface="Calibri"/>
                          <a:cs typeface="Times New Roman"/>
                        </a:rPr>
                        <a:t>0.000)</a:t>
                      </a:r>
                      <a:endParaRPr lang="tr-TR" sz="1500" dirty="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261508">
                <a:tc>
                  <a:txBody>
                    <a:bodyPr/>
                    <a:lstStyle/>
                    <a:p>
                      <a:pPr>
                        <a:lnSpc>
                          <a:spcPct val="115000"/>
                        </a:lnSpc>
                        <a:spcAft>
                          <a:spcPts val="1000"/>
                        </a:spcAft>
                      </a:pPr>
                      <a:r>
                        <a:rPr lang="tr-TR" sz="1500" i="1" dirty="0" smtClean="0">
                          <a:effectLst/>
                          <a:latin typeface="Calibri"/>
                          <a:ea typeface="Calibri"/>
                          <a:cs typeface="Times New Roman"/>
                        </a:rPr>
                        <a:t>  </a:t>
                      </a:r>
                      <a:r>
                        <a:rPr lang="en-US" sz="1500" i="1" dirty="0" smtClean="0">
                          <a:effectLst/>
                          <a:latin typeface="Calibri"/>
                          <a:ea typeface="Calibri"/>
                          <a:cs typeface="Times New Roman"/>
                        </a:rPr>
                        <a:t>N</a:t>
                      </a:r>
                      <a:endParaRPr lang="tr-TR" sz="1500" dirty="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nSpc>
                          <a:spcPct val="115000"/>
                        </a:lnSpc>
                        <a:spcAft>
                          <a:spcPts val="1000"/>
                        </a:spcAft>
                      </a:pPr>
                      <a:r>
                        <a:rPr lang="tr-TR" sz="1500" dirty="0" smtClean="0">
                          <a:effectLst/>
                          <a:latin typeface="Calibri"/>
                          <a:ea typeface="Calibri"/>
                          <a:cs typeface="Times New Roman"/>
                        </a:rPr>
                        <a:t>      </a:t>
                      </a:r>
                      <a:r>
                        <a:rPr lang="en-US" sz="1500" dirty="0" smtClean="0">
                          <a:effectLst/>
                          <a:latin typeface="Calibri"/>
                          <a:ea typeface="Calibri"/>
                          <a:cs typeface="Times New Roman"/>
                        </a:rPr>
                        <a:t>17</a:t>
                      </a:r>
                      <a:endParaRPr lang="tr-TR" sz="1500" dirty="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844649">
                <a:tc>
                  <a:txBody>
                    <a:bodyPr/>
                    <a:lstStyle/>
                    <a:p>
                      <a:pPr>
                        <a:lnSpc>
                          <a:spcPct val="115000"/>
                        </a:lnSpc>
                        <a:spcAft>
                          <a:spcPts val="1000"/>
                        </a:spcAft>
                      </a:pPr>
                      <a:r>
                        <a:rPr lang="tr-TR" sz="1500" i="1" dirty="0" smtClean="0">
                          <a:effectLst/>
                          <a:latin typeface="Calibri"/>
                          <a:ea typeface="Calibri"/>
                          <a:cs typeface="Times New Roman"/>
                        </a:rPr>
                        <a:t>  </a:t>
                      </a:r>
                      <a:r>
                        <a:rPr lang="en-US" sz="1500" i="1" dirty="0" smtClean="0">
                          <a:effectLst/>
                          <a:latin typeface="Calibri"/>
                          <a:ea typeface="Calibri"/>
                          <a:cs typeface="Times New Roman"/>
                        </a:rPr>
                        <a:t>R</a:t>
                      </a:r>
                      <a:r>
                        <a:rPr lang="en-US" sz="1500" baseline="30000" dirty="0" smtClean="0">
                          <a:effectLst/>
                          <a:latin typeface="Calibri"/>
                          <a:ea typeface="Calibri"/>
                          <a:cs typeface="Times New Roman"/>
                        </a:rPr>
                        <a:t>2</a:t>
                      </a:r>
                      <a:endParaRPr lang="tr-TR" sz="1500" dirty="0">
                        <a:effectLst/>
                        <a:latin typeface="Calibri"/>
                        <a:ea typeface="Calibri"/>
                        <a:cs typeface="Times New Roman"/>
                      </a:endParaRPr>
                    </a:p>
                    <a:p>
                      <a:pPr>
                        <a:lnSpc>
                          <a:spcPct val="115000"/>
                        </a:lnSpc>
                        <a:spcAft>
                          <a:spcPts val="1000"/>
                        </a:spcAft>
                      </a:pPr>
                      <a:r>
                        <a:rPr lang="en-US" sz="1100" i="1" dirty="0">
                          <a:effectLst/>
                          <a:latin typeface="Calibri"/>
                          <a:ea typeface="Calibri"/>
                          <a:cs typeface="Times New Roman"/>
                        </a:rPr>
                        <a:t>p</a:t>
                      </a:r>
                      <a:r>
                        <a:rPr lang="en-US" sz="1100" dirty="0">
                          <a:effectLst/>
                          <a:latin typeface="Calibri"/>
                          <a:ea typeface="Calibri"/>
                          <a:cs typeface="Times New Roman"/>
                        </a:rPr>
                        <a:t>-values in parentheses</a:t>
                      </a:r>
                      <a:endParaRPr lang="tr-TR" sz="1100" dirty="0">
                        <a:effectLst/>
                        <a:latin typeface="Calibri"/>
                        <a:ea typeface="Calibri"/>
                        <a:cs typeface="Times New Roman"/>
                      </a:endParaRPr>
                    </a:p>
                    <a:p>
                      <a:pPr>
                        <a:lnSpc>
                          <a:spcPct val="115000"/>
                        </a:lnSpc>
                        <a:spcAft>
                          <a:spcPts val="1000"/>
                        </a:spcAft>
                      </a:pPr>
                      <a:r>
                        <a:rPr lang="en-US" sz="1100" baseline="30000" dirty="0">
                          <a:effectLst/>
                          <a:latin typeface="Calibri"/>
                          <a:ea typeface="Calibri"/>
                          <a:cs typeface="Times New Roman"/>
                        </a:rPr>
                        <a:t>*</a:t>
                      </a:r>
                      <a:r>
                        <a:rPr lang="en-US" sz="1100" dirty="0">
                          <a:effectLst/>
                          <a:latin typeface="Calibri"/>
                          <a:ea typeface="Calibri"/>
                          <a:cs typeface="Times New Roman"/>
                        </a:rPr>
                        <a:t> </a:t>
                      </a:r>
                      <a:r>
                        <a:rPr lang="en-US" sz="1100" i="1" dirty="0">
                          <a:effectLst/>
                          <a:latin typeface="Calibri"/>
                          <a:ea typeface="Calibri"/>
                          <a:cs typeface="Times New Roman"/>
                        </a:rPr>
                        <a:t>p</a:t>
                      </a:r>
                      <a:r>
                        <a:rPr lang="en-US" sz="1100" dirty="0">
                          <a:effectLst/>
                          <a:latin typeface="Calibri"/>
                          <a:ea typeface="Calibri"/>
                          <a:cs typeface="Times New Roman"/>
                        </a:rPr>
                        <a:t> &lt; 0.05, </a:t>
                      </a:r>
                      <a:r>
                        <a:rPr lang="en-US" sz="1100" baseline="30000" dirty="0">
                          <a:effectLst/>
                          <a:latin typeface="Calibri"/>
                          <a:ea typeface="Calibri"/>
                          <a:cs typeface="Times New Roman"/>
                        </a:rPr>
                        <a:t>**</a:t>
                      </a:r>
                      <a:r>
                        <a:rPr lang="en-US" sz="1100" dirty="0">
                          <a:effectLst/>
                          <a:latin typeface="Calibri"/>
                          <a:ea typeface="Calibri"/>
                          <a:cs typeface="Times New Roman"/>
                        </a:rPr>
                        <a:t> </a:t>
                      </a:r>
                      <a:r>
                        <a:rPr lang="en-US" sz="1100" i="1" dirty="0">
                          <a:effectLst/>
                          <a:latin typeface="Calibri"/>
                          <a:ea typeface="Calibri"/>
                          <a:cs typeface="Times New Roman"/>
                        </a:rPr>
                        <a:t>p</a:t>
                      </a:r>
                      <a:r>
                        <a:rPr lang="en-US" sz="1100" dirty="0">
                          <a:effectLst/>
                          <a:latin typeface="Calibri"/>
                          <a:ea typeface="Calibri"/>
                          <a:cs typeface="Times New Roman"/>
                        </a:rPr>
                        <a:t> &lt; 0.01, </a:t>
                      </a:r>
                      <a:r>
                        <a:rPr lang="en-US" sz="1100" baseline="30000" dirty="0">
                          <a:effectLst/>
                          <a:latin typeface="Calibri"/>
                          <a:ea typeface="Calibri"/>
                          <a:cs typeface="Times New Roman"/>
                        </a:rPr>
                        <a:t>***</a:t>
                      </a:r>
                      <a:r>
                        <a:rPr lang="en-US" sz="1100" dirty="0">
                          <a:effectLst/>
                          <a:latin typeface="Calibri"/>
                          <a:ea typeface="Calibri"/>
                          <a:cs typeface="Times New Roman"/>
                        </a:rPr>
                        <a:t> </a:t>
                      </a:r>
                      <a:r>
                        <a:rPr lang="en-US" sz="1100" i="1" dirty="0">
                          <a:effectLst/>
                          <a:latin typeface="Calibri"/>
                          <a:ea typeface="Calibri"/>
                          <a:cs typeface="Times New Roman"/>
                        </a:rPr>
                        <a:t>p</a:t>
                      </a:r>
                      <a:r>
                        <a:rPr lang="en-US" sz="1100" dirty="0">
                          <a:effectLst/>
                          <a:latin typeface="Calibri"/>
                          <a:ea typeface="Calibri"/>
                          <a:cs typeface="Times New Roman"/>
                        </a:rPr>
                        <a:t> &lt; 0.001</a:t>
                      </a:r>
                      <a:endParaRPr lang="tr-TR" sz="1100" dirty="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DBDB"/>
                    </a:solidFill>
                  </a:tcPr>
                </a:tc>
                <a:tc>
                  <a:txBody>
                    <a:bodyPr/>
                    <a:lstStyle/>
                    <a:p>
                      <a:pPr>
                        <a:lnSpc>
                          <a:spcPct val="115000"/>
                        </a:lnSpc>
                        <a:spcAft>
                          <a:spcPts val="1000"/>
                        </a:spcAft>
                      </a:pPr>
                      <a:r>
                        <a:rPr lang="tr-TR" sz="1500" dirty="0" smtClean="0">
                          <a:effectLst/>
                          <a:latin typeface="Calibri"/>
                          <a:ea typeface="Calibri"/>
                          <a:cs typeface="Times New Roman"/>
                        </a:rPr>
                        <a:t>    </a:t>
                      </a:r>
                      <a:r>
                        <a:rPr lang="en-US" sz="1500" dirty="0" smtClean="0">
                          <a:effectLst/>
                          <a:latin typeface="Calibri"/>
                          <a:ea typeface="Calibri"/>
                          <a:cs typeface="Times New Roman"/>
                        </a:rPr>
                        <a:t>0.260</a:t>
                      </a:r>
                      <a:endParaRPr lang="tr-TR" sz="1500" dirty="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BDB"/>
                    </a:solidFill>
                  </a:tcPr>
                </a:tc>
              </a:tr>
            </a:tbl>
          </a:graphicData>
        </a:graphic>
      </p:graphicFrame>
    </p:spTree>
    <p:extLst>
      <p:ext uri="{BB962C8B-B14F-4D97-AF65-F5344CB8AC3E}">
        <p14:creationId xmlns:p14="http://schemas.microsoft.com/office/powerpoint/2010/main" val="775505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fontScale="90000"/>
          </a:bodyPr>
          <a:lstStyle/>
          <a:p>
            <a:r>
              <a:rPr lang="tr-TR" sz="3100" dirty="0" smtClean="0">
                <a:solidFill>
                  <a:srgbClr val="002060"/>
                </a:solidFill>
                <a:latin typeface="Times New Roman" pitchFamily="18" charset="0"/>
                <a:cs typeface="Times New Roman" pitchFamily="18" charset="0"/>
              </a:rPr>
              <a:t>SADECE KRİZ DEĞİŞKENİNİ ELE ALIRSAK;</a:t>
            </a:r>
            <a:r>
              <a:rPr lang="tr-TR" dirty="0" smtClean="0"/>
              <a:t/>
            </a:r>
            <a:br>
              <a:rPr lang="tr-TR" dirty="0" smtClean="0"/>
            </a:br>
            <a:endParaRPr lang="tr-TR" dirty="0"/>
          </a:p>
        </p:txBody>
      </p:sp>
      <p:sp>
        <p:nvSpPr>
          <p:cNvPr id="4" name="Metin kutusu 3"/>
          <p:cNvSpPr txBox="1"/>
          <p:nvPr/>
        </p:nvSpPr>
        <p:spPr>
          <a:xfrm>
            <a:off x="367329" y="4445139"/>
            <a:ext cx="8748464" cy="2400657"/>
          </a:xfrm>
          <a:prstGeom prst="rect">
            <a:avLst/>
          </a:prstGeom>
          <a:noFill/>
        </p:spPr>
        <p:txBody>
          <a:bodyPr wrap="square" rtlCol="0">
            <a:spAutoFit/>
          </a:bodyPr>
          <a:lstStyle/>
          <a:p>
            <a:pPr algn="ctr"/>
            <a:r>
              <a:rPr lang="tr-TR" sz="2400" dirty="0" smtClean="0">
                <a:latin typeface="Times New Roman" pitchFamily="18" charset="0"/>
                <a:cs typeface="Times New Roman" pitchFamily="18" charset="0"/>
              </a:rPr>
              <a:t>Toplam hükümlü sayısı= 77.63+ 34.60kriz+ u</a:t>
            </a:r>
          </a:p>
          <a:p>
            <a:pPr algn="ctr"/>
            <a:r>
              <a:rPr lang="tr-TR" sz="2400" dirty="0" smtClean="0">
                <a:latin typeface="Times New Roman" pitchFamily="18" charset="0"/>
                <a:cs typeface="Times New Roman" pitchFamily="18" charset="0"/>
              </a:rPr>
              <a:t>Diğer yılların etkisi 77.63 iken ; kriz yılları dikkate alındığında </a:t>
            </a:r>
          </a:p>
          <a:p>
            <a:pPr algn="ctr"/>
            <a:endParaRPr lang="tr-TR" sz="2400" dirty="0">
              <a:latin typeface="Times New Roman" pitchFamily="18" charset="0"/>
              <a:cs typeface="Times New Roman" pitchFamily="18" charset="0"/>
            </a:endParaRPr>
          </a:p>
          <a:p>
            <a:pPr algn="ctr"/>
            <a:r>
              <a:rPr lang="tr-TR" sz="2400" b="1" dirty="0" smtClean="0">
                <a:latin typeface="Times New Roman" pitchFamily="18" charset="0"/>
                <a:cs typeface="Times New Roman" pitchFamily="18" charset="0"/>
              </a:rPr>
              <a:t>77.63+34.60x1=112.23 hükümlü artmıştır.</a:t>
            </a:r>
            <a:endParaRPr lang="tr-TR" sz="2400" b="1" dirty="0">
              <a:latin typeface="Times New Roman" pitchFamily="18" charset="0"/>
              <a:cs typeface="Times New Roman" pitchFamily="18" charset="0"/>
            </a:endParaRPr>
          </a:p>
          <a:p>
            <a:endParaRPr lang="tr-TR" dirty="0" smtClean="0"/>
          </a:p>
          <a:p>
            <a:endParaRPr lang="tr-TR" dirty="0" smtClean="0"/>
          </a:p>
          <a:p>
            <a:endParaRPr lang="tr-TR" dirty="0"/>
          </a:p>
        </p:txBody>
      </p:sp>
      <p:graphicFrame>
        <p:nvGraphicFramePr>
          <p:cNvPr id="2" name="Tablo 1"/>
          <p:cNvGraphicFramePr>
            <a:graphicFrameLocks noGrp="1"/>
          </p:cNvGraphicFramePr>
          <p:nvPr>
            <p:extLst>
              <p:ext uri="{D42A27DB-BD31-4B8C-83A1-F6EECF244321}">
                <p14:modId xmlns:p14="http://schemas.microsoft.com/office/powerpoint/2010/main" val="2906673692"/>
              </p:ext>
            </p:extLst>
          </p:nvPr>
        </p:nvGraphicFramePr>
        <p:xfrm>
          <a:off x="1211150" y="996454"/>
          <a:ext cx="6840760" cy="3281079"/>
        </p:xfrm>
        <a:graphic>
          <a:graphicData uri="http://schemas.openxmlformats.org/drawingml/2006/table">
            <a:tbl>
              <a:tblPr/>
              <a:tblGrid>
                <a:gridCol w="3089114"/>
                <a:gridCol w="3751646"/>
              </a:tblGrid>
              <a:tr h="414072">
                <a:tc>
                  <a:txBody>
                    <a:bodyPr/>
                    <a:lstStyle/>
                    <a:p>
                      <a:pPr>
                        <a:lnSpc>
                          <a:spcPct val="115000"/>
                        </a:lnSpc>
                        <a:spcAft>
                          <a:spcPts val="1000"/>
                        </a:spcAft>
                      </a:pPr>
                      <a:r>
                        <a:rPr lang="en-US" sz="1800" dirty="0">
                          <a:effectLst/>
                          <a:latin typeface="Calibri"/>
                          <a:ea typeface="Calibri"/>
                          <a:cs typeface="Times New Roman"/>
                        </a:rPr>
                        <a:t> </a:t>
                      </a:r>
                      <a:endParaRPr lang="tr-TR" sz="1800" dirty="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DBDB"/>
                    </a:solidFill>
                  </a:tcPr>
                </a:tc>
                <a:tc>
                  <a:txBody>
                    <a:bodyPr/>
                    <a:lstStyle/>
                    <a:p>
                      <a:pPr>
                        <a:lnSpc>
                          <a:spcPct val="115000"/>
                        </a:lnSpc>
                        <a:spcAft>
                          <a:spcPts val="1000"/>
                        </a:spcAft>
                      </a:pPr>
                      <a:r>
                        <a:rPr lang="en-US" sz="1800">
                          <a:effectLst/>
                          <a:latin typeface="Calibri"/>
                          <a:ea typeface="Calibri"/>
                          <a:cs typeface="Times New Roman"/>
                        </a:rPr>
                        <a:t>      (1)</a:t>
                      </a:r>
                      <a:endParaRPr lang="tr-TR" sz="180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BDB"/>
                    </a:solidFill>
                  </a:tcPr>
                </a:tc>
              </a:tr>
              <a:tr h="419790">
                <a:tc>
                  <a:txBody>
                    <a:bodyPr/>
                    <a:lstStyle/>
                    <a:p>
                      <a:pPr>
                        <a:lnSpc>
                          <a:spcPct val="115000"/>
                        </a:lnSpc>
                        <a:spcAft>
                          <a:spcPts val="1000"/>
                        </a:spcAft>
                      </a:pPr>
                      <a:r>
                        <a:rPr lang="en-US" sz="1800">
                          <a:effectLst/>
                          <a:latin typeface="Calibri"/>
                          <a:ea typeface="Calibri"/>
                          <a:cs typeface="Times New Roman"/>
                        </a:rPr>
                        <a:t> </a:t>
                      </a:r>
                      <a:endParaRPr lang="tr-TR" sz="180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DBDB"/>
                    </a:solidFill>
                  </a:tcPr>
                </a:tc>
                <a:tc>
                  <a:txBody>
                    <a:bodyPr/>
                    <a:lstStyle/>
                    <a:p>
                      <a:pPr>
                        <a:lnSpc>
                          <a:spcPct val="115000"/>
                        </a:lnSpc>
                        <a:spcAft>
                          <a:spcPts val="1000"/>
                        </a:spcAft>
                      </a:pPr>
                      <a:r>
                        <a:rPr lang="en-US" sz="1800">
                          <a:effectLst/>
                          <a:latin typeface="Calibri"/>
                          <a:ea typeface="Calibri"/>
                          <a:cs typeface="Times New Roman"/>
                        </a:rPr>
                        <a:t>Toplamhükümlü</a:t>
                      </a:r>
                      <a:endParaRPr lang="tr-TR" sz="180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BDB"/>
                    </a:solidFill>
                  </a:tcPr>
                </a:tc>
              </a:tr>
              <a:tr h="1068580">
                <a:tc>
                  <a:txBody>
                    <a:bodyPr/>
                    <a:lstStyle/>
                    <a:p>
                      <a:pPr>
                        <a:lnSpc>
                          <a:spcPct val="115000"/>
                        </a:lnSpc>
                        <a:spcAft>
                          <a:spcPts val="1000"/>
                        </a:spcAft>
                      </a:pPr>
                      <a:r>
                        <a:rPr lang="en-US" sz="1800">
                          <a:effectLst/>
                          <a:latin typeface="Calibri"/>
                          <a:ea typeface="Calibri"/>
                          <a:cs typeface="Times New Roman"/>
                        </a:rPr>
                        <a:t>Kriz</a:t>
                      </a:r>
                      <a:endParaRPr lang="tr-TR" sz="180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DBDB"/>
                    </a:solidFill>
                  </a:tcPr>
                </a:tc>
                <a:tc>
                  <a:txBody>
                    <a:bodyPr/>
                    <a:lstStyle/>
                    <a:p>
                      <a:pPr>
                        <a:lnSpc>
                          <a:spcPct val="115000"/>
                        </a:lnSpc>
                        <a:spcAft>
                          <a:spcPts val="1000"/>
                        </a:spcAft>
                      </a:pPr>
                      <a:r>
                        <a:rPr lang="tr-TR" sz="1800" dirty="0">
                          <a:effectLst/>
                          <a:latin typeface="Calibri"/>
                          <a:ea typeface="Calibri"/>
                          <a:cs typeface="Times New Roman"/>
                        </a:rPr>
                        <a:t>34.606</a:t>
                      </a:r>
                    </a:p>
                    <a:p>
                      <a:pPr>
                        <a:lnSpc>
                          <a:spcPct val="115000"/>
                        </a:lnSpc>
                        <a:spcAft>
                          <a:spcPts val="1000"/>
                        </a:spcAft>
                      </a:pPr>
                      <a:r>
                        <a:rPr lang="tr-TR" sz="1800" dirty="0">
                          <a:effectLst/>
                          <a:latin typeface="Calibri"/>
                          <a:ea typeface="Calibri"/>
                          <a:cs typeface="Times New Roman"/>
                        </a:rPr>
                        <a:t>(0.064)</a:t>
                      </a:r>
                    </a:p>
                  </a:txBody>
                  <a:tcPr marL="68580" marR="68580" marT="9525"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DBDB"/>
                    </a:solidFill>
                  </a:tcPr>
                </a:tc>
              </a:tr>
              <a:tr h="414072">
                <a:tc>
                  <a:txBody>
                    <a:bodyPr/>
                    <a:lstStyle/>
                    <a:p>
                      <a:pPr>
                        <a:lnSpc>
                          <a:spcPct val="115000"/>
                        </a:lnSpc>
                        <a:spcAft>
                          <a:spcPts val="1000"/>
                        </a:spcAft>
                      </a:pPr>
                      <a:r>
                        <a:rPr lang="en-US" sz="1800">
                          <a:effectLst/>
                          <a:latin typeface="Calibri"/>
                          <a:ea typeface="Calibri"/>
                          <a:cs typeface="Times New Roman"/>
                        </a:rPr>
                        <a:t>_cons</a:t>
                      </a:r>
                      <a:endParaRPr lang="tr-TR" sz="1800">
                        <a:effectLst/>
                        <a:latin typeface="Calibri"/>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a:noFill/>
                    </a:lnT>
                    <a:lnB>
                      <a:noFill/>
                    </a:lnB>
                    <a:solidFill>
                      <a:srgbClr val="F2DBDB"/>
                    </a:solidFill>
                  </a:tcPr>
                </a:tc>
                <a:tc>
                  <a:txBody>
                    <a:bodyPr/>
                    <a:lstStyle/>
                    <a:p>
                      <a:pPr>
                        <a:lnSpc>
                          <a:spcPct val="115000"/>
                        </a:lnSpc>
                        <a:spcAft>
                          <a:spcPts val="1000"/>
                        </a:spcAft>
                      </a:pPr>
                      <a:r>
                        <a:rPr lang="en-US" sz="1800">
                          <a:effectLst/>
                          <a:latin typeface="Calibri"/>
                          <a:ea typeface="Calibri"/>
                          <a:cs typeface="Times New Roman"/>
                        </a:rPr>
                        <a:t>77.63</a:t>
                      </a:r>
                      <a:r>
                        <a:rPr lang="en-US" sz="1800" baseline="30000">
                          <a:effectLst/>
                          <a:latin typeface="Calibri"/>
                          <a:ea typeface="Calibri"/>
                          <a:cs typeface="Times New Roman"/>
                        </a:rPr>
                        <a:t>***</a:t>
                      </a:r>
                      <a:endParaRPr lang="tr-TR" sz="180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a:noFill/>
                    </a:lnT>
                    <a:lnB>
                      <a:noFill/>
                    </a:lnB>
                    <a:solidFill>
                      <a:srgbClr val="F2DBDB"/>
                    </a:solidFill>
                  </a:tcPr>
                </a:tc>
              </a:tr>
              <a:tr h="419790">
                <a:tc>
                  <a:txBody>
                    <a:bodyPr/>
                    <a:lstStyle/>
                    <a:p>
                      <a:pPr>
                        <a:lnSpc>
                          <a:spcPct val="115000"/>
                        </a:lnSpc>
                        <a:spcAft>
                          <a:spcPts val="1000"/>
                        </a:spcAft>
                      </a:pPr>
                      <a:r>
                        <a:rPr lang="en-US" sz="1800" dirty="0">
                          <a:effectLst/>
                          <a:latin typeface="Calibri"/>
                          <a:ea typeface="Calibri"/>
                          <a:cs typeface="Times New Roman"/>
                        </a:rPr>
                        <a:t> </a:t>
                      </a:r>
                      <a:endParaRPr lang="tr-TR" sz="1800" dirty="0" smtClean="0">
                        <a:effectLst/>
                        <a:latin typeface="Calibri"/>
                        <a:ea typeface="Calibri"/>
                        <a:cs typeface="Times New Roman"/>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Times New Roman"/>
                        </a:rPr>
                        <a:t>p</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-values in parentheses</a:t>
                      </a:r>
                      <a:endParaRPr kumimoji="0" lang="tr-TR" sz="11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US" sz="1100" b="0" i="0" u="none" strike="noStrike" kern="1200" cap="none" spc="0" normalizeH="0" baseline="30000" noProof="0" dirty="0" smtClean="0">
                          <a:ln>
                            <a:noFill/>
                          </a:ln>
                          <a:solidFill>
                            <a:prstClr val="black"/>
                          </a:solidFill>
                          <a:effectLst/>
                          <a:uLnTx/>
                          <a:uFillTx/>
                          <a:latin typeface="+mn-lt"/>
                          <a:ea typeface="Calibri"/>
                          <a:cs typeface="Times New Roman"/>
                        </a:rPr>
                        <a:t>*</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1" u="none" strike="noStrike" kern="1200" cap="none" spc="0" normalizeH="0" baseline="0" noProof="0" dirty="0" smtClean="0">
                          <a:ln>
                            <a:noFill/>
                          </a:ln>
                          <a:solidFill>
                            <a:prstClr val="black"/>
                          </a:solidFill>
                          <a:effectLst/>
                          <a:uLnTx/>
                          <a:uFillTx/>
                          <a:latin typeface="+mn-lt"/>
                          <a:ea typeface="Calibri"/>
                          <a:cs typeface="Times New Roman"/>
                        </a:rPr>
                        <a:t>p</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&lt; 0.05, </a:t>
                      </a:r>
                      <a:r>
                        <a:rPr kumimoji="0" lang="en-US" sz="1100" b="0" i="0" u="none" strike="noStrike" kern="1200" cap="none" spc="0" normalizeH="0" baseline="30000" noProof="0" dirty="0" smtClean="0">
                          <a:ln>
                            <a:noFill/>
                          </a:ln>
                          <a:solidFill>
                            <a:prstClr val="black"/>
                          </a:solidFill>
                          <a:effectLst/>
                          <a:uLnTx/>
                          <a:uFillTx/>
                          <a:latin typeface="+mn-lt"/>
                          <a:ea typeface="Calibri"/>
                          <a:cs typeface="Times New Roman"/>
                        </a:rPr>
                        <a:t>**</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1" u="none" strike="noStrike" kern="1200" cap="none" spc="0" normalizeH="0" baseline="0" noProof="0" dirty="0" smtClean="0">
                          <a:ln>
                            <a:noFill/>
                          </a:ln>
                          <a:solidFill>
                            <a:prstClr val="black"/>
                          </a:solidFill>
                          <a:effectLst/>
                          <a:uLnTx/>
                          <a:uFillTx/>
                          <a:latin typeface="+mn-lt"/>
                          <a:ea typeface="Calibri"/>
                          <a:cs typeface="Times New Roman"/>
                        </a:rPr>
                        <a:t>p</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&lt; 0.01, </a:t>
                      </a:r>
                      <a:r>
                        <a:rPr kumimoji="0" lang="en-US" sz="1100" b="0" i="0" u="none" strike="noStrike" kern="1200" cap="none" spc="0" normalizeH="0" baseline="30000" noProof="0" dirty="0" smtClean="0">
                          <a:ln>
                            <a:noFill/>
                          </a:ln>
                          <a:solidFill>
                            <a:prstClr val="black"/>
                          </a:solidFill>
                          <a:effectLst/>
                          <a:uLnTx/>
                          <a:uFillTx/>
                          <a:latin typeface="+mn-lt"/>
                          <a:ea typeface="Calibri"/>
                          <a:cs typeface="Times New Roman"/>
                        </a:rPr>
                        <a:t>***</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a:t>
                      </a:r>
                      <a:r>
                        <a:rPr kumimoji="0" lang="en-US" sz="1100" b="0" i="1" u="none" strike="noStrike" kern="1200" cap="none" spc="0" normalizeH="0" baseline="0" noProof="0" dirty="0" smtClean="0">
                          <a:ln>
                            <a:noFill/>
                          </a:ln>
                          <a:solidFill>
                            <a:prstClr val="black"/>
                          </a:solidFill>
                          <a:effectLst/>
                          <a:uLnTx/>
                          <a:uFillTx/>
                          <a:latin typeface="+mn-lt"/>
                          <a:ea typeface="Calibri"/>
                          <a:cs typeface="Times New Roman"/>
                        </a:rPr>
                        <a:t>p</a:t>
                      </a: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 &lt; 0.001</a:t>
                      </a:r>
                      <a:endParaRPr kumimoji="0" lang="tr-TR" sz="11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68580" marR="68580" marT="9525"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2DBDB"/>
                    </a:solidFill>
                  </a:tcPr>
                </a:tc>
                <a:tc>
                  <a:txBody>
                    <a:bodyPr/>
                    <a:lstStyle/>
                    <a:p>
                      <a:pPr>
                        <a:lnSpc>
                          <a:spcPct val="115000"/>
                        </a:lnSpc>
                        <a:spcAft>
                          <a:spcPts val="1000"/>
                        </a:spcAft>
                      </a:pPr>
                      <a:r>
                        <a:rPr lang="en-US" sz="1800" dirty="0">
                          <a:effectLst/>
                          <a:latin typeface="Calibri"/>
                          <a:ea typeface="Calibri"/>
                          <a:cs typeface="Times New Roman"/>
                        </a:rPr>
                        <a:t>(0.000)</a:t>
                      </a:r>
                      <a:endParaRPr lang="tr-TR" sz="1800" dirty="0">
                        <a:effectLst/>
                        <a:latin typeface="Calibri"/>
                        <a:ea typeface="Calibri"/>
                        <a:cs typeface="Times New Roman"/>
                      </a:endParaRPr>
                    </a:p>
                  </a:txBody>
                  <a:tcPr marL="68580" marR="68580" marT="9525"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BDB"/>
                    </a:solidFill>
                  </a:tcPr>
                </a:tc>
              </a:tr>
            </a:tbl>
          </a:graphicData>
        </a:graphic>
      </p:graphicFrame>
    </p:spTree>
    <p:extLst>
      <p:ext uri="{BB962C8B-B14F-4D97-AF65-F5344CB8AC3E}">
        <p14:creationId xmlns:p14="http://schemas.microsoft.com/office/powerpoint/2010/main" val="1392651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75000"/>
            </a:schemeClr>
          </a:fgClr>
          <a:bgClr>
            <a:schemeClr val="bg1"/>
          </a:bgClr>
        </a:patt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492896"/>
            <a:ext cx="8496944" cy="1719064"/>
          </a:xfrm>
        </p:spPr>
        <p:txBody>
          <a:bodyPr>
            <a:noAutofit/>
          </a:bodyPr>
          <a:lstStyle/>
          <a:p>
            <a:r>
              <a:rPr lang="tr-TR" sz="4000" dirty="0" smtClean="0">
                <a:solidFill>
                  <a:srgbClr val="002060"/>
                </a:solidFill>
                <a:latin typeface="Times New Roman" pitchFamily="18" charset="0"/>
                <a:cs typeface="Times New Roman" pitchFamily="18" charset="0"/>
              </a:rPr>
              <a:t>OKUR-YAZARLIK ve HÜKÜMLÜLÜĞÜN TÜRKİYE’DE Kİ DAĞILIMI</a:t>
            </a:r>
            <a:endParaRPr lang="tr-TR" sz="40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48315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7167"/>
            <a:ext cx="9144000" cy="2808312"/>
          </a:xfrm>
          <a:prstGeom prst="rect">
            <a:avLst/>
          </a:prstGeom>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60818"/>
            <a:ext cx="9144000" cy="296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Metin kutusu 8"/>
          <p:cNvSpPr txBox="1"/>
          <p:nvPr/>
        </p:nvSpPr>
        <p:spPr>
          <a:xfrm>
            <a:off x="1763688" y="0"/>
            <a:ext cx="5616624" cy="400110"/>
          </a:xfrm>
          <a:prstGeom prst="rect">
            <a:avLst/>
          </a:prstGeom>
          <a:noFill/>
        </p:spPr>
        <p:txBody>
          <a:bodyPr wrap="square" rtlCol="0">
            <a:spAutoFit/>
          </a:bodyPr>
          <a:lstStyle/>
          <a:p>
            <a:pPr algn="ctr"/>
            <a:r>
              <a:rPr lang="tr-TR" sz="2000" b="1" dirty="0" smtClean="0">
                <a:solidFill>
                  <a:schemeClr val="bg2">
                    <a:lumMod val="10000"/>
                  </a:schemeClr>
                </a:solidFill>
                <a:latin typeface="Times New Roman" pitchFamily="18" charset="0"/>
                <a:cs typeface="Times New Roman" pitchFamily="18" charset="0"/>
              </a:rPr>
              <a:t>İLLERE GÖRE OKURYAZARLIK</a:t>
            </a:r>
            <a:endParaRPr lang="tr-TR" sz="2000" b="1" dirty="0">
              <a:solidFill>
                <a:schemeClr val="bg2">
                  <a:lumMod val="10000"/>
                </a:schemeClr>
              </a:solidFill>
              <a:latin typeface="Times New Roman" pitchFamily="18" charset="0"/>
              <a:cs typeface="Times New Roman" pitchFamily="18" charset="0"/>
            </a:endParaRPr>
          </a:p>
        </p:txBody>
      </p:sp>
      <p:sp>
        <p:nvSpPr>
          <p:cNvPr id="12" name="Metin kutusu 11"/>
          <p:cNvSpPr txBox="1"/>
          <p:nvPr/>
        </p:nvSpPr>
        <p:spPr>
          <a:xfrm>
            <a:off x="1793324" y="3260708"/>
            <a:ext cx="5616624" cy="400110"/>
          </a:xfrm>
          <a:prstGeom prst="rect">
            <a:avLst/>
          </a:prstGeom>
          <a:noFill/>
        </p:spPr>
        <p:txBody>
          <a:bodyPr wrap="square" rtlCol="0">
            <a:spAutoFit/>
          </a:bodyPr>
          <a:lstStyle/>
          <a:p>
            <a:pPr algn="ctr"/>
            <a:r>
              <a:rPr lang="tr-TR" sz="2000" b="1" dirty="0" smtClean="0">
                <a:solidFill>
                  <a:schemeClr val="bg2">
                    <a:lumMod val="10000"/>
                  </a:schemeClr>
                </a:solidFill>
                <a:latin typeface="Times New Roman" pitchFamily="18" charset="0"/>
                <a:cs typeface="Times New Roman" pitchFamily="18" charset="0"/>
              </a:rPr>
              <a:t>İLLERE GÖRE HÜKÜMLÜLÜK</a:t>
            </a:r>
          </a:p>
        </p:txBody>
      </p:sp>
    </p:spTree>
    <p:extLst>
      <p:ext uri="{BB962C8B-B14F-4D97-AF65-F5344CB8AC3E}">
        <p14:creationId xmlns:p14="http://schemas.microsoft.com/office/powerpoint/2010/main" val="301281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9512" y="1412776"/>
            <a:ext cx="8820472" cy="3349956"/>
          </a:xfrm>
          <a:prstGeom prst="rect">
            <a:avLst/>
          </a:prstGeom>
          <a:noFill/>
        </p:spPr>
        <p:txBody>
          <a:bodyPr wrap="square" rtlCol="0">
            <a:spAutoFit/>
          </a:bodyPr>
          <a:lstStyle/>
          <a:p>
            <a:pPr algn="ctr">
              <a:lnSpc>
                <a:spcPct val="150000"/>
              </a:lnSpc>
            </a:pPr>
            <a:r>
              <a:rPr lang="tr-TR" sz="2400" dirty="0" smtClean="0">
                <a:latin typeface="Times New Roman" pitchFamily="18" charset="0"/>
                <a:cs typeface="Times New Roman" pitchFamily="18" charset="0"/>
              </a:rPr>
              <a:t>Suç oranlarının Türkiye’nin genelinde okur-yazarlıktan daha yaygın olduğu görülmektedir. Buna karşın okur yazarlık oranı ise ağırlıklı olarak Marmara, Ege, Akdeniz, İç Anadolu ve az da olsa Karadeniz kısımlarında görülmektedir. </a:t>
            </a:r>
            <a:r>
              <a:rPr lang="tr-TR" sz="2400" dirty="0">
                <a:latin typeface="Times New Roman" pitchFamily="18" charset="0"/>
                <a:cs typeface="Times New Roman" pitchFamily="18" charset="0"/>
              </a:rPr>
              <a:t>N</a:t>
            </a:r>
            <a:r>
              <a:rPr lang="tr-TR" sz="2400" dirty="0" smtClean="0">
                <a:latin typeface="Times New Roman" pitchFamily="18" charset="0"/>
                <a:cs typeface="Times New Roman" pitchFamily="18" charset="0"/>
              </a:rPr>
              <a:t>üfus yoğunluğundan kaynaklı olarak daha çok insanın bir arada olduğu illerde suç oranının da fazla olduğu gözlemlenmektedir.</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183987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6996" y="260648"/>
            <a:ext cx="8229600" cy="660291"/>
          </a:xfrm>
        </p:spPr>
        <p:txBody>
          <a:bodyPr>
            <a:normAutofit/>
          </a:bodyPr>
          <a:lstStyle/>
          <a:p>
            <a:r>
              <a:rPr lang="tr-TR" sz="2800" b="1" dirty="0" smtClean="0">
                <a:solidFill>
                  <a:schemeClr val="accent6">
                    <a:lumMod val="50000"/>
                  </a:schemeClr>
                </a:solidFill>
                <a:latin typeface="Times New Roman" pitchFamily="18" charset="0"/>
                <a:cs typeface="Times New Roman" pitchFamily="18" charset="0"/>
              </a:rPr>
              <a:t>SONUÇ</a:t>
            </a:r>
            <a:endParaRPr lang="tr-TR" sz="2800" b="1" dirty="0">
              <a:solidFill>
                <a:schemeClr val="accent6">
                  <a:lumMod val="50000"/>
                </a:schemeClr>
              </a:solidFill>
              <a:latin typeface="Times New Roman" pitchFamily="18" charset="0"/>
              <a:cs typeface="Times New Roman" pitchFamily="18" charset="0"/>
            </a:endParaRPr>
          </a:p>
        </p:txBody>
      </p:sp>
      <p:sp>
        <p:nvSpPr>
          <p:cNvPr id="3" name="Metin kutusu 2"/>
          <p:cNvSpPr txBox="1"/>
          <p:nvPr/>
        </p:nvSpPr>
        <p:spPr>
          <a:xfrm>
            <a:off x="734390" y="908720"/>
            <a:ext cx="7992888" cy="1446550"/>
          </a:xfrm>
          <a:prstGeom prst="rect">
            <a:avLst/>
          </a:prstGeom>
          <a:noFill/>
        </p:spPr>
        <p:txBody>
          <a:bodyPr wrap="square" rtlCol="0">
            <a:spAutoFit/>
          </a:bodyPr>
          <a:lstStyle/>
          <a:p>
            <a:pPr algn="just"/>
            <a:r>
              <a:rPr lang="tr-TR" sz="2200" dirty="0" smtClean="0">
                <a:latin typeface="Times New Roman" pitchFamily="18" charset="0"/>
                <a:cs typeface="Times New Roman" pitchFamily="18" charset="0"/>
              </a:rPr>
              <a:t>Hipotezimiz eğitim düzeyinin artışı var iken suç oranlarında azalışın olması idi. </a:t>
            </a:r>
            <a:r>
              <a:rPr lang="tr-TR" sz="2200" dirty="0">
                <a:latin typeface="Times New Roman" pitchFamily="18" charset="0"/>
                <a:cs typeface="Times New Roman" pitchFamily="18" charset="0"/>
              </a:rPr>
              <a:t>H</a:t>
            </a:r>
            <a:r>
              <a:rPr lang="tr-TR" sz="2200" dirty="0" smtClean="0">
                <a:latin typeface="Times New Roman" pitchFamily="18" charset="0"/>
                <a:cs typeface="Times New Roman" pitchFamily="18" charset="0"/>
              </a:rPr>
              <a:t>ipotezimiz desteklenmektedir. </a:t>
            </a:r>
          </a:p>
          <a:p>
            <a:pPr algn="just"/>
            <a:r>
              <a:rPr lang="tr-TR" sz="2200" dirty="0" smtClean="0">
                <a:latin typeface="Times New Roman" pitchFamily="18" charset="0"/>
                <a:cs typeface="Times New Roman" pitchFamily="18" charset="0"/>
              </a:rPr>
              <a:t>Eğitim almak, eğitimli olmak ve eğitim gören kişi sayısının artışta olması </a:t>
            </a:r>
            <a:r>
              <a:rPr lang="tr-TR" sz="2200" dirty="0" smtClean="0">
                <a:latin typeface="Times New Roman" pitchFamily="18" charset="0"/>
                <a:cs typeface="Times New Roman" pitchFamily="18" charset="0"/>
              </a:rPr>
              <a:t>suç oranlarında azalışa </a:t>
            </a:r>
            <a:r>
              <a:rPr lang="tr-TR" sz="2200" dirty="0" smtClean="0">
                <a:latin typeface="Times New Roman" pitchFamily="18" charset="0"/>
                <a:cs typeface="Times New Roman" pitchFamily="18" charset="0"/>
              </a:rPr>
              <a:t>sebep olacaktır.</a:t>
            </a:r>
            <a:endParaRPr lang="tr-TR" sz="2200" dirty="0">
              <a:latin typeface="Times New Roman" pitchFamily="18" charset="0"/>
              <a:cs typeface="Times New Roman" pitchFamily="18" charset="0"/>
            </a:endParaRPr>
          </a:p>
        </p:txBody>
      </p:sp>
      <p:sp>
        <p:nvSpPr>
          <p:cNvPr id="4" name="Metin kutusu 3"/>
          <p:cNvSpPr txBox="1"/>
          <p:nvPr/>
        </p:nvSpPr>
        <p:spPr>
          <a:xfrm>
            <a:off x="2842504" y="2492896"/>
            <a:ext cx="3672408" cy="523220"/>
          </a:xfrm>
          <a:prstGeom prst="rect">
            <a:avLst/>
          </a:prstGeom>
          <a:noFill/>
        </p:spPr>
        <p:txBody>
          <a:bodyPr wrap="square" rtlCol="0">
            <a:spAutoFit/>
          </a:bodyPr>
          <a:lstStyle/>
          <a:p>
            <a:pPr algn="ctr"/>
            <a:r>
              <a:rPr lang="tr-TR" sz="2800" b="1" dirty="0" smtClean="0">
                <a:solidFill>
                  <a:schemeClr val="accent6">
                    <a:lumMod val="50000"/>
                  </a:schemeClr>
                </a:solidFill>
                <a:latin typeface="Times New Roman" pitchFamily="18" charset="0"/>
                <a:cs typeface="Times New Roman" pitchFamily="18" charset="0"/>
              </a:rPr>
              <a:t>DEĞERLENDİRME</a:t>
            </a:r>
            <a:endParaRPr lang="tr-TR" sz="2800" b="1" dirty="0">
              <a:solidFill>
                <a:schemeClr val="accent6">
                  <a:lumMod val="50000"/>
                </a:schemeClr>
              </a:solidFill>
              <a:latin typeface="Times New Roman" pitchFamily="18" charset="0"/>
              <a:cs typeface="Times New Roman" pitchFamily="18" charset="0"/>
            </a:endParaRPr>
          </a:p>
        </p:txBody>
      </p:sp>
      <p:sp>
        <p:nvSpPr>
          <p:cNvPr id="5" name="Metin kutusu 4"/>
          <p:cNvSpPr txBox="1"/>
          <p:nvPr/>
        </p:nvSpPr>
        <p:spPr>
          <a:xfrm>
            <a:off x="725422" y="3016116"/>
            <a:ext cx="7985081" cy="3354765"/>
          </a:xfrm>
          <a:prstGeom prst="rect">
            <a:avLst/>
          </a:prstGeom>
          <a:noFill/>
        </p:spPr>
        <p:txBody>
          <a:bodyPr wrap="square" rtlCol="0">
            <a:spAutoFit/>
          </a:bodyPr>
          <a:lstStyle/>
          <a:p>
            <a:pPr algn="just"/>
            <a:r>
              <a:rPr lang="tr-TR" sz="2000" dirty="0" smtClean="0">
                <a:latin typeface="Times New Roman" pitchFamily="18" charset="0"/>
                <a:cs typeface="Times New Roman" pitchFamily="18" charset="0"/>
              </a:rPr>
              <a:t>Suç oranları ve eğitim düzeyi değişkenlerimi yıllar bazında net veriler olmadığından bağımlı ve bağımsız değişkenimi vekil değişken olarak ele aldım. </a:t>
            </a:r>
            <a:r>
              <a:rPr lang="tr-TR" sz="2000" dirty="0" smtClean="0">
                <a:latin typeface="Times New Roman" pitchFamily="18" charset="0"/>
                <a:cs typeface="Times New Roman" pitchFamily="18" charset="0"/>
              </a:rPr>
              <a:t>Bu </a:t>
            </a:r>
            <a:r>
              <a:rPr lang="tr-TR" sz="2000" dirty="0" smtClean="0">
                <a:latin typeface="Times New Roman" pitchFamily="18" charset="0"/>
                <a:cs typeface="Times New Roman" pitchFamily="18" charset="0"/>
              </a:rPr>
              <a:t>konu hakkında daha fazla </a:t>
            </a:r>
            <a:r>
              <a:rPr lang="tr-TR" sz="2000" dirty="0" smtClean="0">
                <a:latin typeface="Times New Roman" pitchFamily="18" charset="0"/>
                <a:cs typeface="Times New Roman" pitchFamily="18" charset="0"/>
              </a:rPr>
              <a:t>çalışmanın </a:t>
            </a:r>
            <a:r>
              <a:rPr lang="tr-TR" sz="2000" dirty="0" smtClean="0">
                <a:latin typeface="Times New Roman" pitchFamily="18" charset="0"/>
                <a:cs typeface="Times New Roman" pitchFamily="18" charset="0"/>
              </a:rPr>
              <a:t>olması eğitimin eksiklerini kapatıp daha verimli bir eğitim düzeyine ulaşmamızı sağlayabileceğini düşünüyorum.</a:t>
            </a: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marL="342900" indent="-342900" algn="just">
              <a:buFont typeface="Wingdings" pitchFamily="2" charset="2"/>
              <a:buChar char="ü"/>
            </a:pPr>
            <a:r>
              <a:rPr lang="tr-TR" sz="2400" b="1" i="1" dirty="0" smtClean="0">
                <a:latin typeface="Times New Roman" pitchFamily="18" charset="0"/>
                <a:cs typeface="Times New Roman" pitchFamily="18" charset="0"/>
              </a:rPr>
              <a:t>Eğitimi ilk okullarda değil aile de almaya başlarız. Okullar bizi ileriye hazırlar. Bu yüzden  Eğitim desteklenmeli ve </a:t>
            </a:r>
            <a:r>
              <a:rPr lang="tr-TR" sz="2400" b="1" i="1" dirty="0" smtClean="0">
                <a:latin typeface="Times New Roman" pitchFamily="18" charset="0"/>
                <a:cs typeface="Times New Roman" pitchFamily="18" charset="0"/>
              </a:rPr>
              <a:t>Farkındalık </a:t>
            </a:r>
            <a:r>
              <a:rPr lang="tr-TR" sz="2400" b="1" i="1" dirty="0" smtClean="0">
                <a:latin typeface="Times New Roman" pitchFamily="18" charset="0"/>
                <a:cs typeface="Times New Roman" pitchFamily="18" charset="0"/>
              </a:rPr>
              <a:t>yaratılmalıdır.</a:t>
            </a:r>
          </a:p>
        </p:txBody>
      </p:sp>
    </p:spTree>
    <p:extLst>
      <p:ext uri="{BB962C8B-B14F-4D97-AF65-F5344CB8AC3E}">
        <p14:creationId xmlns:p14="http://schemas.microsoft.com/office/powerpoint/2010/main" val="2462907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a:bodyPr>
          <a:lstStyle/>
          <a:p>
            <a:r>
              <a:rPr lang="tr-TR" sz="3600" b="1" dirty="0" smtClean="0">
                <a:solidFill>
                  <a:srgbClr val="002060"/>
                </a:solidFill>
                <a:latin typeface="Times New Roman" pitchFamily="18" charset="0"/>
                <a:cs typeface="Times New Roman" pitchFamily="18" charset="0"/>
              </a:rPr>
              <a:t>KAYNAKÇA</a:t>
            </a:r>
            <a:endParaRPr lang="tr-TR" sz="3600" b="1" dirty="0">
              <a:solidFill>
                <a:srgbClr val="002060"/>
              </a:solidFill>
              <a:latin typeface="Times New Roman" pitchFamily="18" charset="0"/>
              <a:cs typeface="Times New Roman" pitchFamily="18" charset="0"/>
            </a:endParaRPr>
          </a:p>
        </p:txBody>
      </p:sp>
      <p:sp>
        <p:nvSpPr>
          <p:cNvPr id="4" name="Metin kutusu 3"/>
          <p:cNvSpPr txBox="1"/>
          <p:nvPr/>
        </p:nvSpPr>
        <p:spPr>
          <a:xfrm>
            <a:off x="699556" y="1305634"/>
            <a:ext cx="8136904" cy="1477328"/>
          </a:xfrm>
          <a:prstGeom prst="rect">
            <a:avLst/>
          </a:prstGeom>
          <a:noFill/>
        </p:spPr>
        <p:txBody>
          <a:bodyPr wrap="square" rtlCol="0">
            <a:spAutoFit/>
          </a:bodyPr>
          <a:lstStyle/>
          <a:p>
            <a:r>
              <a:rPr lang="tr-TR" dirty="0" smtClean="0">
                <a:hlinkClick r:id="rId2"/>
              </a:rPr>
              <a:t>www.tuik.gov.tr</a:t>
            </a:r>
            <a:endParaRPr lang="tr-TR" dirty="0" smtClean="0"/>
          </a:p>
          <a:p>
            <a:r>
              <a:rPr lang="tr-TR" dirty="0"/>
              <a:t/>
            </a:r>
            <a:br>
              <a:rPr lang="tr-TR" dirty="0"/>
            </a:br>
            <a:r>
              <a:rPr lang="tr-TR" dirty="0" smtClean="0">
                <a:hlinkClick r:id="rId3"/>
              </a:rPr>
              <a:t>www.cte-ds.adalet.gov.tr</a:t>
            </a:r>
            <a:endParaRPr lang="tr-TR" dirty="0" smtClean="0"/>
          </a:p>
          <a:p>
            <a:endParaRPr lang="tr-TR" dirty="0" smtClean="0"/>
          </a:p>
          <a:p>
            <a:endParaRPr lang="tr-TR" dirty="0"/>
          </a:p>
        </p:txBody>
      </p:sp>
      <p:sp>
        <p:nvSpPr>
          <p:cNvPr id="5" name="Metin kutusu 4"/>
          <p:cNvSpPr txBox="1"/>
          <p:nvPr/>
        </p:nvSpPr>
        <p:spPr>
          <a:xfrm>
            <a:off x="2555776" y="2782962"/>
            <a:ext cx="4032448" cy="646331"/>
          </a:xfrm>
          <a:prstGeom prst="rect">
            <a:avLst/>
          </a:prstGeom>
          <a:noFill/>
        </p:spPr>
        <p:txBody>
          <a:bodyPr wrap="square" rtlCol="0">
            <a:spAutoFit/>
          </a:bodyPr>
          <a:lstStyle/>
          <a:p>
            <a:pPr algn="ctr"/>
            <a:r>
              <a:rPr lang="tr-TR" sz="3600" b="1" dirty="0" smtClean="0">
                <a:solidFill>
                  <a:srgbClr val="002060"/>
                </a:solidFill>
                <a:latin typeface="Times New Roman" pitchFamily="18" charset="0"/>
                <a:cs typeface="Times New Roman" pitchFamily="18" charset="0"/>
              </a:rPr>
              <a:t>LİTERATÜR</a:t>
            </a:r>
            <a:endParaRPr lang="tr-TR" sz="3600" b="1" dirty="0">
              <a:solidFill>
                <a:srgbClr val="002060"/>
              </a:solidFill>
              <a:latin typeface="Times New Roman" pitchFamily="18" charset="0"/>
              <a:cs typeface="Times New Roman" pitchFamily="18" charset="0"/>
            </a:endParaRPr>
          </a:p>
        </p:txBody>
      </p:sp>
      <p:sp>
        <p:nvSpPr>
          <p:cNvPr id="6" name="Metin kutusu 5"/>
          <p:cNvSpPr txBox="1"/>
          <p:nvPr/>
        </p:nvSpPr>
        <p:spPr>
          <a:xfrm>
            <a:off x="683568" y="3645024"/>
            <a:ext cx="8136904" cy="2308324"/>
          </a:xfrm>
          <a:prstGeom prst="rect">
            <a:avLst/>
          </a:prstGeom>
          <a:noFill/>
        </p:spPr>
        <p:txBody>
          <a:bodyPr wrap="square" rtlCol="0">
            <a:spAutoFit/>
          </a:bodyPr>
          <a:lstStyle/>
          <a:p>
            <a:pPr algn="just"/>
            <a:r>
              <a:rPr lang="tr-TR" dirty="0">
                <a:solidFill>
                  <a:srgbClr val="0F2EC7"/>
                </a:solidFill>
                <a:latin typeface="Times New Roman" pitchFamily="18" charset="0"/>
                <a:cs typeface="Times New Roman" pitchFamily="18" charset="0"/>
              </a:rPr>
              <a:t>KIZMAZ, Z. (2004). ÖĞRENİM DÜZEYİ VE SUÇ: SUÇ-OKUL İLİŞKİSİ ÜZERİNE SOSYOLOJİK BİR ARAŞTIRMA</a:t>
            </a:r>
            <a:r>
              <a:rPr lang="tr-TR" dirty="0" smtClean="0">
                <a:solidFill>
                  <a:srgbClr val="0F2EC7"/>
                </a:solidFill>
                <a:latin typeface="Times New Roman" pitchFamily="18" charset="0"/>
                <a:cs typeface="Times New Roman" pitchFamily="18" charset="0"/>
              </a:rPr>
              <a:t>.</a:t>
            </a:r>
          </a:p>
          <a:p>
            <a:pPr algn="just"/>
            <a:endParaRPr lang="tr-TR" dirty="0">
              <a:solidFill>
                <a:srgbClr val="0F2EC7"/>
              </a:solidFill>
              <a:latin typeface="Times New Roman" pitchFamily="18" charset="0"/>
              <a:cs typeface="Times New Roman" pitchFamily="18" charset="0"/>
            </a:endParaRPr>
          </a:p>
          <a:p>
            <a:pPr algn="just"/>
            <a:r>
              <a:rPr lang="tr-TR" dirty="0">
                <a:solidFill>
                  <a:srgbClr val="0F2EC7"/>
                </a:solidFill>
                <a:latin typeface="Times New Roman" pitchFamily="18" charset="0"/>
                <a:cs typeface="Times New Roman" pitchFamily="18" charset="0"/>
              </a:rPr>
              <a:t>Çam, T., (2003), "Suç-</a:t>
            </a:r>
            <a:r>
              <a:rPr lang="tr-TR" dirty="0" err="1">
                <a:solidFill>
                  <a:srgbClr val="0F2EC7"/>
                </a:solidFill>
                <a:latin typeface="Times New Roman" pitchFamily="18" charset="0"/>
                <a:cs typeface="Times New Roman" pitchFamily="18" charset="0"/>
              </a:rPr>
              <a:t>Egitim</a:t>
            </a:r>
            <a:r>
              <a:rPr lang="tr-TR" dirty="0">
                <a:solidFill>
                  <a:srgbClr val="0F2EC7"/>
                </a:solidFill>
                <a:latin typeface="Times New Roman" pitchFamily="18" charset="0"/>
                <a:cs typeface="Times New Roman" pitchFamily="18" charset="0"/>
              </a:rPr>
              <a:t> </a:t>
            </a:r>
            <a:r>
              <a:rPr lang="tr-TR" dirty="0" err="1">
                <a:solidFill>
                  <a:srgbClr val="0F2EC7"/>
                </a:solidFill>
                <a:latin typeface="Times New Roman" pitchFamily="18" charset="0"/>
                <a:cs typeface="Times New Roman" pitchFamily="18" charset="0"/>
              </a:rPr>
              <a:t>iliskisi</a:t>
            </a:r>
            <a:r>
              <a:rPr lang="tr-TR" dirty="0">
                <a:solidFill>
                  <a:srgbClr val="0F2EC7"/>
                </a:solidFill>
                <a:latin typeface="Times New Roman" pitchFamily="18" charset="0"/>
                <a:cs typeface="Times New Roman" pitchFamily="18" charset="0"/>
              </a:rPr>
              <a:t>", </a:t>
            </a:r>
            <a:r>
              <a:rPr lang="tr-TR" dirty="0" err="1">
                <a:solidFill>
                  <a:srgbClr val="0F2EC7"/>
                </a:solidFill>
                <a:latin typeface="Times New Roman" pitchFamily="18" charset="0"/>
                <a:cs typeface="Times New Roman" pitchFamily="18" charset="0"/>
              </a:rPr>
              <a:t>Çagm</a:t>
            </a:r>
            <a:r>
              <a:rPr lang="tr-TR" dirty="0">
                <a:solidFill>
                  <a:srgbClr val="0F2EC7"/>
                </a:solidFill>
                <a:latin typeface="Times New Roman" pitchFamily="18" charset="0"/>
                <a:cs typeface="Times New Roman" pitchFamily="18" charset="0"/>
              </a:rPr>
              <a:t> Polisi Dergisi, </a:t>
            </a:r>
            <a:r>
              <a:rPr lang="tr-TR" dirty="0" err="1">
                <a:solidFill>
                  <a:srgbClr val="0F2EC7"/>
                </a:solidFill>
                <a:latin typeface="Times New Roman" pitchFamily="18" charset="0"/>
                <a:cs typeface="Times New Roman" pitchFamily="18" charset="0"/>
              </a:rPr>
              <a:t>Yil</a:t>
            </a:r>
            <a:r>
              <a:rPr lang="tr-TR" dirty="0">
                <a:solidFill>
                  <a:srgbClr val="0F2EC7"/>
                </a:solidFill>
                <a:latin typeface="Times New Roman" pitchFamily="18" charset="0"/>
                <a:cs typeface="Times New Roman" pitchFamily="18" charset="0"/>
              </a:rPr>
              <a:t> 2, </a:t>
            </a:r>
            <a:r>
              <a:rPr lang="tr-TR" dirty="0" err="1">
                <a:solidFill>
                  <a:srgbClr val="0F2EC7"/>
                </a:solidFill>
                <a:latin typeface="Times New Roman" pitchFamily="18" charset="0"/>
                <a:cs typeface="Times New Roman" pitchFamily="18" charset="0"/>
              </a:rPr>
              <a:t>Sayi</a:t>
            </a:r>
            <a:r>
              <a:rPr lang="tr-TR" dirty="0">
                <a:solidFill>
                  <a:srgbClr val="0F2EC7"/>
                </a:solidFill>
                <a:latin typeface="Times New Roman" pitchFamily="18" charset="0"/>
                <a:cs typeface="Times New Roman" pitchFamily="18" charset="0"/>
              </a:rPr>
              <a:t> 205: 58-60</a:t>
            </a:r>
            <a:r>
              <a:rPr lang="tr-TR" dirty="0" smtClean="0">
                <a:solidFill>
                  <a:srgbClr val="0F2EC7"/>
                </a:solidFill>
                <a:latin typeface="Times New Roman" pitchFamily="18" charset="0"/>
                <a:cs typeface="Times New Roman" pitchFamily="18" charset="0"/>
              </a:rPr>
              <a:t>.</a:t>
            </a:r>
          </a:p>
          <a:p>
            <a:pPr algn="just"/>
            <a:endParaRPr lang="tr-TR" dirty="0">
              <a:solidFill>
                <a:srgbClr val="0F2EC7"/>
              </a:solidFill>
              <a:latin typeface="Times New Roman" pitchFamily="18" charset="0"/>
              <a:cs typeface="Times New Roman" pitchFamily="18" charset="0"/>
            </a:endParaRPr>
          </a:p>
          <a:p>
            <a:pPr algn="just"/>
            <a:r>
              <a:rPr lang="tr-TR" dirty="0">
                <a:solidFill>
                  <a:srgbClr val="0F2EC7"/>
                </a:solidFill>
                <a:latin typeface="Times New Roman" pitchFamily="18" charset="0"/>
                <a:cs typeface="Times New Roman" pitchFamily="18" charset="0"/>
              </a:rPr>
              <a:t>Koçak, O., &amp; </a:t>
            </a:r>
            <a:r>
              <a:rPr lang="tr-TR" dirty="0" err="1">
                <a:solidFill>
                  <a:srgbClr val="0F2EC7"/>
                </a:solidFill>
                <a:latin typeface="Times New Roman" pitchFamily="18" charset="0"/>
                <a:cs typeface="Times New Roman" pitchFamily="18" charset="0"/>
              </a:rPr>
              <a:t>Altun</a:t>
            </a:r>
            <a:r>
              <a:rPr lang="tr-TR" dirty="0">
                <a:solidFill>
                  <a:srgbClr val="0F2EC7"/>
                </a:solidFill>
                <a:latin typeface="Times New Roman" pitchFamily="18" charset="0"/>
                <a:cs typeface="Times New Roman" pitchFamily="18" charset="0"/>
              </a:rPr>
              <a:t>, S. (2010). CEZA İNFAZ KURUMUNDAKİ MESLEKİ EĞİTİM FAALİYETLERİNİN HÜKÜMLÜ İSTİHDAMINA KATKILARI. Çalışma İlişkileri Dergisi, 1(1), 95-117.</a:t>
            </a:r>
          </a:p>
        </p:txBody>
      </p:sp>
    </p:spTree>
    <p:extLst>
      <p:ext uri="{BB962C8B-B14F-4D97-AF65-F5344CB8AC3E}">
        <p14:creationId xmlns:p14="http://schemas.microsoft.com/office/powerpoint/2010/main" val="2348116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82549" y="5589240"/>
            <a:ext cx="8229600" cy="1143000"/>
          </a:xfrm>
        </p:spPr>
        <p:txBody>
          <a:bodyPr/>
          <a:lstStyle/>
          <a:p>
            <a:r>
              <a:rPr lang="tr-TR" dirty="0" smtClean="0">
                <a:solidFill>
                  <a:srgbClr val="002060"/>
                </a:solidFill>
                <a:latin typeface="Times New Roman" pitchFamily="18" charset="0"/>
                <a:cs typeface="Times New Roman" pitchFamily="18" charset="0"/>
              </a:rPr>
              <a:t>		TEŞEKKÜR EDERİM…</a:t>
            </a:r>
            <a:endParaRPr lang="tr-TR"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41021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2">
              <a:lumMod val="75000"/>
            </a:schemeClr>
          </a:fgClr>
          <a:bgClr>
            <a:schemeClr val="bg1"/>
          </a:bgClr>
        </a:patt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804722" y="2492896"/>
            <a:ext cx="7560840" cy="2448272"/>
          </a:xfrm>
        </p:spPr>
        <p:txBody>
          <a:bodyPr>
            <a:normAutofit fontScale="92500" lnSpcReduction="10000"/>
          </a:bodyPr>
          <a:lstStyle/>
          <a:p>
            <a:r>
              <a:rPr lang="tr-TR" b="1" dirty="0" smtClean="0">
                <a:solidFill>
                  <a:srgbClr val="002060"/>
                </a:solidFill>
                <a:latin typeface="Times New Roman" pitchFamily="18" charset="0"/>
                <a:cs typeface="Times New Roman" pitchFamily="18" charset="0"/>
              </a:rPr>
              <a:t>DÖNEM SONU ÇALIŞMASI</a:t>
            </a:r>
          </a:p>
          <a:p>
            <a:endParaRPr lang="tr-TR" sz="2800" b="1" dirty="0" smtClean="0">
              <a:solidFill>
                <a:srgbClr val="002060"/>
              </a:solidFill>
              <a:latin typeface="Times New Roman" pitchFamily="18" charset="0"/>
              <a:cs typeface="Times New Roman" pitchFamily="18" charset="0"/>
            </a:endParaRPr>
          </a:p>
          <a:p>
            <a:endParaRPr lang="tr-TR" sz="2800" b="1" dirty="0">
              <a:solidFill>
                <a:srgbClr val="002060"/>
              </a:solidFill>
              <a:latin typeface="Times New Roman" pitchFamily="18" charset="0"/>
              <a:cs typeface="Times New Roman" pitchFamily="18" charset="0"/>
            </a:endParaRPr>
          </a:p>
          <a:p>
            <a:endParaRPr lang="tr-TR" sz="2800" b="1" dirty="0" smtClean="0">
              <a:solidFill>
                <a:srgbClr val="002060"/>
              </a:solidFill>
              <a:latin typeface="Times New Roman" pitchFamily="18" charset="0"/>
              <a:cs typeface="Times New Roman" pitchFamily="18" charset="0"/>
            </a:endParaRPr>
          </a:p>
          <a:p>
            <a:r>
              <a:rPr lang="tr-TR" sz="2800" b="1" dirty="0" smtClean="0">
                <a:solidFill>
                  <a:srgbClr val="002060"/>
                </a:solidFill>
                <a:latin typeface="Times New Roman" pitchFamily="18" charset="0"/>
                <a:cs typeface="Times New Roman" pitchFamily="18" charset="0"/>
              </a:rPr>
              <a:t>Dr. Öğr. Üyesi AVNİ ÖNDER HANEDAR</a:t>
            </a:r>
            <a:endParaRPr lang="tr-TR" sz="2800" b="1" dirty="0">
              <a:solidFill>
                <a:srgbClr val="002060"/>
              </a:solidFill>
              <a:latin typeface="Times New Roman" pitchFamily="18" charset="0"/>
              <a:cs typeface="Times New Roman" pitchFamily="18" charset="0"/>
            </a:endParaRPr>
          </a:p>
        </p:txBody>
      </p:sp>
      <p:sp>
        <p:nvSpPr>
          <p:cNvPr id="4" name="Başlık 5"/>
          <p:cNvSpPr txBox="1">
            <a:spLocks/>
          </p:cNvSpPr>
          <p:nvPr/>
        </p:nvSpPr>
        <p:spPr>
          <a:xfrm>
            <a:off x="13142" y="5229200"/>
            <a:ext cx="9144000" cy="12961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buFont typeface="Wingdings" pitchFamily="2" charset="2"/>
              <a:buChar char="Ø"/>
            </a:pPr>
            <a:r>
              <a:rPr lang="tr-TR" sz="2400" b="1" u="sng"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EĞİTİM DÜZEYİNİN SUÇ ORANLARINA ETKİSİ:</a:t>
            </a:r>
          </a:p>
          <a:p>
            <a:pPr marL="457200" indent="-457200">
              <a:buFont typeface="Wingdings" pitchFamily="2" charset="2"/>
              <a:buChar char="Ø"/>
            </a:pPr>
            <a:endParaRPr lang="tr-TR" sz="2400" b="1" u="sng"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tr-TR" sz="2400" b="1" u="sng"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TÜRKİYE ÖRNEĞİ</a:t>
            </a:r>
            <a:endParaRPr lang="tr-TR" sz="2400" b="1" u="sng"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Başlık 1"/>
          <p:cNvSpPr>
            <a:spLocks noGrp="1"/>
          </p:cNvSpPr>
          <p:nvPr>
            <p:ph type="ctrTitle"/>
          </p:nvPr>
        </p:nvSpPr>
        <p:spPr>
          <a:xfrm>
            <a:off x="323528" y="692150"/>
            <a:ext cx="8640960" cy="1470025"/>
          </a:xfrm>
        </p:spPr>
        <p:txBody>
          <a:bodyPr>
            <a:noAutofit/>
          </a:bodyPr>
          <a:lstStyle/>
          <a:p>
            <a:r>
              <a:rPr lang="tr-TR" sz="3200" b="1" dirty="0" smtClean="0">
                <a:solidFill>
                  <a:srgbClr val="002060"/>
                </a:solidFill>
                <a:latin typeface="Times New Roman" pitchFamily="18" charset="0"/>
                <a:cs typeface="Times New Roman" pitchFamily="18" charset="0"/>
              </a:rPr>
              <a:t>PANEL VERİ EKONOMETRİSİ </a:t>
            </a:r>
            <a:br>
              <a:rPr lang="tr-TR" sz="3200" b="1" dirty="0" smtClean="0">
                <a:solidFill>
                  <a:srgbClr val="002060"/>
                </a:solidFill>
                <a:latin typeface="Times New Roman" pitchFamily="18" charset="0"/>
                <a:cs typeface="Times New Roman" pitchFamily="18" charset="0"/>
              </a:rPr>
            </a:br>
            <a:r>
              <a:rPr lang="tr-TR" sz="3200" b="1" dirty="0" smtClean="0">
                <a:solidFill>
                  <a:srgbClr val="002060"/>
                </a:solidFill>
                <a:latin typeface="Times New Roman" pitchFamily="18" charset="0"/>
                <a:cs typeface="Times New Roman" pitchFamily="18" charset="0"/>
              </a:rPr>
              <a:t>VE</a:t>
            </a:r>
            <a:br>
              <a:rPr lang="tr-TR" sz="3200" b="1" dirty="0" smtClean="0">
                <a:solidFill>
                  <a:srgbClr val="002060"/>
                </a:solidFill>
                <a:latin typeface="Times New Roman" pitchFamily="18" charset="0"/>
                <a:cs typeface="Times New Roman" pitchFamily="18" charset="0"/>
              </a:rPr>
            </a:br>
            <a:r>
              <a:rPr lang="tr-TR" sz="3200" b="1" dirty="0" smtClean="0">
                <a:solidFill>
                  <a:srgbClr val="002060"/>
                </a:solidFill>
                <a:latin typeface="Times New Roman" pitchFamily="18" charset="0"/>
                <a:cs typeface="Times New Roman" pitchFamily="18" charset="0"/>
              </a:rPr>
              <a:t> UYGULAMALARI</a:t>
            </a:r>
            <a:endParaRPr lang="tr-TR" sz="32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65205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720080"/>
          </a:xfrm>
        </p:spPr>
        <p:txBody>
          <a:bodyPr>
            <a:normAutofit/>
          </a:bodyPr>
          <a:lstStyle/>
          <a:p>
            <a:r>
              <a:rPr lang="tr-TR" sz="2400" b="1" dirty="0" smtClean="0">
                <a:solidFill>
                  <a:srgbClr val="002060"/>
                </a:solidFill>
                <a:latin typeface="Times New Roman" pitchFamily="18" charset="0"/>
                <a:cs typeface="Times New Roman" pitchFamily="18" charset="0"/>
              </a:rPr>
              <a:t>İÇİNDEKİLER</a:t>
            </a:r>
            <a:endParaRPr lang="tr-TR" sz="2400" b="1" dirty="0">
              <a:solidFill>
                <a:srgbClr val="002060"/>
              </a:solidFill>
              <a:latin typeface="Times New Roman" pitchFamily="18" charset="0"/>
              <a:cs typeface="Times New Roman" pitchFamily="18" charset="0"/>
            </a:endParaRPr>
          </a:p>
        </p:txBody>
      </p:sp>
      <p:sp>
        <p:nvSpPr>
          <p:cNvPr id="3" name="İçerik Yer Tutucusu 2"/>
          <p:cNvSpPr>
            <a:spLocks noGrp="1"/>
          </p:cNvSpPr>
          <p:nvPr>
            <p:ph idx="1"/>
          </p:nvPr>
        </p:nvSpPr>
        <p:spPr>
          <a:xfrm>
            <a:off x="457200" y="836712"/>
            <a:ext cx="8229600" cy="5289451"/>
          </a:xfrm>
        </p:spPr>
        <p:txBody>
          <a:bodyPr>
            <a:normAutofit/>
          </a:bodyPr>
          <a:lstStyle/>
          <a:p>
            <a:pPr marL="457200" indent="-457200">
              <a:buFont typeface="+mj-lt"/>
              <a:buAutoNum type="arabicPeriod"/>
            </a:pPr>
            <a:r>
              <a:rPr lang="tr-TR" sz="2400" dirty="0" smtClean="0">
                <a:latin typeface="Times New Roman" pitchFamily="18" charset="0"/>
                <a:cs typeface="Times New Roman" pitchFamily="18" charset="0"/>
              </a:rPr>
              <a:t>GİRİŞ</a:t>
            </a:r>
          </a:p>
          <a:p>
            <a:pPr marL="457200" indent="-457200">
              <a:buFont typeface="+mj-lt"/>
              <a:buAutoNum type="arabicPeriod"/>
            </a:pPr>
            <a:r>
              <a:rPr lang="tr-TR" sz="2400" dirty="0">
                <a:latin typeface="Times New Roman" pitchFamily="18" charset="0"/>
                <a:cs typeface="Times New Roman" pitchFamily="18" charset="0"/>
              </a:rPr>
              <a:t>ARAŞTIRMA KONUSU</a:t>
            </a:r>
          </a:p>
          <a:p>
            <a:pPr marL="457200" indent="-457200">
              <a:buFont typeface="+mj-lt"/>
              <a:buAutoNum type="arabicPeriod"/>
            </a:pPr>
            <a:r>
              <a:rPr lang="tr-TR" sz="2400" dirty="0">
                <a:latin typeface="Times New Roman" pitchFamily="18" charset="0"/>
                <a:cs typeface="Times New Roman" pitchFamily="18" charset="0"/>
              </a:rPr>
              <a:t>ARAŞTIRMANIN </a:t>
            </a:r>
            <a:r>
              <a:rPr lang="tr-TR" sz="2400" dirty="0" smtClean="0">
                <a:latin typeface="Times New Roman" pitchFamily="18" charset="0"/>
                <a:cs typeface="Times New Roman" pitchFamily="18" charset="0"/>
              </a:rPr>
              <a:t>AMACI</a:t>
            </a:r>
          </a:p>
          <a:p>
            <a:pPr marL="457200" indent="-457200">
              <a:buFont typeface="+mj-lt"/>
              <a:buAutoNum type="arabicPeriod"/>
            </a:pPr>
            <a:r>
              <a:rPr lang="tr-TR" sz="2400" dirty="0">
                <a:latin typeface="Times New Roman" pitchFamily="18" charset="0"/>
                <a:cs typeface="Times New Roman" pitchFamily="18" charset="0"/>
              </a:rPr>
              <a:t>ARAŞTIRMA SORUSU/HİPOTEZ</a:t>
            </a:r>
          </a:p>
          <a:p>
            <a:pPr marL="457200" indent="-457200">
              <a:buFont typeface="+mj-lt"/>
              <a:buAutoNum type="arabicPeriod"/>
            </a:pPr>
            <a:r>
              <a:rPr lang="tr-TR" sz="2400" dirty="0" smtClean="0">
                <a:latin typeface="Times New Roman" pitchFamily="18" charset="0"/>
                <a:cs typeface="Times New Roman" pitchFamily="18" charset="0"/>
              </a:rPr>
              <a:t>LİTERATÜR</a:t>
            </a:r>
          </a:p>
          <a:p>
            <a:pPr marL="457200" indent="-457200">
              <a:buFont typeface="+mj-lt"/>
              <a:buAutoNum type="arabicPeriod"/>
            </a:pPr>
            <a:r>
              <a:rPr lang="tr-TR" sz="2400" dirty="0">
                <a:latin typeface="Times New Roman" pitchFamily="18" charset="0"/>
                <a:cs typeface="Times New Roman" pitchFamily="18" charset="0"/>
              </a:rPr>
              <a:t>MODELİN TANIMLANMASI</a:t>
            </a:r>
          </a:p>
          <a:p>
            <a:pPr marL="457200" indent="-457200">
              <a:buFont typeface="+mj-lt"/>
              <a:buAutoNum type="arabicPeriod"/>
            </a:pPr>
            <a:r>
              <a:rPr lang="tr-TR" sz="2400" dirty="0">
                <a:latin typeface="Times New Roman" pitchFamily="18" charset="0"/>
                <a:cs typeface="Times New Roman" pitchFamily="18" charset="0"/>
              </a:rPr>
              <a:t>VERİ </a:t>
            </a:r>
            <a:r>
              <a:rPr lang="tr-TR" sz="2400" dirty="0" smtClean="0">
                <a:latin typeface="Times New Roman" pitchFamily="18" charset="0"/>
                <a:cs typeface="Times New Roman" pitchFamily="18" charset="0"/>
              </a:rPr>
              <a:t>İNCELENMESİ</a:t>
            </a:r>
          </a:p>
          <a:p>
            <a:pPr marL="457200" indent="-457200">
              <a:buFont typeface="+mj-lt"/>
              <a:buAutoNum type="arabicPeriod"/>
            </a:pPr>
            <a:r>
              <a:rPr lang="tr-TR" sz="2400" dirty="0">
                <a:latin typeface="Times New Roman" pitchFamily="18" charset="0"/>
                <a:cs typeface="Times New Roman" pitchFamily="18" charset="0"/>
              </a:rPr>
              <a:t>MODELİN TEST </a:t>
            </a:r>
            <a:r>
              <a:rPr lang="tr-TR" sz="2400" dirty="0" smtClean="0">
                <a:latin typeface="Times New Roman" pitchFamily="18" charset="0"/>
                <a:cs typeface="Times New Roman" pitchFamily="18" charset="0"/>
              </a:rPr>
              <a:t>EDİLMESİ</a:t>
            </a:r>
          </a:p>
          <a:p>
            <a:pPr marL="457200" indent="-457200">
              <a:buFont typeface="+mj-lt"/>
              <a:buAutoNum type="arabicPeriod"/>
            </a:pPr>
            <a:r>
              <a:rPr lang="tr-TR" sz="2400" dirty="0" smtClean="0">
                <a:latin typeface="Times New Roman" pitchFamily="18" charset="0"/>
                <a:cs typeface="Times New Roman" pitchFamily="18" charset="0"/>
              </a:rPr>
              <a:t>SONUÇ</a:t>
            </a:r>
          </a:p>
          <a:p>
            <a:pPr marL="457200" indent="-457200">
              <a:buFont typeface="+mj-lt"/>
              <a:buAutoNum type="arabicPeriod"/>
            </a:pPr>
            <a:r>
              <a:rPr lang="tr-TR" sz="2400" dirty="0">
                <a:latin typeface="Times New Roman" pitchFamily="18" charset="0"/>
                <a:cs typeface="Times New Roman" pitchFamily="18" charset="0"/>
              </a:rPr>
              <a:t>DEĞERLENDİRME</a:t>
            </a:r>
          </a:p>
          <a:p>
            <a:pPr marL="457200" indent="-457200">
              <a:buFont typeface="+mj-lt"/>
              <a:buAutoNum type="arabicPeriod"/>
            </a:pPr>
            <a:r>
              <a:rPr lang="tr-TR" sz="2400" dirty="0" smtClean="0">
                <a:latin typeface="Times New Roman" pitchFamily="18" charset="0"/>
                <a:cs typeface="Times New Roman" pitchFamily="18" charset="0"/>
              </a:rPr>
              <a:t>KAYNAKÇA</a:t>
            </a:r>
          </a:p>
          <a:p>
            <a:pPr marL="457200" indent="-457200">
              <a:buFont typeface="+mj-lt"/>
              <a:buAutoNum type="arabicPeriod"/>
            </a:pPr>
            <a:r>
              <a:rPr lang="tr-TR" sz="2400" dirty="0">
                <a:latin typeface="Times New Roman" pitchFamily="18" charset="0"/>
                <a:cs typeface="Times New Roman" pitchFamily="18" charset="0"/>
              </a:rPr>
              <a:t>LİTERATÜR</a:t>
            </a:r>
          </a:p>
          <a:p>
            <a:pPr marL="457200" indent="-457200">
              <a:buFont typeface="+mj-lt"/>
              <a:buAutoNum type="arabicPeriod"/>
            </a:pPr>
            <a:endParaRPr lang="tr-TR"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857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latin typeface="Times New Roman" pitchFamily="18" charset="0"/>
                <a:cs typeface="Times New Roman" pitchFamily="18" charset="0"/>
              </a:rPr>
              <a:t>GİRİŞ</a:t>
            </a:r>
            <a:endParaRPr lang="tr-TR" sz="2400" b="1" dirty="0">
              <a:latin typeface="Times New Roman" pitchFamily="18" charset="0"/>
              <a:cs typeface="Times New Roman" pitchFamily="18" charset="0"/>
            </a:endParaRPr>
          </a:p>
        </p:txBody>
      </p:sp>
      <p:sp>
        <p:nvSpPr>
          <p:cNvPr id="3" name="İçerik Yer Tutucusu 2"/>
          <p:cNvSpPr>
            <a:spLocks noGrp="1"/>
          </p:cNvSpPr>
          <p:nvPr>
            <p:ph idx="1"/>
          </p:nvPr>
        </p:nvSpPr>
        <p:spPr>
          <a:xfrm>
            <a:off x="467544" y="1196752"/>
            <a:ext cx="8229600" cy="5256584"/>
          </a:xfrm>
        </p:spPr>
        <p:txBody>
          <a:bodyPr>
            <a:normAutofit/>
          </a:bodyPr>
          <a:lstStyle/>
          <a:p>
            <a:pPr marL="0" indent="0" algn="just">
              <a:buNone/>
            </a:pPr>
            <a:r>
              <a:rPr lang="tr-TR" sz="2800" dirty="0" smtClean="0">
                <a:latin typeface="Times New Roman" pitchFamily="18" charset="0"/>
                <a:cs typeface="Times New Roman" pitchFamily="18" charset="0"/>
              </a:rPr>
              <a:t>Uluslararası değişen ceza kavramını Türkiye’de ki hükümlülük kavramıyla ifade edebiliriz.</a:t>
            </a:r>
          </a:p>
          <a:p>
            <a:pPr marL="0" indent="0" algn="just">
              <a:buNone/>
            </a:pPr>
            <a:endParaRPr lang="tr-TR" sz="2800" dirty="0" smtClean="0">
              <a:latin typeface="Times New Roman" pitchFamily="18" charset="0"/>
              <a:cs typeface="Times New Roman" pitchFamily="18" charset="0"/>
            </a:endParaRPr>
          </a:p>
          <a:p>
            <a:pPr marL="0" indent="0" algn="just">
              <a:buNone/>
            </a:pPr>
            <a:r>
              <a:rPr lang="tr-TR" sz="2800" dirty="0" smtClean="0">
                <a:latin typeface="Times New Roman" pitchFamily="18" charset="0"/>
                <a:cs typeface="Times New Roman" pitchFamily="18" charset="0"/>
              </a:rPr>
              <a:t>Toplumların yapılarına göre hükümlülük değişmektedir. Bahsedilen bu yapılar ilk başta eğitimin varlığı ile oluşur. Her eğitim bize toplumun kendi kültürünü de yansıtır veya kültüre göre eğitim verilmektedir de diyebiliriz. </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1572556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98758" y="2708920"/>
            <a:ext cx="8003232" cy="940966"/>
          </a:xfrm>
        </p:spPr>
        <p:txBody>
          <a:bodyPr>
            <a:normAutofit/>
          </a:bodyPr>
          <a:lstStyle/>
          <a:p>
            <a:r>
              <a:rPr lang="tr-TR" sz="2400" b="1" dirty="0" smtClean="0">
                <a:latin typeface="Times New Roman" pitchFamily="18" charset="0"/>
                <a:cs typeface="Times New Roman" pitchFamily="18" charset="0"/>
              </a:rPr>
              <a:t>ARAŞTIRMANIN AMACI</a:t>
            </a:r>
            <a:endParaRPr lang="tr-TR" sz="2400" b="1" dirty="0">
              <a:latin typeface="Times New Roman" pitchFamily="18" charset="0"/>
              <a:cs typeface="Times New Roman" pitchFamily="18" charset="0"/>
            </a:endParaRPr>
          </a:p>
        </p:txBody>
      </p:sp>
      <p:sp>
        <p:nvSpPr>
          <p:cNvPr id="3" name="İçerik Yer Tutucusu 2"/>
          <p:cNvSpPr>
            <a:spLocks noGrp="1"/>
          </p:cNvSpPr>
          <p:nvPr>
            <p:ph idx="1"/>
          </p:nvPr>
        </p:nvSpPr>
        <p:spPr>
          <a:xfrm>
            <a:off x="506760" y="1273622"/>
            <a:ext cx="8229600" cy="1584176"/>
          </a:xfrm>
        </p:spPr>
        <p:txBody>
          <a:bodyPr>
            <a:normAutofit/>
          </a:bodyPr>
          <a:lstStyle/>
          <a:p>
            <a:pPr marL="0" indent="0" algn="just">
              <a:buNone/>
            </a:pPr>
            <a:r>
              <a:rPr lang="tr-TR" sz="2400" dirty="0" smtClean="0">
                <a:latin typeface="Times New Roman" pitchFamily="18" charset="0"/>
                <a:cs typeface="Times New Roman" pitchFamily="18" charset="0"/>
              </a:rPr>
              <a:t>İlkokuldan Üniversite zamanına dek alınan eğitim ve öğretim düzeyinin cezaevine giren hükümlülerin suç oranları durumuna etkisinin analizi- Suç Oranların da Eğitim Düzeyinin Yeri</a:t>
            </a:r>
            <a:endParaRPr lang="tr-TR" sz="2400" dirty="0">
              <a:latin typeface="Times New Roman" pitchFamily="18" charset="0"/>
              <a:cs typeface="Times New Roman" pitchFamily="18" charset="0"/>
            </a:endParaRPr>
          </a:p>
        </p:txBody>
      </p:sp>
      <p:sp>
        <p:nvSpPr>
          <p:cNvPr id="4" name="İçerik Yer Tutucusu 2"/>
          <p:cNvSpPr txBox="1">
            <a:spLocks/>
          </p:cNvSpPr>
          <p:nvPr/>
        </p:nvSpPr>
        <p:spPr>
          <a:xfrm>
            <a:off x="598758" y="3789040"/>
            <a:ext cx="8229600" cy="29523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tr-TR" sz="2400" dirty="0" smtClean="0">
                <a:latin typeface="Times New Roman" pitchFamily="18" charset="0"/>
                <a:cs typeface="Times New Roman" pitchFamily="18" charset="0"/>
              </a:rPr>
              <a:t>Türkiye’de son dönemlerde olumsuz birçok olay gerçekleşti. Bu olaylar sonucunda suç oranları ile birlikte hükümlülükler arttı. Gözlemlenen bu durumlardan sonra cezaevine girme, hükümlü olma durumunda eğitimin nasıl bir etkisi olduğunu incelemek ve eğitimin önemini vurgulamak istedim. </a:t>
            </a:r>
          </a:p>
        </p:txBody>
      </p:sp>
      <p:sp>
        <p:nvSpPr>
          <p:cNvPr id="5" name="Başlık 1"/>
          <p:cNvSpPr txBox="1">
            <a:spLocks/>
          </p:cNvSpPr>
          <p:nvPr/>
        </p:nvSpPr>
        <p:spPr>
          <a:xfrm>
            <a:off x="619944" y="332656"/>
            <a:ext cx="8003232" cy="9409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400" b="1" dirty="0" smtClean="0">
                <a:latin typeface="Times New Roman" pitchFamily="18" charset="0"/>
                <a:cs typeface="Times New Roman" pitchFamily="18" charset="0"/>
              </a:rPr>
              <a:t>ARAŞTIRMA KONUSU</a:t>
            </a:r>
            <a:endParaRPr lang="tr-T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18836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1"/>
          </p:nvPr>
        </p:nvSpPr>
        <p:spPr>
          <a:xfrm>
            <a:off x="467544" y="188640"/>
            <a:ext cx="4040188" cy="639762"/>
          </a:xfrm>
        </p:spPr>
        <p:txBody>
          <a:bodyPr/>
          <a:lstStyle/>
          <a:p>
            <a:pPr algn="ctr"/>
            <a:r>
              <a:rPr lang="tr-TR" dirty="0" smtClean="0">
                <a:latin typeface="Times New Roman" pitchFamily="18" charset="0"/>
                <a:cs typeface="Times New Roman" pitchFamily="18" charset="0"/>
              </a:rPr>
              <a:t>ARAŞTIRMA SORUSU</a:t>
            </a:r>
            <a:endParaRPr lang="tr-TR" dirty="0">
              <a:latin typeface="Times New Roman" pitchFamily="18" charset="0"/>
              <a:cs typeface="Times New Roman" pitchFamily="18" charset="0"/>
            </a:endParaRPr>
          </a:p>
        </p:txBody>
      </p:sp>
      <p:sp>
        <p:nvSpPr>
          <p:cNvPr id="6" name="İçerik Yer Tutucusu 5"/>
          <p:cNvSpPr>
            <a:spLocks noGrp="1"/>
          </p:cNvSpPr>
          <p:nvPr>
            <p:ph sz="half" idx="2"/>
          </p:nvPr>
        </p:nvSpPr>
        <p:spPr>
          <a:xfrm>
            <a:off x="467544" y="908720"/>
            <a:ext cx="4040188" cy="4752528"/>
          </a:xfrm>
        </p:spPr>
        <p:txBody>
          <a:bodyPr/>
          <a:lstStyle/>
          <a:p>
            <a:pPr marL="0" indent="0" algn="just">
              <a:buNone/>
            </a:pPr>
            <a:r>
              <a:rPr lang="tr-TR" dirty="0" smtClean="0">
                <a:latin typeface="Times New Roman" pitchFamily="18" charset="0"/>
                <a:cs typeface="Times New Roman" pitchFamily="18" charset="0"/>
              </a:rPr>
              <a:t>Eğitim düzeyinin artması suç oranlarını etkiler mi?</a:t>
            </a:r>
            <a:endParaRPr lang="tr-TR" dirty="0">
              <a:latin typeface="Times New Roman" pitchFamily="18" charset="0"/>
              <a:cs typeface="Times New Roman" pitchFamily="18" charset="0"/>
            </a:endParaRPr>
          </a:p>
        </p:txBody>
      </p:sp>
      <p:sp>
        <p:nvSpPr>
          <p:cNvPr id="7" name="Metin Yer Tutucusu 6"/>
          <p:cNvSpPr>
            <a:spLocks noGrp="1"/>
          </p:cNvSpPr>
          <p:nvPr>
            <p:ph type="body" sz="quarter" idx="3"/>
          </p:nvPr>
        </p:nvSpPr>
        <p:spPr>
          <a:xfrm>
            <a:off x="4572000" y="188640"/>
            <a:ext cx="4041775" cy="639762"/>
          </a:xfrm>
        </p:spPr>
        <p:txBody>
          <a:bodyPr/>
          <a:lstStyle/>
          <a:p>
            <a:pPr algn="ctr"/>
            <a:r>
              <a:rPr lang="tr-TR" dirty="0" smtClean="0">
                <a:latin typeface="Times New Roman" pitchFamily="18" charset="0"/>
                <a:cs typeface="Times New Roman" pitchFamily="18" charset="0"/>
              </a:rPr>
              <a:t>HİPOTEZ</a:t>
            </a:r>
            <a:endParaRPr lang="tr-TR" dirty="0">
              <a:latin typeface="Times New Roman" pitchFamily="18" charset="0"/>
              <a:cs typeface="Times New Roman" pitchFamily="18" charset="0"/>
            </a:endParaRPr>
          </a:p>
        </p:txBody>
      </p:sp>
      <p:sp>
        <p:nvSpPr>
          <p:cNvPr id="8" name="İçerik Yer Tutucusu 7"/>
          <p:cNvSpPr>
            <a:spLocks noGrp="1"/>
          </p:cNvSpPr>
          <p:nvPr>
            <p:ph sz="quarter" idx="4"/>
          </p:nvPr>
        </p:nvSpPr>
        <p:spPr>
          <a:xfrm>
            <a:off x="4572000" y="908720"/>
            <a:ext cx="4041775" cy="4752528"/>
          </a:xfrm>
        </p:spPr>
        <p:txBody>
          <a:bodyPr/>
          <a:lstStyle/>
          <a:p>
            <a:pPr marL="0" indent="0" algn="just">
              <a:buNone/>
            </a:pPr>
            <a:r>
              <a:rPr lang="tr-TR" dirty="0" smtClean="0">
                <a:latin typeface="Times New Roman" pitchFamily="18" charset="0"/>
                <a:cs typeface="Times New Roman" pitchFamily="18" charset="0"/>
              </a:rPr>
              <a:t>Eğitim düzeyi arttıkça suç oranları azalır.</a:t>
            </a:r>
            <a:endParaRPr lang="tr-TR" dirty="0">
              <a:latin typeface="Times New Roman" pitchFamily="18" charset="0"/>
              <a:cs typeface="Times New Roman" pitchFamily="18" charset="0"/>
            </a:endParaRPr>
          </a:p>
        </p:txBody>
      </p:sp>
      <p:pic>
        <p:nvPicPr>
          <p:cNvPr id="2050" name="Picture 2" descr="C:\Users\Aleyna\Desktop\Inked2017-07-28-326x245_L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564905"/>
            <a:ext cx="3960440" cy="2520280"/>
          </a:xfrm>
          <a:prstGeom prst="rect">
            <a:avLst/>
          </a:prstGeom>
          <a:noFill/>
          <a:effectLst>
            <a:glow rad="228600">
              <a:schemeClr val="accent3">
                <a:lumMod val="20000"/>
                <a:lumOff val="80000"/>
                <a:alpha val="40000"/>
              </a:schemeClr>
            </a:glow>
            <a:outerShdw blurRad="50800" algn="ctr" rotWithShape="0">
              <a:srgbClr val="000000"/>
            </a:outerShdw>
            <a:reflection endPos="65000" dir="5400000" sy="-100000" algn="bl" rotWithShape="0"/>
            <a:softEdge rad="381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876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a:xfrm>
            <a:off x="467544" y="332656"/>
            <a:ext cx="8229600" cy="562074"/>
          </a:xfrm>
        </p:spPr>
        <p:txBody>
          <a:bodyPr>
            <a:normAutofit/>
          </a:bodyPr>
          <a:lstStyle/>
          <a:p>
            <a:r>
              <a:rPr lang="tr-TR" sz="2400" b="1" dirty="0" smtClean="0">
                <a:solidFill>
                  <a:schemeClr val="accent6">
                    <a:lumMod val="50000"/>
                  </a:schemeClr>
                </a:solidFill>
                <a:latin typeface="Times New Roman" pitchFamily="18" charset="0"/>
                <a:cs typeface="Times New Roman" pitchFamily="18" charset="0"/>
              </a:rPr>
              <a:t>LİTERATÜR</a:t>
            </a:r>
            <a:endParaRPr lang="tr-TR" sz="2400" b="1" dirty="0">
              <a:solidFill>
                <a:schemeClr val="accent6">
                  <a:lumMod val="50000"/>
                </a:schemeClr>
              </a:solidFill>
              <a:latin typeface="Times New Roman" pitchFamily="18" charset="0"/>
              <a:cs typeface="Times New Roman" pitchFamily="18" charset="0"/>
            </a:endParaRPr>
          </a:p>
        </p:txBody>
      </p:sp>
      <p:pic>
        <p:nvPicPr>
          <p:cNvPr id="9" name="İçerik Yer Tutucusu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651035">
            <a:off x="5228234" y="2050715"/>
            <a:ext cx="3686708" cy="2783697"/>
          </a:xfrm>
          <a:effectLst>
            <a:glow rad="25400">
              <a:schemeClr val="accent6">
                <a:lumMod val="50000"/>
                <a:alpha val="0"/>
              </a:schemeClr>
            </a:glow>
            <a:reflection blurRad="6350" stA="34000" endPos="92000" dir="5400000" sy="-100000" algn="bl" rotWithShape="0"/>
            <a:softEdge rad="190500"/>
          </a:effectLst>
        </p:spPr>
      </p:pic>
      <p:sp>
        <p:nvSpPr>
          <p:cNvPr id="13" name="Başlık 6"/>
          <p:cNvSpPr txBox="1">
            <a:spLocks/>
          </p:cNvSpPr>
          <p:nvPr/>
        </p:nvSpPr>
        <p:spPr>
          <a:xfrm>
            <a:off x="-1248" y="987722"/>
            <a:ext cx="9037743" cy="5870278"/>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tr-TR" sz="2400" dirty="0">
                <a:latin typeface="Times New Roman" pitchFamily="18" charset="0"/>
                <a:cs typeface="Times New Roman" pitchFamily="18" charset="0"/>
              </a:rPr>
              <a:t>İşlemiş olduğu herhangi bir suçtan dolayı hakkında mahkûmiyet kararı</a:t>
            </a:r>
          </a:p>
          <a:p>
            <a:pPr algn="just"/>
            <a:r>
              <a:rPr lang="tr-TR" sz="2400" dirty="0">
                <a:latin typeface="Times New Roman" pitchFamily="18" charset="0"/>
                <a:cs typeface="Times New Roman" pitchFamily="18" charset="0"/>
              </a:rPr>
              <a:t>kesinleşerek hürriyeti bağlayıcı cezaya mahkûm olanlara “hükümlü” denilmektedir. </a:t>
            </a:r>
            <a:r>
              <a:rPr lang="tr-TR" sz="1800" i="1" dirty="0">
                <a:latin typeface="Times New Roman" pitchFamily="18" charset="0"/>
                <a:cs typeface="Times New Roman" pitchFamily="18" charset="0"/>
              </a:rPr>
              <a:t>(ALTAN, 1980, 1</a:t>
            </a:r>
            <a:r>
              <a:rPr lang="tr-TR" sz="1800" i="1" dirty="0" smtClean="0">
                <a:latin typeface="Times New Roman" pitchFamily="18" charset="0"/>
                <a:cs typeface="Times New Roman" pitchFamily="18" charset="0"/>
              </a:rPr>
              <a:t>)</a:t>
            </a:r>
          </a:p>
          <a:p>
            <a:pPr algn="just"/>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Cezaevlerinin </a:t>
            </a:r>
            <a:r>
              <a:rPr lang="tr-TR" sz="2400" dirty="0">
                <a:latin typeface="Times New Roman" pitchFamily="18" charset="0"/>
                <a:cs typeface="Times New Roman" pitchFamily="18" charset="0"/>
              </a:rPr>
              <a:t>görevi, bir yandan </a:t>
            </a:r>
            <a:r>
              <a:rPr lang="tr-TR" sz="2400" dirty="0" smtClean="0">
                <a:latin typeface="Times New Roman" pitchFamily="18" charset="0"/>
                <a:cs typeface="Times New Roman" pitchFamily="18" charset="0"/>
              </a:rPr>
              <a:t>korkutma</a:t>
            </a:r>
          </a:p>
          <a:p>
            <a:pPr algn="just"/>
            <a:r>
              <a:rPr lang="tr-TR" sz="2400" dirty="0" smtClean="0">
                <a:latin typeface="Times New Roman" pitchFamily="18" charset="0"/>
                <a:cs typeface="Times New Roman" pitchFamily="18" charset="0"/>
              </a:rPr>
              <a:t>vasıtasıyla toplumun korunmasıdır </a:t>
            </a:r>
            <a:r>
              <a:rPr lang="tr-TR" sz="2400" dirty="0">
                <a:latin typeface="Times New Roman" pitchFamily="18" charset="0"/>
                <a:cs typeface="Times New Roman" pitchFamily="18" charset="0"/>
              </a:rPr>
              <a:t>öte </a:t>
            </a:r>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yandan hükümlülerin eğitilerek </a:t>
            </a:r>
          </a:p>
          <a:p>
            <a:pPr algn="just"/>
            <a:r>
              <a:rPr lang="tr-TR" sz="2400" dirty="0" smtClean="0">
                <a:latin typeface="Times New Roman" pitchFamily="18" charset="0"/>
                <a:cs typeface="Times New Roman" pitchFamily="18" charset="0"/>
              </a:rPr>
              <a:t>toplum </a:t>
            </a:r>
            <a:r>
              <a:rPr lang="tr-TR" sz="2400" dirty="0">
                <a:latin typeface="Times New Roman" pitchFamily="18" charset="0"/>
                <a:cs typeface="Times New Roman" pitchFamily="18" charset="0"/>
              </a:rPr>
              <a:t>içinde tekrar yerlerini almalarının</a:t>
            </a:r>
          </a:p>
          <a:p>
            <a:pPr algn="just"/>
            <a:r>
              <a:rPr lang="tr-TR" sz="2400" dirty="0">
                <a:latin typeface="Times New Roman" pitchFamily="18" charset="0"/>
                <a:cs typeface="Times New Roman" pitchFamily="18" charset="0"/>
              </a:rPr>
              <a:t>sağlanmasıdır </a:t>
            </a:r>
            <a:r>
              <a:rPr lang="tr-TR" sz="1800" i="1" dirty="0">
                <a:latin typeface="Times New Roman" pitchFamily="18" charset="0"/>
                <a:cs typeface="Times New Roman" pitchFamily="18" charset="0"/>
              </a:rPr>
              <a:t>(Demirbaş, 2008: 96</a:t>
            </a:r>
            <a:r>
              <a:rPr lang="tr-TR" sz="1800" i="1" dirty="0" smtClean="0">
                <a:latin typeface="Times New Roman" pitchFamily="18" charset="0"/>
                <a:cs typeface="Times New Roman" pitchFamily="18" charset="0"/>
              </a:rPr>
              <a:t>)</a:t>
            </a:r>
          </a:p>
          <a:p>
            <a:pPr algn="just"/>
            <a:endParaRPr lang="tr-TR" sz="1800" i="1" dirty="0">
              <a:latin typeface="Times New Roman" pitchFamily="18" charset="0"/>
              <a:cs typeface="Times New Roman" pitchFamily="18" charset="0"/>
            </a:endParaRPr>
          </a:p>
          <a:p>
            <a:pPr marL="342900" indent="-342900" algn="just">
              <a:buFont typeface="Courier New" pitchFamily="49" charset="0"/>
              <a:buChar char="o"/>
            </a:pPr>
            <a:endParaRPr lang="tr-TR" sz="2400" dirty="0" smtClean="0">
              <a:latin typeface="Times New Roman" pitchFamily="18" charset="0"/>
              <a:cs typeface="Times New Roman" pitchFamily="18" charset="0"/>
            </a:endParaRPr>
          </a:p>
          <a:p>
            <a:pPr marL="342900" indent="-342900" algn="just">
              <a:buFont typeface="Courier New" pitchFamily="49" charset="0"/>
              <a:buChar char="o"/>
            </a:pPr>
            <a:r>
              <a:rPr lang="tr-TR" sz="2400" dirty="0" smtClean="0">
                <a:latin typeface="Times New Roman" pitchFamily="18" charset="0"/>
                <a:cs typeface="Times New Roman" pitchFamily="18" charset="0"/>
              </a:rPr>
              <a:t>Google Akademik’ ten ve Yöktez’ den yapılan incelemeler de</a:t>
            </a:r>
          </a:p>
          <a:p>
            <a:pPr algn="just"/>
            <a:r>
              <a:rPr lang="tr-TR" sz="2400" dirty="0" smtClean="0">
                <a:latin typeface="Times New Roman" pitchFamily="18" charset="0"/>
                <a:cs typeface="Times New Roman" pitchFamily="18" charset="0"/>
              </a:rPr>
              <a:t>eğitimin hükümlü olma durumuna gelene kadarki kişisel farkındalıktan dolayı önemi ve hükümlülük durumu bittiğinde sosyal yaşama geri dönüşteki sürece adapte olma konusunda önemli rol oynadığı belirtilmektedir.</a:t>
            </a:r>
          </a:p>
          <a:p>
            <a:pPr algn="just"/>
            <a:endParaRPr lang="tr-TR" sz="1800" i="1" dirty="0">
              <a:latin typeface="Times New Roman" pitchFamily="18" charset="0"/>
              <a:cs typeface="Times New Roman" pitchFamily="18" charset="0"/>
            </a:endParaRPr>
          </a:p>
        </p:txBody>
      </p:sp>
    </p:spTree>
    <p:extLst>
      <p:ext uri="{BB962C8B-B14F-4D97-AF65-F5344CB8AC3E}">
        <p14:creationId xmlns:p14="http://schemas.microsoft.com/office/powerpoint/2010/main" val="275661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r>
              <a:rPr lang="tr-TR" sz="2400" b="1" dirty="0" smtClean="0">
                <a:latin typeface="Times New Roman" pitchFamily="18" charset="0"/>
                <a:cs typeface="Times New Roman" pitchFamily="18" charset="0"/>
              </a:rPr>
              <a:t>MODELİN TANIMLANMASI</a:t>
            </a:r>
            <a:endParaRPr lang="tr-TR" sz="2400" b="1" dirty="0">
              <a:latin typeface="Times New Roman" pitchFamily="18" charset="0"/>
              <a:cs typeface="Times New Roman" pitchFamily="18" charset="0"/>
            </a:endParaRPr>
          </a:p>
        </p:txBody>
      </p:sp>
      <p:sp>
        <p:nvSpPr>
          <p:cNvPr id="3" name="İçerik Yer Tutucusu 2"/>
          <p:cNvSpPr>
            <a:spLocks noGrp="1"/>
          </p:cNvSpPr>
          <p:nvPr>
            <p:ph idx="1"/>
          </p:nvPr>
        </p:nvSpPr>
        <p:spPr>
          <a:xfrm>
            <a:off x="457200" y="980728"/>
            <a:ext cx="8686800" cy="5688632"/>
          </a:xfrm>
        </p:spPr>
        <p:txBody>
          <a:bodyPr>
            <a:normAutofit/>
          </a:bodyPr>
          <a:lstStyle/>
          <a:p>
            <a:pPr marL="0" indent="0" algn="ctr">
              <a:buNone/>
            </a:pPr>
            <a:r>
              <a:rPr lang="tr-TR" dirty="0" smtClean="0">
                <a:latin typeface="Times New Roman" pitchFamily="18" charset="0"/>
                <a:cs typeface="Times New Roman" pitchFamily="18" charset="0"/>
              </a:rPr>
              <a:t>Y=</a:t>
            </a:r>
            <a:r>
              <a:rPr lang="el-GR" dirty="0" smtClean="0">
                <a:latin typeface="Times New Roman" pitchFamily="18" charset="0"/>
                <a:cs typeface="Times New Roman" pitchFamily="18" charset="0"/>
              </a:rPr>
              <a:t>β0+β1</a:t>
            </a:r>
            <a:r>
              <a:rPr lang="tr-TR" dirty="0" smtClean="0">
                <a:latin typeface="Times New Roman" pitchFamily="18" charset="0"/>
                <a:cs typeface="Times New Roman" pitchFamily="18" charset="0"/>
              </a:rPr>
              <a:t>x</a:t>
            </a:r>
            <a:r>
              <a:rPr lang="el-GR"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u</a:t>
            </a:r>
            <a:endParaRPr lang="tr-TR" sz="2400" dirty="0">
              <a:latin typeface="Times New Roman" pitchFamily="18" charset="0"/>
              <a:cs typeface="Times New Roman" pitchFamily="18" charset="0"/>
            </a:endParaRPr>
          </a:p>
          <a:p>
            <a:pPr marL="0" indent="0" algn="ctr">
              <a:buNone/>
            </a:pPr>
            <a:r>
              <a:rPr lang="tr-TR" sz="2400" dirty="0">
                <a:latin typeface="Times New Roman" pitchFamily="18" charset="0"/>
                <a:cs typeface="Times New Roman" pitchFamily="18" charset="0"/>
              </a:rPr>
              <a:t>Bağımlı değişken= Sabit + Bağımsız değişken + Hata </a:t>
            </a:r>
            <a:r>
              <a:rPr lang="tr-TR" sz="2400" dirty="0" smtClean="0">
                <a:latin typeface="Times New Roman" pitchFamily="18" charset="0"/>
                <a:cs typeface="Times New Roman" pitchFamily="18" charset="0"/>
              </a:rPr>
              <a:t>terimi</a:t>
            </a:r>
          </a:p>
          <a:p>
            <a:pPr marL="0" indent="0">
              <a:buNone/>
            </a:pPr>
            <a:endParaRPr lang="tr-TR" sz="2400" dirty="0" smtClean="0">
              <a:latin typeface="Times New Roman" pitchFamily="18" charset="0"/>
              <a:cs typeface="Times New Roman" pitchFamily="18" charset="0"/>
            </a:endParaRPr>
          </a:p>
          <a:p>
            <a:pPr>
              <a:buFont typeface="Wingdings" pitchFamily="2" charset="2"/>
              <a:buChar char="Ø"/>
            </a:pPr>
            <a:r>
              <a:rPr lang="tr-TR" sz="2400" dirty="0" smtClean="0">
                <a:latin typeface="Times New Roman" pitchFamily="18" charset="0"/>
                <a:cs typeface="Times New Roman" pitchFamily="18" charset="0"/>
              </a:rPr>
              <a:t>Bağımlı değişken; açıklanan değişkendir</a:t>
            </a:r>
          </a:p>
          <a:p>
            <a:pPr>
              <a:buFont typeface="Wingdings" pitchFamily="2" charset="2"/>
              <a:buChar char="Ø"/>
            </a:pPr>
            <a:r>
              <a:rPr lang="tr-TR" sz="2400" dirty="0" smtClean="0">
                <a:latin typeface="Times New Roman" pitchFamily="18" charset="0"/>
                <a:cs typeface="Times New Roman" pitchFamily="18" charset="0"/>
              </a:rPr>
              <a:t>Bağımsız değişken; bağımlı değişkeni açıklayan değişkendir </a:t>
            </a:r>
          </a:p>
          <a:p>
            <a:pPr>
              <a:buFont typeface="Wingdings" pitchFamily="2" charset="2"/>
              <a:buChar char="Ø"/>
            </a:pPr>
            <a:r>
              <a:rPr lang="tr-TR" sz="2400" dirty="0" smtClean="0">
                <a:latin typeface="Times New Roman" pitchFamily="18" charset="0"/>
                <a:cs typeface="Times New Roman" pitchFamily="18" charset="0"/>
              </a:rPr>
              <a:t>Hata terimi; tahmin edilemeyen kısımları ifade eder</a:t>
            </a:r>
          </a:p>
          <a:p>
            <a:pPr>
              <a:buFont typeface="Wingdings" pitchFamily="2" charset="2"/>
              <a:buChar char="Ø"/>
            </a:pPr>
            <a:r>
              <a:rPr lang="tr-TR" sz="2400" dirty="0" smtClean="0">
                <a:latin typeface="Times New Roman" pitchFamily="18" charset="0"/>
                <a:cs typeface="Times New Roman" pitchFamily="18" charset="0"/>
              </a:rPr>
              <a:t>Sabit; katsayıdır			</a:t>
            </a:r>
          </a:p>
          <a:p>
            <a:pPr marL="0" indent="0">
              <a:buNone/>
            </a:pP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	bu durumda modelimiz;</a:t>
            </a:r>
          </a:p>
          <a:p>
            <a:pPr marL="0" indent="0">
              <a:buNone/>
            </a:pPr>
            <a:endParaRPr lang="tr-TR" sz="2400" dirty="0" smtClean="0">
              <a:latin typeface="Times New Roman" pitchFamily="18" charset="0"/>
              <a:cs typeface="Times New Roman" pitchFamily="18" charset="0"/>
            </a:endParaRPr>
          </a:p>
          <a:p>
            <a:pPr marL="0" indent="0" algn="ctr">
              <a:buNone/>
            </a:pPr>
            <a:r>
              <a:rPr lang="tr-TR" sz="2800" b="1" dirty="0" smtClean="0">
                <a:latin typeface="Times New Roman" pitchFamily="18" charset="0"/>
                <a:cs typeface="Times New Roman" pitchFamily="18" charset="0"/>
              </a:rPr>
              <a:t>Toplamhükümlüsayısı=</a:t>
            </a:r>
            <a:r>
              <a:rPr lang="el-GR" sz="2800" b="1" dirty="0" smtClean="0">
                <a:latin typeface="Times New Roman" pitchFamily="18" charset="0"/>
                <a:cs typeface="Times New Roman" pitchFamily="18" charset="0"/>
              </a:rPr>
              <a:t>β0</a:t>
            </a:r>
            <a:r>
              <a:rPr lang="tr-TR" sz="2800" b="1" dirty="0" smtClean="0">
                <a:latin typeface="Times New Roman" pitchFamily="18" charset="0"/>
                <a:cs typeface="Times New Roman" pitchFamily="18" charset="0"/>
              </a:rPr>
              <a:t>+ </a:t>
            </a:r>
            <a:r>
              <a:rPr lang="tr-TR" sz="2800" b="1" dirty="0" err="1" smtClean="0">
                <a:latin typeface="Times New Roman" pitchFamily="18" charset="0"/>
                <a:cs typeface="Times New Roman" pitchFamily="18" charset="0"/>
              </a:rPr>
              <a:t>Eğitimalanöğrencisayısı</a:t>
            </a:r>
            <a:r>
              <a:rPr lang="tr-TR" sz="2800" b="1" dirty="0" smtClean="0">
                <a:latin typeface="Times New Roman" pitchFamily="18" charset="0"/>
                <a:cs typeface="Times New Roman" pitchFamily="18" charset="0"/>
              </a:rPr>
              <a:t>+ u</a:t>
            </a:r>
          </a:p>
          <a:p>
            <a:pPr marL="0" indent="0" algn="ctr">
              <a:buNone/>
            </a:pPr>
            <a:endParaRPr lang="tr-TR" sz="2400" dirty="0" smtClean="0">
              <a:latin typeface="Times New Roman" pitchFamily="18" charset="0"/>
              <a:cs typeface="Times New Roman" pitchFamily="18" charset="0"/>
            </a:endParaRPr>
          </a:p>
          <a:p>
            <a:pPr marL="0" indent="0" algn="ctr">
              <a:buNone/>
            </a:pPr>
            <a:endParaRPr lang="tr-TR" sz="2400" dirty="0" smtClean="0">
              <a:latin typeface="Times New Roman" pitchFamily="18" charset="0"/>
              <a:cs typeface="Times New Roman" pitchFamily="18" charset="0"/>
            </a:endParaRPr>
          </a:p>
          <a:p>
            <a:pPr marL="0" indent="0" algn="ctr">
              <a:buNone/>
            </a:pPr>
            <a:endParaRPr lang="tr-TR" sz="2400" dirty="0">
              <a:latin typeface="Times New Roman" pitchFamily="18" charset="0"/>
              <a:cs typeface="Times New Roman" pitchFamily="18" charset="0"/>
            </a:endParaRPr>
          </a:p>
          <a:p>
            <a:pPr marL="0" indent="0">
              <a:buNone/>
            </a:pPr>
            <a:endParaRPr lang="tr-TR" sz="2400" dirty="0" smtClean="0">
              <a:latin typeface="Times New Roman" pitchFamily="18" charset="0"/>
              <a:cs typeface="Times New Roman" pitchFamily="18" charset="0"/>
            </a:endParaRPr>
          </a:p>
          <a:p>
            <a:pPr>
              <a:buFont typeface="Wingdings" pitchFamily="2" charset="2"/>
              <a:buChar char="Ø"/>
            </a:pPr>
            <a:endParaRPr lang="tr-TR" sz="2400" dirty="0" smtClean="0">
              <a:latin typeface="Times New Roman" pitchFamily="18" charset="0"/>
              <a:cs typeface="Times New Roman" pitchFamily="18" charset="0"/>
            </a:endParaRPr>
          </a:p>
          <a:p>
            <a:pPr marL="0" indent="0">
              <a:buNone/>
            </a:pPr>
            <a:endParaRPr lang="tr-TR" sz="2400" dirty="0" smtClean="0">
              <a:latin typeface="Times New Roman" pitchFamily="18" charset="0"/>
              <a:cs typeface="Times New Roman" pitchFamily="18" charset="0"/>
            </a:endParaRPr>
          </a:p>
          <a:p>
            <a:pPr marL="0" indent="0">
              <a:buNone/>
            </a:pPr>
            <a:endParaRPr lang="tr-TR" sz="2400" dirty="0" smtClean="0">
              <a:latin typeface="Times New Roman" pitchFamily="18" charset="0"/>
              <a:cs typeface="Times New Roman" pitchFamily="18" charset="0"/>
            </a:endParaRPr>
          </a:p>
          <a:p>
            <a:pPr marL="0" indent="0" algn="ctr">
              <a:buNone/>
            </a:pPr>
            <a:endParaRPr lang="tr-TR" sz="2400" dirty="0">
              <a:latin typeface="Times New Roman" pitchFamily="18" charset="0"/>
              <a:cs typeface="Times New Roman" pitchFamily="18" charset="0"/>
            </a:endParaRPr>
          </a:p>
          <a:p>
            <a:pPr marL="0" indent="0" algn="ctr">
              <a:buNone/>
            </a:pPr>
            <a:endParaRPr lang="tr-TR" sz="2400" dirty="0">
              <a:latin typeface="Times New Roman" pitchFamily="18" charset="0"/>
              <a:cs typeface="Times New Roman" pitchFamily="18" charset="0"/>
            </a:endParaRPr>
          </a:p>
          <a:p>
            <a:pPr marL="0" indent="0">
              <a:buNone/>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1149710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562074"/>
          </a:xfrm>
        </p:spPr>
        <p:txBody>
          <a:bodyPr>
            <a:noAutofit/>
          </a:bodyPr>
          <a:lstStyle/>
          <a:p>
            <a:r>
              <a:rPr lang="tr-TR" sz="3200" b="1" dirty="0" smtClean="0">
                <a:latin typeface="Times New Roman" pitchFamily="18" charset="0"/>
                <a:cs typeface="Times New Roman" pitchFamily="18" charset="0"/>
              </a:rPr>
              <a:t>VERİ İNCELENMESİ</a:t>
            </a:r>
            <a:endParaRPr lang="tr-TR" sz="3200" b="1" dirty="0">
              <a:latin typeface="Times New Roman" pitchFamily="18" charset="0"/>
              <a:cs typeface="Times New Roman" pitchFamily="18" charset="0"/>
            </a:endParaRPr>
          </a:p>
        </p:txBody>
      </p:sp>
      <p:sp>
        <p:nvSpPr>
          <p:cNvPr id="15" name="İçerik Yer Tutucusu 11"/>
          <p:cNvSpPr>
            <a:spLocks noGrp="1"/>
          </p:cNvSpPr>
          <p:nvPr>
            <p:ph sz="half" idx="2"/>
          </p:nvPr>
        </p:nvSpPr>
        <p:spPr>
          <a:xfrm>
            <a:off x="467544" y="836712"/>
            <a:ext cx="8280920" cy="5544616"/>
          </a:xfrm>
        </p:spPr>
        <p:txBody>
          <a:bodyPr>
            <a:normAutofit/>
          </a:bodyPr>
          <a:lstStyle/>
          <a:p>
            <a:pPr marL="0" indent="0" algn="just">
              <a:buNone/>
            </a:pPr>
            <a:endParaRPr lang="tr-TR" dirty="0" smtClean="0">
              <a:latin typeface="Times New Roman" pitchFamily="18" charset="0"/>
              <a:cs typeface="Times New Roman" pitchFamily="18" charset="0"/>
            </a:endParaRPr>
          </a:p>
          <a:p>
            <a:pPr marL="0" indent="0" algn="just">
              <a:buNone/>
            </a:pP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Yıllar itibariyle toplam hükümlü sayıları ve öğrenci sayıları Tüik’ ten elde edilmiştir. Yıllarca eksik öğrenci sayıları verileri MEB’in kendi arşivinden edinilmiştir. </a:t>
            </a:r>
          </a:p>
          <a:p>
            <a:pPr marL="0" indent="0" algn="just">
              <a:buNone/>
            </a:pPr>
            <a:r>
              <a:rPr lang="tr-TR" dirty="0">
                <a:latin typeface="Times New Roman" pitchFamily="18" charset="0"/>
                <a:cs typeface="Times New Roman" pitchFamily="18" charset="0"/>
              </a:rPr>
              <a:t>S</a:t>
            </a:r>
            <a:r>
              <a:rPr lang="tr-TR" dirty="0" smtClean="0">
                <a:latin typeface="Times New Roman" pitchFamily="18" charset="0"/>
                <a:cs typeface="Times New Roman" pitchFamily="18" charset="0"/>
              </a:rPr>
              <a:t>apma ve eşleşme, okuma problemini ortadan kaldırmak için ortak yıllık veriler ele alınmıştır.</a:t>
            </a:r>
          </a:p>
          <a:p>
            <a:pPr marL="0" indent="0" algn="just">
              <a:buNone/>
            </a:pPr>
            <a:endParaRPr lang="tr-TR"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Eğitim düzeyi ve suç oranları ile ilgili yeterli veriler bulunmadığı için toplam hükümlü sayısı ile öğrenci sayısı değişkenleri vekil değişken olarak ele alınmıştır.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59568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TotalTime>
  <Words>862</Words>
  <Application>Microsoft Office PowerPoint</Application>
  <PresentationFormat>Ekran Gösterisi (4:3)</PresentationFormat>
  <Paragraphs>179</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PowerPoint Sunusu</vt:lpstr>
      <vt:lpstr>PANEL VERİ EKONOMETRİSİ  VE  UYGULAMALARI</vt:lpstr>
      <vt:lpstr>İÇİNDEKİLER</vt:lpstr>
      <vt:lpstr>GİRİŞ</vt:lpstr>
      <vt:lpstr>ARAŞTIRMANIN AMACI</vt:lpstr>
      <vt:lpstr>PowerPoint Sunusu</vt:lpstr>
      <vt:lpstr>LİTERATÜR</vt:lpstr>
      <vt:lpstr>MODELİN TANIMLANMASI</vt:lpstr>
      <vt:lpstr>VERİ İNCELENMESİ</vt:lpstr>
      <vt:lpstr>MODELİN TEST EDİLMESİ</vt:lpstr>
      <vt:lpstr>DOĞRUSALLIK</vt:lpstr>
      <vt:lpstr>KUKLA DEĞİŞKEN YARATILMASI</vt:lpstr>
      <vt:lpstr>SADECE KRİZ DEĞİŞKENİNİ ELE ALIRSAK; </vt:lpstr>
      <vt:lpstr>OKUR-YAZARLIK ve HÜKÜMLÜLÜĞÜN TÜRKİYE’DE Kİ DAĞILIMI</vt:lpstr>
      <vt:lpstr>PowerPoint Sunusu</vt:lpstr>
      <vt:lpstr>PowerPoint Sunusu</vt:lpstr>
      <vt:lpstr>SONUÇ</vt:lpstr>
      <vt:lpstr>KAYNAKÇA</vt:lpstr>
      <vt:lpstr>  TEŞEKKÜR EDERİM…</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Aleyna</dc:creator>
  <cp:lastModifiedBy>Aleyna</cp:lastModifiedBy>
  <cp:revision>65</cp:revision>
  <dcterms:created xsi:type="dcterms:W3CDTF">2019-04-13T17:04:40Z</dcterms:created>
  <dcterms:modified xsi:type="dcterms:W3CDTF">2019-05-07T12:44:47Z</dcterms:modified>
</cp:coreProperties>
</file>