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06" r:id="rId4"/>
    <p:sldId id="307" r:id="rId5"/>
    <p:sldId id="311" r:id="rId6"/>
    <p:sldId id="309" r:id="rId7"/>
    <p:sldId id="310" r:id="rId8"/>
    <p:sldId id="259" r:id="rId9"/>
    <p:sldId id="260" r:id="rId10"/>
    <p:sldId id="261" r:id="rId11"/>
    <p:sldId id="258" r:id="rId12"/>
    <p:sldId id="262" r:id="rId13"/>
    <p:sldId id="263" r:id="rId14"/>
    <p:sldId id="264" r:id="rId15"/>
    <p:sldId id="265" r:id="rId16"/>
    <p:sldId id="266" r:id="rId17"/>
    <p:sldId id="268" r:id="rId18"/>
    <p:sldId id="270" r:id="rId19"/>
    <p:sldId id="271" r:id="rId20"/>
    <p:sldId id="273" r:id="rId21"/>
    <p:sldId id="312" r:id="rId22"/>
    <p:sldId id="274" r:id="rId23"/>
    <p:sldId id="275" r:id="rId24"/>
    <p:sldId id="276" r:id="rId25"/>
    <p:sldId id="282" r:id="rId26"/>
    <p:sldId id="283" r:id="rId27"/>
    <p:sldId id="284" r:id="rId28"/>
    <p:sldId id="285" r:id="rId29"/>
    <p:sldId id="286" r:id="rId30"/>
    <p:sldId id="288" r:id="rId31"/>
    <p:sldId id="287" r:id="rId32"/>
    <p:sldId id="289" r:id="rId33"/>
    <p:sldId id="290" r:id="rId34"/>
    <p:sldId id="291" r:id="rId35"/>
    <p:sldId id="315" r:id="rId36"/>
    <p:sldId id="292" r:id="rId37"/>
    <p:sldId id="293" r:id="rId38"/>
    <p:sldId id="294" r:id="rId39"/>
    <p:sldId id="295" r:id="rId40"/>
    <p:sldId id="296" r:id="rId41"/>
    <p:sldId id="297" r:id="rId42"/>
    <p:sldId id="299" r:id="rId43"/>
    <p:sldId id="298" r:id="rId44"/>
    <p:sldId id="300" r:id="rId45"/>
    <p:sldId id="301" r:id="rId46"/>
    <p:sldId id="314" r:id="rId47"/>
    <p:sldId id="313"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93203312-13BC-4582-88EA-1E41980BF0AE}">
          <p14:sldIdLst>
            <p14:sldId id="256"/>
            <p14:sldId id="308"/>
            <p14:sldId id="306"/>
            <p14:sldId id="307"/>
            <p14:sldId id="311"/>
            <p14:sldId id="309"/>
            <p14:sldId id="310"/>
            <p14:sldId id="259"/>
            <p14:sldId id="260"/>
            <p14:sldId id="261"/>
            <p14:sldId id="258"/>
            <p14:sldId id="262"/>
            <p14:sldId id="263"/>
            <p14:sldId id="264"/>
            <p14:sldId id="265"/>
            <p14:sldId id="266"/>
            <p14:sldId id="268"/>
            <p14:sldId id="270"/>
            <p14:sldId id="271"/>
            <p14:sldId id="273"/>
            <p14:sldId id="312"/>
            <p14:sldId id="274"/>
            <p14:sldId id="275"/>
            <p14:sldId id="276"/>
            <p14:sldId id="282"/>
            <p14:sldId id="283"/>
            <p14:sldId id="284"/>
            <p14:sldId id="285"/>
            <p14:sldId id="286"/>
            <p14:sldId id="288"/>
            <p14:sldId id="287"/>
            <p14:sldId id="289"/>
            <p14:sldId id="290"/>
            <p14:sldId id="291"/>
            <p14:sldId id="315"/>
            <p14:sldId id="292"/>
            <p14:sldId id="293"/>
            <p14:sldId id="294"/>
            <p14:sldId id="295"/>
            <p14:sldId id="296"/>
            <p14:sldId id="297"/>
            <p14:sldId id="299"/>
            <p14:sldId id="298"/>
            <p14:sldId id="300"/>
            <p14:sldId id="301"/>
            <p14:sldId id="314"/>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4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8.png" /></Relationships>
</file>

<file path=ppt/slides/_rels/slide4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980728"/>
            <a:ext cx="7772400" cy="2808311"/>
          </a:xfrm>
        </p:spPr>
        <p:txBody>
          <a:bodyPr>
            <a:normAutofit/>
          </a:bodyPr>
          <a:lstStyle/>
          <a:p>
            <a:r>
              <a:rPr lang="tr-TR" b="1" dirty="0"/>
              <a:t>Üniversite Öğrencilerinin Toplumsal Kabul Bağlamında Kültürlerarası İletişim Duyarlılığı ve Suriyeli Sığınmacı Algısı</a:t>
            </a:r>
          </a:p>
        </p:txBody>
      </p:sp>
      <p:sp>
        <p:nvSpPr>
          <p:cNvPr id="3" name="Alt Başlık 2"/>
          <p:cNvSpPr>
            <a:spLocks noGrp="1"/>
          </p:cNvSpPr>
          <p:nvPr>
            <p:ph type="subTitle" idx="1"/>
          </p:nvPr>
        </p:nvSpPr>
        <p:spPr>
          <a:xfrm>
            <a:off x="1331640" y="4797152"/>
            <a:ext cx="6440760" cy="1440160"/>
          </a:xfrm>
        </p:spPr>
        <p:txBody>
          <a:bodyPr>
            <a:normAutofit/>
          </a:bodyPr>
          <a:lstStyle/>
          <a:p>
            <a:r>
              <a:rPr lang="tr-TR" dirty="0">
                <a:solidFill>
                  <a:schemeClr val="tx1"/>
                </a:solidFill>
              </a:rPr>
              <a:t>Durukan ABDULHAKİMOĞULLARI</a:t>
            </a:r>
          </a:p>
        </p:txBody>
      </p:sp>
    </p:spTree>
    <p:extLst>
      <p:ext uri="{BB962C8B-B14F-4D97-AF65-F5344CB8AC3E}">
        <p14:creationId xmlns:p14="http://schemas.microsoft.com/office/powerpoint/2010/main" val="282176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Kültürlerarası Duyarlılık Gelişim Modeli</a:t>
            </a: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996952"/>
            <a:ext cx="79057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53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Asimilasyon</a:t>
            </a:r>
          </a:p>
        </p:txBody>
      </p:sp>
      <p:sp>
        <p:nvSpPr>
          <p:cNvPr id="3" name="İçerik Yer Tutucusu 2"/>
          <p:cNvSpPr>
            <a:spLocks noGrp="1"/>
          </p:cNvSpPr>
          <p:nvPr>
            <p:ph idx="1"/>
          </p:nvPr>
        </p:nvSpPr>
        <p:spPr/>
        <p:txBody>
          <a:bodyPr>
            <a:normAutofit fontScale="92500" lnSpcReduction="20000"/>
          </a:bodyPr>
          <a:lstStyle/>
          <a:p>
            <a:pPr algn="just"/>
            <a:r>
              <a:rPr lang="tr-TR" dirty="0"/>
              <a:t>Asimilasyon, göçmenlerin sahip oldukları öz kültürleri bırakmaları ve egemen kültürün değer ve normlarını özümsemeleridir. </a:t>
            </a:r>
          </a:p>
          <a:p>
            <a:pPr algn="just"/>
            <a:r>
              <a:rPr lang="tr-TR" dirty="0"/>
              <a:t>Asimilasyon tek boyutlu bir kültürleşme yaklaşımıdır.</a:t>
            </a:r>
          </a:p>
          <a:p>
            <a:pPr algn="just"/>
            <a:r>
              <a:rPr lang="tr-TR" dirty="0" err="1"/>
              <a:t>Anglo</a:t>
            </a:r>
            <a:r>
              <a:rPr lang="tr-TR" dirty="0"/>
              <a:t> uyum modeli</a:t>
            </a:r>
          </a:p>
          <a:p>
            <a:pPr algn="just"/>
            <a:r>
              <a:rPr lang="tr-TR" dirty="0"/>
              <a:t>Eritme potası</a:t>
            </a:r>
          </a:p>
          <a:p>
            <a:pPr algn="just"/>
            <a:r>
              <a:rPr lang="tr-TR" dirty="0"/>
              <a:t>Irk ilişkileri döngüsü</a:t>
            </a:r>
          </a:p>
          <a:p>
            <a:pPr algn="just"/>
            <a:r>
              <a:rPr lang="tr-TR" dirty="0"/>
              <a:t>Asimilasyon Süreci Teorisi</a:t>
            </a:r>
          </a:p>
          <a:p>
            <a:pPr algn="just"/>
            <a:r>
              <a:rPr lang="tr-TR" dirty="0"/>
              <a:t>Asimilasyon Yüzleri Teorisi</a:t>
            </a:r>
          </a:p>
        </p:txBody>
      </p:sp>
    </p:spTree>
    <p:extLst>
      <p:ext uri="{BB962C8B-B14F-4D97-AF65-F5344CB8AC3E}">
        <p14:creationId xmlns:p14="http://schemas.microsoft.com/office/powerpoint/2010/main" val="50027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Entegrasyon</a:t>
            </a:r>
          </a:p>
        </p:txBody>
      </p:sp>
      <p:sp>
        <p:nvSpPr>
          <p:cNvPr id="3" name="İçerik Yer Tutucusu 2"/>
          <p:cNvSpPr>
            <a:spLocks noGrp="1"/>
          </p:cNvSpPr>
          <p:nvPr>
            <p:ph idx="1"/>
          </p:nvPr>
        </p:nvSpPr>
        <p:spPr/>
        <p:txBody>
          <a:bodyPr>
            <a:normAutofit/>
          </a:bodyPr>
          <a:lstStyle/>
          <a:p>
            <a:pPr algn="just"/>
            <a:r>
              <a:rPr lang="tr-TR" sz="3000" dirty="0"/>
              <a:t>Entegrasyon, bir toplum içinde mevcut farlı etnik ve kültürel grupların ülkenin sunduğu tüm hak ve hizmetlerden eşit olarak faydalanmasını, gruplar arasında ayrımcılık ve sürtüşme olmaksızın uyum içinde bir arada yaşayabilmesi olarak tanımlanmaktadır.</a:t>
            </a:r>
          </a:p>
          <a:p>
            <a:pPr algn="just"/>
            <a:r>
              <a:rPr lang="tr-TR" sz="3000" dirty="0"/>
              <a:t>Entegrasyon iki boyutlu kültürleşme yaklaşımıdır.</a:t>
            </a:r>
          </a:p>
          <a:p>
            <a:pPr algn="just"/>
            <a:r>
              <a:rPr lang="tr-TR" sz="3000" dirty="0"/>
              <a:t>Sistem entegrasyonu ve Sosyal entegrasyonu  </a:t>
            </a:r>
          </a:p>
        </p:txBody>
      </p:sp>
    </p:spTree>
    <p:extLst>
      <p:ext uri="{BB962C8B-B14F-4D97-AF65-F5344CB8AC3E}">
        <p14:creationId xmlns:p14="http://schemas.microsoft.com/office/powerpoint/2010/main" val="313885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Çokkültürcülük</a:t>
            </a:r>
          </a:p>
        </p:txBody>
      </p:sp>
      <p:sp>
        <p:nvSpPr>
          <p:cNvPr id="3" name="İçerik Yer Tutucusu 2"/>
          <p:cNvSpPr>
            <a:spLocks noGrp="1"/>
          </p:cNvSpPr>
          <p:nvPr>
            <p:ph idx="1"/>
          </p:nvPr>
        </p:nvSpPr>
        <p:spPr/>
        <p:txBody>
          <a:bodyPr>
            <a:normAutofit/>
          </a:bodyPr>
          <a:lstStyle/>
          <a:p>
            <a:pPr algn="just"/>
            <a:r>
              <a:rPr lang="tr-TR" sz="3000" dirty="0"/>
              <a:t>Çokkültürlülük, belirli bir toplum içinde farklı etnik, dilsel, dini, kültürel grupların olduğunu ifade eden sosyolojik bir tespittir.</a:t>
            </a:r>
          </a:p>
          <a:p>
            <a:pPr algn="just"/>
            <a:r>
              <a:rPr lang="tr-TR" sz="3000" dirty="0"/>
              <a:t>Çokkültürcülük, çokkültürlü bir toplumda kültürel farklılıkları oluşturan unsurların korunması ve tanınması için gerekli olan düzenlemeleri içeren politikalar anlamına gelmektedir </a:t>
            </a:r>
          </a:p>
          <a:p>
            <a:pPr algn="just"/>
            <a:r>
              <a:rPr lang="tr-TR" sz="3000" dirty="0"/>
              <a:t>Liberal Çokkültürcülük</a:t>
            </a:r>
          </a:p>
          <a:p>
            <a:pPr algn="just"/>
            <a:r>
              <a:rPr lang="tr-TR" sz="3000" dirty="0"/>
              <a:t>Toplulukçu Çokkültürcülük</a:t>
            </a:r>
          </a:p>
          <a:p>
            <a:pPr algn="just"/>
            <a:endParaRPr lang="tr-TR" sz="3000" dirty="0"/>
          </a:p>
        </p:txBody>
      </p:sp>
    </p:spTree>
    <p:extLst>
      <p:ext uri="{BB962C8B-B14F-4D97-AF65-F5344CB8AC3E}">
        <p14:creationId xmlns:p14="http://schemas.microsoft.com/office/powerpoint/2010/main" val="417623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Toplumsal Kabulün Önündeki Önemli Bir Engel Olarak Ötekileştirme</a:t>
            </a:r>
          </a:p>
        </p:txBody>
      </p:sp>
      <p:sp>
        <p:nvSpPr>
          <p:cNvPr id="3" name="İçerik Yer Tutucusu 2"/>
          <p:cNvSpPr>
            <a:spLocks noGrp="1"/>
          </p:cNvSpPr>
          <p:nvPr>
            <p:ph idx="1"/>
          </p:nvPr>
        </p:nvSpPr>
        <p:spPr/>
        <p:txBody>
          <a:bodyPr>
            <a:normAutofit/>
          </a:bodyPr>
          <a:lstStyle/>
          <a:p>
            <a:pPr algn="just"/>
            <a:r>
              <a:rPr lang="tr-TR" dirty="0"/>
              <a:t>Ben ve Öteki Ayrımı</a:t>
            </a:r>
          </a:p>
          <a:p>
            <a:pPr algn="just"/>
            <a:r>
              <a:rPr lang="tr-TR" dirty="0"/>
              <a:t>Ötekinin varlığı benliğin gelişimi için gereklidir.</a:t>
            </a:r>
          </a:p>
          <a:p>
            <a:pPr algn="just"/>
            <a:r>
              <a:rPr lang="tr-TR" dirty="0" err="1"/>
              <a:t>Lacan</a:t>
            </a:r>
            <a:r>
              <a:rPr lang="tr-TR" dirty="0"/>
              <a:t> «Ayna evresi» </a:t>
            </a:r>
          </a:p>
          <a:p>
            <a:pPr algn="just"/>
            <a:r>
              <a:rPr lang="tr-TR" dirty="0"/>
              <a:t>George </a:t>
            </a:r>
            <a:r>
              <a:rPr lang="tr-TR" dirty="0" err="1"/>
              <a:t>Herbert</a:t>
            </a:r>
            <a:r>
              <a:rPr lang="tr-TR" dirty="0"/>
              <a:t> </a:t>
            </a:r>
            <a:r>
              <a:rPr lang="tr-TR" dirty="0" err="1"/>
              <a:t>Mead</a:t>
            </a:r>
            <a:r>
              <a:rPr lang="tr-TR" dirty="0"/>
              <a:t> «</a:t>
            </a:r>
            <a:r>
              <a:rPr lang="tr-TR" dirty="0" err="1"/>
              <a:t>play</a:t>
            </a:r>
            <a:r>
              <a:rPr lang="tr-TR" dirty="0"/>
              <a:t>» ve «</a:t>
            </a:r>
            <a:r>
              <a:rPr lang="tr-TR" dirty="0" err="1"/>
              <a:t>game</a:t>
            </a:r>
            <a:r>
              <a:rPr lang="tr-TR" dirty="0"/>
              <a:t>» </a:t>
            </a:r>
          </a:p>
          <a:p>
            <a:pPr algn="just"/>
            <a:r>
              <a:rPr lang="tr-TR" dirty="0"/>
              <a:t>Muzaffer Şerif İç Grup-Dış Grup</a:t>
            </a:r>
          </a:p>
        </p:txBody>
      </p:sp>
    </p:spTree>
    <p:extLst>
      <p:ext uri="{BB962C8B-B14F-4D97-AF65-F5344CB8AC3E}">
        <p14:creationId xmlns:p14="http://schemas.microsoft.com/office/powerpoint/2010/main" val="107379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a:r>
              <a:rPr lang="tr-TR" sz="3200" b="1" dirty="0"/>
              <a:t>Bir Ötekileştirme Enstrümanı Olarak Kimlik </a:t>
            </a:r>
          </a:p>
        </p:txBody>
      </p:sp>
      <p:sp>
        <p:nvSpPr>
          <p:cNvPr id="3" name="İçerik Yer Tutucusu 2"/>
          <p:cNvSpPr>
            <a:spLocks noGrp="1"/>
          </p:cNvSpPr>
          <p:nvPr>
            <p:ph idx="1"/>
          </p:nvPr>
        </p:nvSpPr>
        <p:spPr/>
        <p:txBody>
          <a:bodyPr>
            <a:normAutofit/>
          </a:bodyPr>
          <a:lstStyle/>
          <a:p>
            <a:pPr algn="just"/>
            <a:r>
              <a:rPr lang="tr-TR" sz="3000" dirty="0"/>
              <a:t>Kimlik, iç grupta bulunanlarla aradaki benzerliklere vurgu yaparken dış grupta bulunan ötekilerle aradaki farklılıkları işaret etmektedir. </a:t>
            </a:r>
          </a:p>
          <a:p>
            <a:pPr algn="just"/>
            <a:r>
              <a:rPr lang="tr-TR" sz="2800" dirty="0"/>
              <a:t>Kimliklerin kapsamı içinde bulunulan duruma göre değişkenlik göstermektedir. Bunun nedeni öteki ile etkileşime girildikçe, kimliklerin genişlemesidir. Yani “ben” ve “sen” “ötekine” karşı “biz” olmaktadır </a:t>
            </a:r>
          </a:p>
          <a:p>
            <a:pPr algn="just"/>
            <a:endParaRPr lang="tr-TR" sz="2800" dirty="0"/>
          </a:p>
        </p:txBody>
      </p:sp>
    </p:spTree>
    <p:extLst>
      <p:ext uri="{BB962C8B-B14F-4D97-AF65-F5344CB8AC3E}">
        <p14:creationId xmlns:p14="http://schemas.microsoft.com/office/powerpoint/2010/main" val="257123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Ötekileştirme: Kimlik</a:t>
            </a:r>
          </a:p>
        </p:txBody>
      </p:sp>
      <p:sp>
        <p:nvSpPr>
          <p:cNvPr id="3" name="İçerik Yer Tutucusu 2"/>
          <p:cNvSpPr>
            <a:spLocks noGrp="1"/>
          </p:cNvSpPr>
          <p:nvPr>
            <p:ph idx="1"/>
          </p:nvPr>
        </p:nvSpPr>
        <p:spPr/>
        <p:txBody>
          <a:bodyPr>
            <a:normAutofit fontScale="85000" lnSpcReduction="10000"/>
          </a:bodyPr>
          <a:lstStyle/>
          <a:p>
            <a:pPr lvl="0"/>
            <a:r>
              <a:rPr lang="tr-TR" dirty="0"/>
              <a:t>Atfedilen ya da yüklenilen: yaş, soy, cinsiyet, etnik köken (ailenin daha geniş bir biçimi olarak) ve ırk</a:t>
            </a:r>
          </a:p>
          <a:p>
            <a:pPr lvl="0"/>
            <a:r>
              <a:rPr lang="tr-TR" dirty="0"/>
              <a:t>Kültürel: klan, kabile, etnik köken (yaşam biçimi olarak), dil, uyruk, din, uygarlık.</a:t>
            </a:r>
          </a:p>
          <a:p>
            <a:pPr lvl="0"/>
            <a:r>
              <a:rPr lang="tr-TR" dirty="0"/>
              <a:t>Bölgesel: çevre, köy, kasaba, il, kent, devlet, bölge, coğrafi konum.</a:t>
            </a:r>
          </a:p>
          <a:p>
            <a:pPr lvl="0"/>
            <a:r>
              <a:rPr lang="tr-TR" dirty="0"/>
              <a:t>Politik: çıkar grubu, parti, ideoloji, devlet, lider.</a:t>
            </a:r>
          </a:p>
          <a:p>
            <a:pPr lvl="0"/>
            <a:r>
              <a:rPr lang="tr-TR" dirty="0"/>
              <a:t>Ekonomik: meslek, çalışma grubu, iş, endüstri, ekonomik sektör, işçi sendikası, sınıf.</a:t>
            </a:r>
          </a:p>
          <a:p>
            <a:pPr lvl="0"/>
            <a:r>
              <a:rPr lang="tr-TR" dirty="0"/>
              <a:t>Sosyal: arkadaşlar, kulüp, akım, etkinlik grubu ve statü.</a:t>
            </a:r>
          </a:p>
          <a:p>
            <a:endParaRPr lang="tr-TR" dirty="0"/>
          </a:p>
        </p:txBody>
      </p:sp>
    </p:spTree>
    <p:extLst>
      <p:ext uri="{BB962C8B-B14F-4D97-AF65-F5344CB8AC3E}">
        <p14:creationId xmlns:p14="http://schemas.microsoft.com/office/powerpoint/2010/main" val="131435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Ulus-Devlet Açısından Alt-Üst Kimlik İlişkileri</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09688"/>
            <a:ext cx="8280919" cy="492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34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Göçmenlerin Ötekileştirilmesi</a:t>
            </a:r>
          </a:p>
        </p:txBody>
      </p:sp>
      <p:sp>
        <p:nvSpPr>
          <p:cNvPr id="3" name="İçerik Yer Tutucusu 2"/>
          <p:cNvSpPr>
            <a:spLocks noGrp="1"/>
          </p:cNvSpPr>
          <p:nvPr>
            <p:ph idx="1"/>
          </p:nvPr>
        </p:nvSpPr>
        <p:spPr/>
        <p:txBody>
          <a:bodyPr>
            <a:normAutofit fontScale="77500" lnSpcReduction="20000"/>
          </a:bodyPr>
          <a:lstStyle/>
          <a:p>
            <a:r>
              <a:rPr lang="tr-TR" dirty="0"/>
              <a:t>Göçmenlerin ötekileştirilmesinde göçün türü ve kimlerin göç ettiğinin de etkisi bulunmaktadır. Ulus-devletler için tehdit unsuru olarak görülenler mülteciler ve sığınmacılardır.</a:t>
            </a:r>
          </a:p>
          <a:p>
            <a:r>
              <a:rPr lang="tr-TR" dirty="0"/>
              <a:t>Barem </a:t>
            </a:r>
            <a:r>
              <a:rPr lang="tr-TR" dirty="0" err="1"/>
              <a:t>Research</a:t>
            </a:r>
            <a:r>
              <a:rPr lang="tr-TR" dirty="0"/>
              <a:t> (2012: 1) tarafından 59 ülkede yapılan araştırmaya göre </a:t>
            </a:r>
            <a:r>
              <a:rPr lang="tr-TR" b="1" dirty="0"/>
              <a:t>dünya nüfusunun % 34’ü göçmenliği “iyi bir şey” olarak görürken % 38’i göçmenliği “kötü bir şey</a:t>
            </a:r>
            <a:r>
              <a:rPr lang="tr-TR" dirty="0"/>
              <a:t>” olarak kabul etmektedir. </a:t>
            </a:r>
            <a:r>
              <a:rPr lang="tr-TR" b="1" dirty="0"/>
              <a:t>Türkiye’de ise göçmenliğe yönelik bakış % 61 oranında olumsuzdur</a:t>
            </a:r>
            <a:r>
              <a:rPr lang="tr-TR" dirty="0"/>
              <a:t>. </a:t>
            </a:r>
          </a:p>
          <a:p>
            <a:r>
              <a:rPr lang="tr-TR" dirty="0"/>
              <a:t>Transatlantik Eğilimler 2014 (2014: 8-26)raporuna göre </a:t>
            </a:r>
            <a:r>
              <a:rPr lang="tr-TR" b="1" dirty="0"/>
              <a:t>Türk halkının % 77’si mültecilerden endişe duyduğunu ifade etmekte ve halkın % 75’i göçü bir problem olarak görmektedir. </a:t>
            </a:r>
          </a:p>
        </p:txBody>
      </p:sp>
    </p:spTree>
    <p:extLst>
      <p:ext uri="{BB962C8B-B14F-4D97-AF65-F5344CB8AC3E}">
        <p14:creationId xmlns:p14="http://schemas.microsoft.com/office/powerpoint/2010/main" val="407522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dirty="0"/>
              <a:t>Göçmenlerin Ötekileştirilmesi</a:t>
            </a:r>
          </a:p>
        </p:txBody>
      </p:sp>
      <p:sp>
        <p:nvSpPr>
          <p:cNvPr id="3" name="İçerik Yer Tutucusu 2"/>
          <p:cNvSpPr>
            <a:spLocks noGrp="1"/>
          </p:cNvSpPr>
          <p:nvPr>
            <p:ph idx="1"/>
          </p:nvPr>
        </p:nvSpPr>
        <p:spPr>
          <a:xfrm>
            <a:off x="457200" y="1124744"/>
            <a:ext cx="8229600" cy="5328592"/>
          </a:xfrm>
        </p:spPr>
        <p:txBody>
          <a:bodyPr>
            <a:normAutofit fontScale="92500" lnSpcReduction="10000"/>
          </a:bodyPr>
          <a:lstStyle/>
          <a:p>
            <a:pPr algn="just"/>
            <a:r>
              <a:rPr lang="tr-TR" sz="3400" dirty="0"/>
              <a:t>Yerel halkın mültecileri ötekileştirilmesinin farklı nedenleri bulunmaktadır:</a:t>
            </a:r>
          </a:p>
          <a:p>
            <a:pPr marL="0" indent="0" algn="just">
              <a:buNone/>
            </a:pPr>
            <a:r>
              <a:rPr lang="tr-TR" sz="3400" dirty="0"/>
              <a:t>- Mültecilerin yerel halktan farklı bir kültürden geliyor olmasıdır.</a:t>
            </a:r>
          </a:p>
          <a:p>
            <a:pPr marL="0" indent="0" algn="just">
              <a:buNone/>
            </a:pPr>
            <a:r>
              <a:rPr lang="tr-TR" sz="3400" dirty="0"/>
              <a:t>- Mültecilerden kaynaklanan ekonomik, siyasi ve güvenlikle ilgili endişe - Mültecilere karşı oluşan önyargı ve kalıp yargılardır.</a:t>
            </a:r>
          </a:p>
          <a:p>
            <a:pPr marL="0" indent="0" algn="just">
              <a:buNone/>
            </a:pPr>
            <a:r>
              <a:rPr lang="tr-TR" sz="3400" dirty="0"/>
              <a:t>- </a:t>
            </a:r>
            <a:r>
              <a:rPr lang="tr-TR" sz="3400" dirty="0" err="1"/>
              <a:t>Çokkültürlülüğü</a:t>
            </a:r>
            <a:r>
              <a:rPr lang="tr-TR" sz="3400" dirty="0"/>
              <a:t> bir değer olarak görmeyen yerel halk için göçmenler, kendi kültürleri ve etnik saflıklarını tehdit eden insanlar olarak algılanmaktadır.</a:t>
            </a:r>
          </a:p>
          <a:p>
            <a:pPr algn="just"/>
            <a:endParaRPr lang="tr-TR" dirty="0"/>
          </a:p>
        </p:txBody>
      </p:sp>
    </p:spTree>
    <p:extLst>
      <p:ext uri="{BB962C8B-B14F-4D97-AF65-F5344CB8AC3E}">
        <p14:creationId xmlns:p14="http://schemas.microsoft.com/office/powerpoint/2010/main" val="411885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Göç Olgusu</a:t>
            </a:r>
          </a:p>
        </p:txBody>
      </p:sp>
      <p:sp>
        <p:nvSpPr>
          <p:cNvPr id="3" name="İçerik Yer Tutucusu 2"/>
          <p:cNvSpPr>
            <a:spLocks noGrp="1"/>
          </p:cNvSpPr>
          <p:nvPr>
            <p:ph idx="1"/>
          </p:nvPr>
        </p:nvSpPr>
        <p:spPr>
          <a:blipFill>
            <a:blip r:embed="rId2"/>
            <a:tile tx="0" ty="0" sx="100000" sy="100000" flip="none" algn="tl"/>
          </a:blipFill>
        </p:spPr>
        <p:txBody>
          <a:bodyPr>
            <a:normAutofit fontScale="92500" lnSpcReduction="10000"/>
          </a:bodyPr>
          <a:lstStyle/>
          <a:p>
            <a:r>
              <a:rPr lang="tr-TR" dirty="0"/>
              <a:t>Kemal Karpat’a göre  göç “asıl yerinden, ulaşmak istenilen yere hareket” demektir (Karpat, 2010: 71; Karpat 2003: 3).</a:t>
            </a:r>
          </a:p>
          <a:p>
            <a:r>
              <a:rPr lang="tr-TR" dirty="0" err="1"/>
              <a:t>Everent</a:t>
            </a:r>
            <a:r>
              <a:rPr lang="tr-TR" dirty="0"/>
              <a:t> Lee  İtici ve Çekici Faktörler</a:t>
            </a:r>
          </a:p>
          <a:p>
            <a:r>
              <a:rPr lang="tr-TR" dirty="0" err="1"/>
              <a:t>Petersen</a:t>
            </a:r>
            <a:r>
              <a:rPr lang="tr-TR" dirty="0"/>
              <a:t> – Göç Türleri</a:t>
            </a:r>
          </a:p>
          <a:p>
            <a:r>
              <a:rPr lang="tr-TR" dirty="0"/>
              <a:t>- İlkel Göçler</a:t>
            </a:r>
          </a:p>
          <a:p>
            <a:r>
              <a:rPr lang="tr-TR" dirty="0"/>
              <a:t>- Zorunlu ve Yönlendirilen Göçler</a:t>
            </a:r>
          </a:p>
          <a:p>
            <a:r>
              <a:rPr lang="tr-TR" dirty="0"/>
              <a:t>- Serbest Göç</a:t>
            </a:r>
          </a:p>
          <a:p>
            <a:r>
              <a:rPr lang="tr-TR" dirty="0"/>
              <a:t>- Kitlesel Göç</a:t>
            </a:r>
          </a:p>
          <a:p>
            <a:endParaRPr lang="tr-TR" dirty="0"/>
          </a:p>
          <a:p>
            <a:endParaRPr lang="tr-TR" dirty="0"/>
          </a:p>
        </p:txBody>
      </p:sp>
    </p:spTree>
    <p:extLst>
      <p:ext uri="{BB962C8B-B14F-4D97-AF65-F5344CB8AC3E}">
        <p14:creationId xmlns:p14="http://schemas.microsoft.com/office/powerpoint/2010/main" val="24878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Kültürlerarası İletişimin Çalışma Alanları</a:t>
            </a:r>
          </a:p>
        </p:txBody>
      </p:sp>
      <p:sp>
        <p:nvSpPr>
          <p:cNvPr id="3" name="İçerik Yer Tutucusu 2"/>
          <p:cNvSpPr>
            <a:spLocks noGrp="1"/>
          </p:cNvSpPr>
          <p:nvPr>
            <p:ph idx="1"/>
          </p:nvPr>
        </p:nvSpPr>
        <p:spPr/>
        <p:txBody>
          <a:bodyPr>
            <a:normAutofit/>
          </a:bodyPr>
          <a:lstStyle/>
          <a:p>
            <a:r>
              <a:rPr lang="tr-TR" dirty="0"/>
              <a:t>Kültürlerarası iletişim çalışmaları egemen kültürle alt kültürlerarası farklılıklar, alt kültürler arası farklılıklar, göçle gelen yeni kültürel gruplarla egemen kültürel gruplar arasındaki farklılıkların iletişim sürecindeki etkisi üzerine odaklanmaktadır. </a:t>
            </a:r>
          </a:p>
        </p:txBody>
      </p:sp>
    </p:spTree>
    <p:extLst>
      <p:ext uri="{BB962C8B-B14F-4D97-AF65-F5344CB8AC3E}">
        <p14:creationId xmlns:p14="http://schemas.microsoft.com/office/powerpoint/2010/main" val="113348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Kültürlerarası İletişim Çalışmaları</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 İnsanların belirli kalıplara yerleştirilmesi</a:t>
            </a:r>
          </a:p>
          <a:p>
            <a:pPr marL="0" indent="0">
              <a:buNone/>
            </a:pPr>
            <a:r>
              <a:rPr lang="tr-TR" dirty="0"/>
              <a:t>- Öteki gruplar hakkındaki ön yargılar</a:t>
            </a:r>
          </a:p>
          <a:p>
            <a:pPr marL="0" indent="0">
              <a:buNone/>
            </a:pPr>
            <a:r>
              <a:rPr lang="tr-TR" dirty="0"/>
              <a:t>- Her türlü farklı kimlik özelliklerinin getirdiği olumsuzluklar ve yanlış anlaşılmalar</a:t>
            </a:r>
          </a:p>
          <a:p>
            <a:pPr marL="0" indent="0">
              <a:buNone/>
            </a:pPr>
            <a:r>
              <a:rPr lang="tr-TR" dirty="0"/>
              <a:t>- Farklı kültürel değerlere karşı hoşgörüsüzlük</a:t>
            </a:r>
          </a:p>
          <a:p>
            <a:pPr marL="0" indent="0">
              <a:buNone/>
            </a:pPr>
            <a:r>
              <a:rPr lang="tr-TR" dirty="0"/>
              <a:t>- Farklı kültürlere karşı kapalı, ötekilere karşı şüpheli yaklaşım</a:t>
            </a:r>
          </a:p>
          <a:p>
            <a:pPr marL="0" indent="0">
              <a:buNone/>
            </a:pPr>
            <a:r>
              <a:rPr lang="tr-TR" dirty="0"/>
              <a:t>- Kültürel olarak üstün görme ve diğer kültürleri küçümseme</a:t>
            </a:r>
          </a:p>
          <a:p>
            <a:pPr marL="0" indent="0">
              <a:buNone/>
            </a:pPr>
            <a:r>
              <a:rPr lang="tr-TR" dirty="0"/>
              <a:t>- Kültürel empati yoksunluğu</a:t>
            </a:r>
          </a:p>
        </p:txBody>
      </p:sp>
    </p:spTree>
    <p:extLst>
      <p:ext uri="{BB962C8B-B14F-4D97-AF65-F5344CB8AC3E}">
        <p14:creationId xmlns:p14="http://schemas.microsoft.com/office/powerpoint/2010/main" val="70904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Kültürlerarası İletişimi Etkileyen Unsurlar</a:t>
            </a:r>
          </a:p>
        </p:txBody>
      </p:sp>
      <p:sp>
        <p:nvSpPr>
          <p:cNvPr id="3" name="İçerik Yer Tutucusu 2"/>
          <p:cNvSpPr>
            <a:spLocks noGrp="1"/>
          </p:cNvSpPr>
          <p:nvPr>
            <p:ph idx="1"/>
          </p:nvPr>
        </p:nvSpPr>
        <p:spPr/>
        <p:txBody>
          <a:bodyPr/>
          <a:lstStyle/>
          <a:p>
            <a:pPr algn="just"/>
            <a:r>
              <a:rPr lang="tr-TR" dirty="0"/>
              <a:t>Değerler ve Normlar</a:t>
            </a:r>
          </a:p>
          <a:p>
            <a:pPr algn="just"/>
            <a:r>
              <a:rPr lang="tr-TR" dirty="0" err="1"/>
              <a:t>Etnikmerkezcilik</a:t>
            </a:r>
            <a:endParaRPr lang="tr-TR" dirty="0"/>
          </a:p>
          <a:p>
            <a:pPr algn="just"/>
            <a:r>
              <a:rPr lang="tr-TR" dirty="0"/>
              <a:t>Kalıp Yargı ve Ön Yargı</a:t>
            </a:r>
          </a:p>
          <a:p>
            <a:pPr algn="just"/>
            <a:r>
              <a:rPr lang="tr-TR" dirty="0"/>
              <a:t>Belirsizlik ve Kaygı</a:t>
            </a:r>
          </a:p>
        </p:txBody>
      </p:sp>
    </p:spTree>
    <p:extLst>
      <p:ext uri="{BB962C8B-B14F-4D97-AF65-F5344CB8AC3E}">
        <p14:creationId xmlns:p14="http://schemas.microsoft.com/office/powerpoint/2010/main" val="262195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Kültürlerarası İletişim Yeterliliği</a:t>
            </a:r>
          </a:p>
        </p:txBody>
      </p:sp>
      <p:sp>
        <p:nvSpPr>
          <p:cNvPr id="3" name="İçerik Yer Tutucusu 2"/>
          <p:cNvSpPr>
            <a:spLocks noGrp="1"/>
          </p:cNvSpPr>
          <p:nvPr>
            <p:ph idx="1"/>
          </p:nvPr>
        </p:nvSpPr>
        <p:spPr/>
        <p:txBody>
          <a:bodyPr>
            <a:normAutofit/>
          </a:bodyPr>
          <a:lstStyle/>
          <a:p>
            <a:pPr algn="just"/>
            <a:r>
              <a:rPr lang="tr-TR" dirty="0"/>
              <a:t>Kültürlerarası iletişim yeterliliği, bireylerin farklı kültürlerle etkileşimi esnasında etkili ve uygun bir iletişimin gerçekleşebilmesi için gerekli olan yetilere sahip olmayı ifade etmektedir.</a:t>
            </a:r>
          </a:p>
          <a:p>
            <a:pPr algn="just"/>
            <a:r>
              <a:rPr lang="tr-TR" dirty="0"/>
              <a:t>Kültürlerarası Duyarlılık</a:t>
            </a:r>
          </a:p>
          <a:p>
            <a:pPr algn="just"/>
            <a:r>
              <a:rPr lang="tr-TR" dirty="0"/>
              <a:t>Kültürlerarası Farkındalık</a:t>
            </a:r>
          </a:p>
          <a:p>
            <a:pPr algn="just"/>
            <a:r>
              <a:rPr lang="tr-TR" dirty="0"/>
              <a:t>Kültürlerarası Beceriklilik</a:t>
            </a:r>
          </a:p>
        </p:txBody>
      </p:sp>
    </p:spTree>
    <p:extLst>
      <p:ext uri="{BB962C8B-B14F-4D97-AF65-F5344CB8AC3E}">
        <p14:creationId xmlns:p14="http://schemas.microsoft.com/office/powerpoint/2010/main" val="354942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Kültürlerarası Duyarlılık</a:t>
            </a:r>
          </a:p>
        </p:txBody>
      </p:sp>
      <p:sp>
        <p:nvSpPr>
          <p:cNvPr id="3" name="İçerik Yer Tutucusu 2"/>
          <p:cNvSpPr>
            <a:spLocks noGrp="1"/>
          </p:cNvSpPr>
          <p:nvPr>
            <p:ph idx="1"/>
          </p:nvPr>
        </p:nvSpPr>
        <p:spPr/>
        <p:txBody>
          <a:bodyPr>
            <a:normAutofit/>
          </a:bodyPr>
          <a:lstStyle/>
          <a:p>
            <a:pPr algn="just"/>
            <a:r>
              <a:rPr lang="tr-TR" dirty="0"/>
              <a:t>Kültürlerarası duyarlılık, kültürel farklılıkların önemine ve diğer kültürlerdeki insanların bakış açılarına duyarlı olmayı ifade etmektedir. </a:t>
            </a:r>
          </a:p>
          <a:p>
            <a:pPr algn="just"/>
            <a:r>
              <a:rPr lang="tr-TR" dirty="0"/>
              <a:t>Kültürlerarası duyarlılığı yüksek bireylerin farklı kültürel çevreye uyum sağlaması daha kolay gerçekleşir ve kültürel şokları daha kolay atlatır </a:t>
            </a:r>
          </a:p>
          <a:p>
            <a:endParaRPr lang="tr-TR" dirty="0"/>
          </a:p>
        </p:txBody>
      </p:sp>
    </p:spTree>
    <p:extLst>
      <p:ext uri="{BB962C8B-B14F-4D97-AF65-F5344CB8AC3E}">
        <p14:creationId xmlns:p14="http://schemas.microsoft.com/office/powerpoint/2010/main" val="279924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t>Üniversite Öğrencilerinin fakültelerine Göre Dağılımı</a:t>
            </a: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38120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020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t>Üniversite Öğrencilerinin Cinsiyetlerine Göre Dağılımı</a:t>
            </a: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8091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9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Üniversite Öğrencilerinin yetiştikleri yerleşim birimlerine göre dağılımı</a:t>
            </a: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82809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78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Ölçeklerde Kullanılan Aralık Puanları</a:t>
            </a: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8092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0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just"/>
            <a:r>
              <a:rPr lang="tr-TR" sz="2000" dirty="0"/>
              <a:t>Cinsiyet Değişkenine Göre Üniversite Öğrencilerinin Kültürlerarası Duyarlılık ve Toplumsal Kabul Algı Düzeylerine İlişkin Bulgular</a:t>
            </a:r>
          </a:p>
        </p:txBody>
      </p:sp>
      <p:sp>
        <p:nvSpPr>
          <p:cNvPr id="3" name="İçerik Yer Tutucusu 2"/>
          <p:cNvSpPr>
            <a:spLocks noGrp="1"/>
          </p:cNvSpPr>
          <p:nvPr>
            <p:ph idx="1"/>
          </p:nvPr>
        </p:nvSpPr>
        <p:spPr>
          <a:xfrm>
            <a:off x="457200" y="1600201"/>
            <a:ext cx="8229600" cy="3629000"/>
          </a:xfrm>
        </p:spPr>
        <p:txBody>
          <a:bodyPr/>
          <a:lstStyle/>
          <a:p>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68" y="1484784"/>
            <a:ext cx="81369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32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Göç Olgusu</a:t>
            </a:r>
          </a:p>
        </p:txBody>
      </p:sp>
      <p:sp>
        <p:nvSpPr>
          <p:cNvPr id="3" name="İçerik Yer Tutucusu 2"/>
          <p:cNvSpPr>
            <a:spLocks noGrp="1"/>
          </p:cNvSpPr>
          <p:nvPr>
            <p:ph idx="1"/>
          </p:nvPr>
        </p:nvSpPr>
        <p:spPr/>
        <p:txBody>
          <a:bodyPr>
            <a:normAutofit/>
          </a:bodyPr>
          <a:lstStyle/>
          <a:p>
            <a:r>
              <a:rPr lang="tr-TR" dirty="0"/>
              <a:t>Birleşmiş Milletler Mülteciler Yüksek Komiserliği 19 Haziran 2019 verilerine göre 70 milyon insan yaşadığı yerden ayrılmaya zorlanmıştır. Bu mültecilerin 25,9 milyonu 18 yaş altındadır.</a:t>
            </a:r>
          </a:p>
          <a:p>
            <a:endParaRPr lang="tr-TR" dirty="0"/>
          </a:p>
        </p:txBody>
      </p:sp>
    </p:spTree>
    <p:extLst>
      <p:ext uri="{BB962C8B-B14F-4D97-AF65-F5344CB8AC3E}">
        <p14:creationId xmlns:p14="http://schemas.microsoft.com/office/powerpoint/2010/main" val="35499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800" dirty="0"/>
              <a:t>Cinsiyet Değişkenine Göre Üniversite Öğrencilerinin Kültürlerarası Duyarlılık ve Toplumsal Kabul Algı Düzeylerine İlişkin Bulgular</a:t>
            </a:r>
          </a:p>
        </p:txBody>
      </p:sp>
      <p:sp>
        <p:nvSpPr>
          <p:cNvPr id="3" name="İçerik Yer Tutucusu 2"/>
          <p:cNvSpPr>
            <a:spLocks noGrp="1"/>
          </p:cNvSpPr>
          <p:nvPr>
            <p:ph idx="1"/>
          </p:nvPr>
        </p:nvSpPr>
        <p:spPr/>
        <p:txBody>
          <a:bodyPr/>
          <a:lstStyle/>
          <a:p>
            <a:endParaRPr lang="tr-TR"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3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2"/>
            <a:r>
              <a:rPr lang="tr-TR" sz="2400" dirty="0"/>
              <a:t>Yetiştikleri Yerleşim Birimi Değişkenine Göre Üniversite Öğrencilerinin Kültürlerarası Duyarlılık ve Toplumsal Kabul Algı Düzeylerine İlişkin Bulgular</a:t>
            </a: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23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Yetiştikleri Yerleşim Birimi Değişkenine Göre Üniversite Öğrencilerinin Kültürlerarası Duyarlılık ve Toplumsal Kabul Algı Düzeylerine İlişkin Bulgular</a:t>
            </a:r>
          </a:p>
        </p:txBody>
      </p:sp>
      <p:sp>
        <p:nvSpPr>
          <p:cNvPr id="3" name="İçerik Yer Tutucusu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794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t>Yurtdışında Bulunma Değişkenine Göre Üniversite Öğrencilerinin Kültürlerarası Duyarlılık ve Toplumsal Kabul Ölçeklerinden Aldıkları Puanların Ortalama Ve Standart Sapma Değerleri</a:t>
            </a:r>
          </a:p>
        </p:txBody>
      </p:sp>
      <p:sp>
        <p:nvSpPr>
          <p:cNvPr id="3" name="İçerik Yer Tutucusu 2"/>
          <p:cNvSpPr>
            <a:spLocks noGrp="1"/>
          </p:cNvSpPr>
          <p:nvPr>
            <p:ph idx="1"/>
          </p:nvPr>
        </p:nvSpPr>
        <p:spPr/>
        <p:txBody>
          <a:bodyPr/>
          <a:lstStyle/>
          <a:p>
            <a:endParaRPr lang="tr-T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92229"/>
            <a:ext cx="8352928" cy="464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9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Autofit/>
          </a:bodyPr>
          <a:lstStyle/>
          <a:p>
            <a:endParaRPr lang="tr-TR" sz="2000" dirty="0"/>
          </a:p>
        </p:txBody>
      </p:sp>
      <p:sp>
        <p:nvSpPr>
          <p:cNvPr id="3" name="İçerik Yer Tutucusu 2"/>
          <p:cNvSpPr>
            <a:spLocks noGrp="1"/>
          </p:cNvSpPr>
          <p:nvPr>
            <p:ph idx="1"/>
          </p:nvPr>
        </p:nvSpPr>
        <p:spPr/>
        <p:txBody>
          <a:bodyPr/>
          <a:lstStyle/>
          <a:p>
            <a:endParaRPr lang="tr-TR"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56895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402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3028"/>
            <a:ext cx="8280920" cy="569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397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000" dirty="0"/>
          </a:p>
        </p:txBody>
      </p:sp>
      <p:sp>
        <p:nvSpPr>
          <p:cNvPr id="3" name="İçerik Yer Tutucusu 2"/>
          <p:cNvSpPr>
            <a:spLocks noGrp="1"/>
          </p:cNvSpPr>
          <p:nvPr>
            <p:ph idx="1"/>
          </p:nvPr>
        </p:nvSpPr>
        <p:spPr/>
        <p:txBody>
          <a:bodyPr/>
          <a:lstStyle/>
          <a:p>
            <a:endParaRPr lang="tr-TR"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3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000" dirty="0"/>
          </a:p>
        </p:txBody>
      </p:sp>
      <p:sp>
        <p:nvSpPr>
          <p:cNvPr id="3" name="İçerik Yer Tutucusu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54912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44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000" dirty="0"/>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35292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9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02034"/>
          </a:xfrm>
        </p:spPr>
        <p:txBody>
          <a:bodyPr>
            <a:normAutofit fontScale="90000"/>
          </a:bodyPr>
          <a:lstStyle/>
          <a:p>
            <a:endParaRPr lang="tr-TR" sz="2800" dirty="0"/>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404664"/>
            <a:ext cx="824818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59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Suriye Göçü</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8064896"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75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000" dirty="0"/>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75" y="3429000"/>
            <a:ext cx="844919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75" y="260648"/>
            <a:ext cx="844919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39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Üniversite Öğrencilerinin Suriyeli Sığınmacılarla Karşılaşma Sıklığı</a:t>
            </a:r>
          </a:p>
        </p:txBody>
      </p:sp>
      <p:sp>
        <p:nvSpPr>
          <p:cNvPr id="3" name="İçerik Yer Tutucusu 2"/>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474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a:t>Üniversite Öğrencilerinin Suriyeli Sığınmacılarla Etkileşim Türlerinin Yüzdeleri</a:t>
            </a:r>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84249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357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2000" dirty="0"/>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87129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597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endParaRPr lang="tr-TR" sz="2800" dirty="0"/>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73" y="3861048"/>
            <a:ext cx="887565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30" y="404664"/>
            <a:ext cx="882098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476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sz="1800" dirty="0"/>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0" y="116632"/>
            <a:ext cx="9051354"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122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3" y="692696"/>
            <a:ext cx="915772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040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7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Düzensiz Göçler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5866570"/>
              </p:ext>
            </p:extLst>
          </p:nvPr>
        </p:nvGraphicFramePr>
        <p:xfrm>
          <a:off x="457201" y="2060847"/>
          <a:ext cx="8229598" cy="2880320"/>
        </p:xfrm>
        <a:graphic>
          <a:graphicData uri="http://schemas.openxmlformats.org/drawingml/2006/table">
            <a:tbl>
              <a:tblPr firstRow="1" firstCol="1" bandRow="1">
                <a:tableStyleId>{5C22544A-7EE6-4342-B048-85BDC9FD1C3A}</a:tableStyleId>
              </a:tblPr>
              <a:tblGrid>
                <a:gridCol w="638617">
                  <a:extLst>
                    <a:ext uri="{9D8B030D-6E8A-4147-A177-3AD203B41FA5}">
                      <a16:colId xmlns:a16="http://schemas.microsoft.com/office/drawing/2014/main" val="20000"/>
                    </a:ext>
                  </a:extLst>
                </a:gridCol>
                <a:gridCol w="804855">
                  <a:extLst>
                    <a:ext uri="{9D8B030D-6E8A-4147-A177-3AD203B41FA5}">
                      <a16:colId xmlns:a16="http://schemas.microsoft.com/office/drawing/2014/main" val="20001"/>
                    </a:ext>
                  </a:extLst>
                </a:gridCol>
                <a:gridCol w="1227856">
                  <a:extLst>
                    <a:ext uri="{9D8B030D-6E8A-4147-A177-3AD203B41FA5}">
                      <a16:colId xmlns:a16="http://schemas.microsoft.com/office/drawing/2014/main" val="20002"/>
                    </a:ext>
                  </a:extLst>
                </a:gridCol>
                <a:gridCol w="1018824">
                  <a:extLst>
                    <a:ext uri="{9D8B030D-6E8A-4147-A177-3AD203B41FA5}">
                      <a16:colId xmlns:a16="http://schemas.microsoft.com/office/drawing/2014/main" val="20003"/>
                    </a:ext>
                  </a:extLst>
                </a:gridCol>
                <a:gridCol w="811438">
                  <a:extLst>
                    <a:ext uri="{9D8B030D-6E8A-4147-A177-3AD203B41FA5}">
                      <a16:colId xmlns:a16="http://schemas.microsoft.com/office/drawing/2014/main" val="20004"/>
                    </a:ext>
                  </a:extLst>
                </a:gridCol>
                <a:gridCol w="1031992">
                  <a:extLst>
                    <a:ext uri="{9D8B030D-6E8A-4147-A177-3AD203B41FA5}">
                      <a16:colId xmlns:a16="http://schemas.microsoft.com/office/drawing/2014/main" val="20005"/>
                    </a:ext>
                  </a:extLst>
                </a:gridCol>
                <a:gridCol w="860816">
                  <a:extLst>
                    <a:ext uri="{9D8B030D-6E8A-4147-A177-3AD203B41FA5}">
                      <a16:colId xmlns:a16="http://schemas.microsoft.com/office/drawing/2014/main" val="20006"/>
                    </a:ext>
                  </a:extLst>
                </a:gridCol>
                <a:gridCol w="1142268">
                  <a:extLst>
                    <a:ext uri="{9D8B030D-6E8A-4147-A177-3AD203B41FA5}">
                      <a16:colId xmlns:a16="http://schemas.microsoft.com/office/drawing/2014/main" val="20007"/>
                    </a:ext>
                  </a:extLst>
                </a:gridCol>
                <a:gridCol w="692932">
                  <a:extLst>
                    <a:ext uri="{9D8B030D-6E8A-4147-A177-3AD203B41FA5}">
                      <a16:colId xmlns:a16="http://schemas.microsoft.com/office/drawing/2014/main" val="20008"/>
                    </a:ext>
                  </a:extLst>
                </a:gridCol>
              </a:tblGrid>
              <a:tr h="720080">
                <a:tc>
                  <a:txBody>
                    <a:bodyPr/>
                    <a:lstStyle/>
                    <a:p>
                      <a:pPr algn="ctr">
                        <a:lnSpc>
                          <a:spcPct val="115000"/>
                        </a:lnSpc>
                        <a:spcAft>
                          <a:spcPts val="0"/>
                        </a:spcAft>
                      </a:pPr>
                      <a:r>
                        <a:rPr lang="tr-TR" sz="1200">
                          <a:effectLst/>
                        </a:rPr>
                        <a:t> </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Irak</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Afganistan</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Pakistan</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Suriye</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Moldova</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Filistin</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Myanmar</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İran</a:t>
                      </a:r>
                      <a:endParaRPr lang="tr-TR" sz="1100">
                        <a:effectLst/>
                        <a:latin typeface="Calibri"/>
                        <a:ea typeface="Calibri"/>
                        <a:cs typeface="Arial"/>
                      </a:endParaRPr>
                    </a:p>
                  </a:txBody>
                  <a:tcPr marL="66738" marR="66738" marT="0" marB="0"/>
                </a:tc>
                <a:extLst>
                  <a:ext uri="{0D108BD9-81ED-4DB2-BD59-A6C34878D82A}">
                    <a16:rowId xmlns:a16="http://schemas.microsoft.com/office/drawing/2014/main" val="10000"/>
                  </a:ext>
                </a:extLst>
              </a:tr>
              <a:tr h="720080">
                <a:tc>
                  <a:txBody>
                    <a:bodyPr/>
                    <a:lstStyle/>
                    <a:p>
                      <a:pPr algn="ctr">
                        <a:lnSpc>
                          <a:spcPct val="115000"/>
                        </a:lnSpc>
                        <a:spcAft>
                          <a:spcPts val="0"/>
                        </a:spcAft>
                      </a:pPr>
                      <a:r>
                        <a:rPr lang="tr-TR" sz="1200">
                          <a:effectLst/>
                        </a:rPr>
                        <a:t>2017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18,488</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45,259</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30,337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tabLst>
                          <a:tab pos="354965" algn="l"/>
                        </a:tabLst>
                      </a:pPr>
                      <a:r>
                        <a:rPr lang="tr-TR" sz="1200">
                          <a:effectLst/>
                        </a:rPr>
                        <a:t>50,217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308</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832</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374</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2,707</a:t>
                      </a:r>
                      <a:endParaRPr lang="tr-TR" sz="1100">
                        <a:effectLst/>
                        <a:latin typeface="Calibri"/>
                        <a:ea typeface="Calibri"/>
                        <a:cs typeface="Arial"/>
                      </a:endParaRPr>
                    </a:p>
                  </a:txBody>
                  <a:tcPr marL="66738" marR="66738" marT="0" marB="0"/>
                </a:tc>
                <a:extLst>
                  <a:ext uri="{0D108BD9-81ED-4DB2-BD59-A6C34878D82A}">
                    <a16:rowId xmlns:a16="http://schemas.microsoft.com/office/drawing/2014/main" val="10001"/>
                  </a:ext>
                </a:extLst>
              </a:tr>
              <a:tr h="720080">
                <a:tc>
                  <a:txBody>
                    <a:bodyPr/>
                    <a:lstStyle/>
                    <a:p>
                      <a:pPr algn="ctr">
                        <a:lnSpc>
                          <a:spcPct val="115000"/>
                        </a:lnSpc>
                        <a:spcAft>
                          <a:spcPts val="0"/>
                        </a:spcAft>
                      </a:pPr>
                      <a:r>
                        <a:rPr lang="tr-TR" sz="1200">
                          <a:effectLst/>
                        </a:rPr>
                        <a:t>2018</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17,522</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99,725</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50,417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34,053</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269</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10,545</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378</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4,066</a:t>
                      </a:r>
                      <a:endParaRPr lang="tr-TR" sz="1100">
                        <a:effectLst/>
                        <a:latin typeface="Calibri"/>
                        <a:ea typeface="Calibri"/>
                        <a:cs typeface="Arial"/>
                      </a:endParaRPr>
                    </a:p>
                  </a:txBody>
                  <a:tcPr marL="66738" marR="66738" marT="0" marB="0"/>
                </a:tc>
                <a:extLst>
                  <a:ext uri="{0D108BD9-81ED-4DB2-BD59-A6C34878D82A}">
                    <a16:rowId xmlns:a16="http://schemas.microsoft.com/office/drawing/2014/main" val="10002"/>
                  </a:ext>
                </a:extLst>
              </a:tr>
              <a:tr h="720080">
                <a:tc>
                  <a:txBody>
                    <a:bodyPr/>
                    <a:lstStyle/>
                    <a:p>
                      <a:pPr algn="ctr">
                        <a:lnSpc>
                          <a:spcPct val="115000"/>
                        </a:lnSpc>
                        <a:spcAft>
                          <a:spcPts val="0"/>
                        </a:spcAft>
                      </a:pPr>
                      <a:r>
                        <a:rPr lang="tr-TR" sz="1200">
                          <a:effectLst/>
                        </a:rPr>
                        <a:t>2019</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1,267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14,767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5,364</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2,761</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32</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1,283</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a:effectLst/>
                        </a:rPr>
                        <a:t>47</a:t>
                      </a:r>
                      <a:endParaRPr lang="tr-TR" sz="1100">
                        <a:effectLst/>
                        <a:latin typeface="Calibri"/>
                        <a:ea typeface="Calibri"/>
                        <a:cs typeface="Arial"/>
                      </a:endParaRPr>
                    </a:p>
                  </a:txBody>
                  <a:tcPr marL="66738" marR="66738" marT="0" marB="0"/>
                </a:tc>
                <a:tc>
                  <a:txBody>
                    <a:bodyPr/>
                    <a:lstStyle/>
                    <a:p>
                      <a:pPr algn="ctr">
                        <a:lnSpc>
                          <a:spcPct val="115000"/>
                        </a:lnSpc>
                        <a:spcAft>
                          <a:spcPts val="0"/>
                        </a:spcAft>
                      </a:pPr>
                      <a:r>
                        <a:rPr lang="tr-TR" sz="1200" dirty="0">
                          <a:effectLst/>
                        </a:rPr>
                        <a:t>679</a:t>
                      </a:r>
                      <a:endParaRPr lang="tr-TR" sz="1100" dirty="0">
                        <a:effectLst/>
                        <a:latin typeface="Calibri"/>
                        <a:ea typeface="Calibri"/>
                        <a:cs typeface="Arial"/>
                      </a:endParaRPr>
                    </a:p>
                  </a:txBody>
                  <a:tcPr marL="66738" marR="6673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792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Toplumsal Kabul ve Uyumun Önemi</a:t>
            </a:r>
          </a:p>
        </p:txBody>
      </p:sp>
      <p:sp>
        <p:nvSpPr>
          <p:cNvPr id="3" name="İçerik Yer Tutucusu 2"/>
          <p:cNvSpPr>
            <a:spLocks noGrp="1"/>
          </p:cNvSpPr>
          <p:nvPr>
            <p:ph idx="1"/>
          </p:nvPr>
        </p:nvSpPr>
        <p:spPr/>
        <p:txBody>
          <a:bodyPr>
            <a:normAutofit/>
          </a:bodyPr>
          <a:lstStyle/>
          <a:p>
            <a:r>
              <a:rPr lang="tr-TR" dirty="0"/>
              <a:t>Dünya genelinde mülteci olaylarını inceleyen BM’nin verilerine göre, mültecilerin en az üçte biri ülkelerine geri dönmemektedir.</a:t>
            </a:r>
          </a:p>
          <a:p>
            <a:r>
              <a:rPr lang="tr-TR" dirty="0"/>
              <a:t>Yapılan bir çok çalışmada Suriyelilerin Türkiye’de kalış sürelerinin belirsiz oluğu ve önemli bir kısmının geleceklerini Türkiye’de gördüğü vurgulanmaktadır.</a:t>
            </a:r>
          </a:p>
        </p:txBody>
      </p:sp>
    </p:spTree>
    <p:extLst>
      <p:ext uri="{BB962C8B-B14F-4D97-AF65-F5344CB8AC3E}">
        <p14:creationId xmlns:p14="http://schemas.microsoft.com/office/powerpoint/2010/main" val="3912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Toplumsal Kabul ve Uyumun Yöntemi</a:t>
            </a:r>
          </a:p>
        </p:txBody>
      </p:sp>
      <p:sp>
        <p:nvSpPr>
          <p:cNvPr id="3" name="İçerik Yer Tutucusu 2"/>
          <p:cNvSpPr>
            <a:spLocks noGrp="1"/>
          </p:cNvSpPr>
          <p:nvPr>
            <p:ph idx="1"/>
          </p:nvPr>
        </p:nvSpPr>
        <p:spPr/>
        <p:txBody>
          <a:bodyPr/>
          <a:lstStyle/>
          <a:p>
            <a:r>
              <a:rPr lang="tr-TR" dirty="0"/>
              <a:t>Göçmenlerin kültürleşme tercihleri</a:t>
            </a:r>
          </a:p>
          <a:p>
            <a:r>
              <a:rPr lang="tr-TR" dirty="0"/>
              <a:t>Yerel halkın kültürleşme tercihleri</a:t>
            </a:r>
          </a:p>
          <a:p>
            <a:r>
              <a:rPr lang="tr-TR" dirty="0"/>
              <a:t>Devletin izleyeceği politikalar</a:t>
            </a:r>
          </a:p>
          <a:p>
            <a:endParaRPr lang="tr-TR" dirty="0"/>
          </a:p>
        </p:txBody>
      </p:sp>
    </p:spTree>
    <p:extLst>
      <p:ext uri="{BB962C8B-B14F-4D97-AF65-F5344CB8AC3E}">
        <p14:creationId xmlns:p14="http://schemas.microsoft.com/office/powerpoint/2010/main" val="237431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Kültürleşme Modeli</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490721"/>
            <a:ext cx="8280920" cy="474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18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Göreceli Genişletilmiş Kültürleşme Modeli</a:t>
            </a: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809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09126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991</Words>
  <Application>Microsoft Office PowerPoint</Application>
  <PresentationFormat>Ekran Gösterisi (4:3)</PresentationFormat>
  <Paragraphs>137</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Üniversite Öğrencilerinin Toplumsal Kabul Bağlamında Kültürlerarası İletişim Duyarlılığı ve Suriyeli Sığınmacı Algısı</vt:lpstr>
      <vt:lpstr>Göç Olgusu</vt:lpstr>
      <vt:lpstr>Göç Olgusu</vt:lpstr>
      <vt:lpstr>Suriye Göçü</vt:lpstr>
      <vt:lpstr>Düzensiz Göçler</vt:lpstr>
      <vt:lpstr>Toplumsal Kabul ve Uyumun Önemi</vt:lpstr>
      <vt:lpstr>Toplumsal Kabul ve Uyumun Yöntemi</vt:lpstr>
      <vt:lpstr>Kültürleşme Modeli</vt:lpstr>
      <vt:lpstr>Göreceli Genişletilmiş Kültürleşme Modeli</vt:lpstr>
      <vt:lpstr>Kültürlerarası Duyarlılık Gelişim Modeli</vt:lpstr>
      <vt:lpstr>Asimilasyon</vt:lpstr>
      <vt:lpstr>Entegrasyon</vt:lpstr>
      <vt:lpstr>Çokkültürcülük</vt:lpstr>
      <vt:lpstr>Toplumsal Kabulün Önündeki Önemli Bir Engel Olarak Ötekileştirme</vt:lpstr>
      <vt:lpstr>Bir Ötekileştirme Enstrümanı Olarak Kimlik </vt:lpstr>
      <vt:lpstr>Ötekileştirme: Kimlik</vt:lpstr>
      <vt:lpstr>Ulus-Devlet Açısından Alt-Üst Kimlik İlişkileri</vt:lpstr>
      <vt:lpstr>Göçmenlerin Ötekileştirilmesi</vt:lpstr>
      <vt:lpstr>Göçmenlerin Ötekileştirilmesi</vt:lpstr>
      <vt:lpstr>Kültürlerarası İletişimin Çalışma Alanları</vt:lpstr>
      <vt:lpstr>Kültürlerarası İletişim Çalışmaları</vt:lpstr>
      <vt:lpstr>Kültürlerarası İletişimi Etkileyen Unsurlar</vt:lpstr>
      <vt:lpstr>Kültürlerarası İletişim Yeterliliği</vt:lpstr>
      <vt:lpstr>Kültürlerarası Duyarlılık</vt:lpstr>
      <vt:lpstr>Üniversite Öğrencilerinin fakültelerine Göre Dağılımı</vt:lpstr>
      <vt:lpstr>Üniversite Öğrencilerinin Cinsiyetlerine Göre Dağılımı</vt:lpstr>
      <vt:lpstr>Üniversite Öğrencilerinin yetiştikleri yerleşim birimlerine göre dağılımı</vt:lpstr>
      <vt:lpstr>Ölçeklerde Kullanılan Aralık Puanları</vt:lpstr>
      <vt:lpstr>Cinsiyet Değişkenine Göre Üniversite Öğrencilerinin Kültürlerarası Duyarlılık ve Toplumsal Kabul Algı Düzeylerine İlişkin Bulgular</vt:lpstr>
      <vt:lpstr>Cinsiyet Değişkenine Göre Üniversite Öğrencilerinin Kültürlerarası Duyarlılık ve Toplumsal Kabul Algı Düzeylerine İlişkin Bulgular</vt:lpstr>
      <vt:lpstr>Yetiştikleri Yerleşim Birimi Değişkenine Göre Üniversite Öğrencilerinin Kültürlerarası Duyarlılık ve Toplumsal Kabul Algı Düzeylerine İlişkin Bulgular</vt:lpstr>
      <vt:lpstr>Yetiştikleri Yerleşim Birimi Değişkenine Göre Üniversite Öğrencilerinin Kültürlerarası Duyarlılık ve Toplumsal Kabul Algı Düzeylerine İlişkin Bulgular</vt:lpstr>
      <vt:lpstr>Yurtdışında Bulunma Değişkenine Göre Üniversite Öğrencilerinin Kültürlerarası Duyarlılık ve Toplumsal Kabul Ölçeklerinden Aldıkları Puanların Ortalama Ve Standart Sapma Değerleri</vt:lpstr>
      <vt:lpstr>PowerPoint Sunusu</vt:lpstr>
      <vt:lpstr>PowerPoint Sunusu</vt:lpstr>
      <vt:lpstr>PowerPoint Sunusu</vt:lpstr>
      <vt:lpstr>PowerPoint Sunusu</vt:lpstr>
      <vt:lpstr>PowerPoint Sunusu</vt:lpstr>
      <vt:lpstr>PowerPoint Sunusu</vt:lpstr>
      <vt:lpstr>PowerPoint Sunusu</vt:lpstr>
      <vt:lpstr>Üniversite Öğrencilerinin Suriyeli Sığınmacılarla Karşılaşma Sıklığı</vt:lpstr>
      <vt:lpstr>Üniversite Öğrencilerinin Suriyeli Sığınmacılarla Etkileşim Türlerinin Yüzdeleri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Üniversite Öğrencilerinin Toplumsal Kabul Bağlamında Kültürlerarası İletişim Duyarlılığı ve Suriyeli Sığınmacı Algısı</dc:title>
  <dc:creator>Durukan</dc:creator>
  <cp:lastModifiedBy>Bilinmeyen Kullanıcı</cp:lastModifiedBy>
  <cp:revision>47</cp:revision>
  <dcterms:created xsi:type="dcterms:W3CDTF">2019-06-19T10:26:04Z</dcterms:created>
  <dcterms:modified xsi:type="dcterms:W3CDTF">2019-10-16T16:27:49Z</dcterms:modified>
</cp:coreProperties>
</file>