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91" r:id="rId1"/>
    <p:sldMasterId id="2147484037" r:id="rId2"/>
  </p:sldMasterIdLst>
  <p:notesMasterIdLst>
    <p:notesMasterId r:id="rId13"/>
  </p:notesMasterIdLst>
  <p:sldIdLst>
    <p:sldId id="270" r:id="rId3"/>
    <p:sldId id="271" r:id="rId4"/>
    <p:sldId id="272" r:id="rId5"/>
    <p:sldId id="273" r:id="rId6"/>
    <p:sldId id="274" r:id="rId7"/>
    <p:sldId id="258" r:id="rId8"/>
    <p:sldId id="263" r:id="rId9"/>
    <p:sldId id="265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kan turgut" initials="et" lastIdx="0" clrIdx="0">
    <p:extLst>
      <p:ext uri="{19B8F6BF-5375-455C-9EA6-DF929625EA0E}">
        <p15:presenceInfo xmlns:p15="http://schemas.microsoft.com/office/powerpoint/2012/main" userId="bdfd4e1b4b0b37b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065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46966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0897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852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92085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38177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933525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29889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9487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1386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231670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8057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5588977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591413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656453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846116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864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4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1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0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17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753314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26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87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1F0E85A-22DA-47D9-A7B8-43B3AEC917F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89539" y="1123950"/>
            <a:ext cx="10058400" cy="1625600"/>
          </a:xfrm>
        </p:spPr>
        <p:txBody>
          <a:bodyPr>
            <a:normAutofit/>
          </a:bodyPr>
          <a:lstStyle/>
          <a:p>
            <a:pPr algn="ctr"/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MEZUNİYET, İŞ DENEYİMİ</a:t>
            </a:r>
            <a:b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YÜKSEK LİSANS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E8DEEE-D0CC-4423-A30A-E3E3B805B6D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30215" y="4108451"/>
            <a:ext cx="10058400" cy="1760538"/>
          </a:xfrm>
        </p:spPr>
        <p:txBody>
          <a:bodyPr/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Erkan TURGUT</a:t>
            </a:r>
          </a:p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Sakarya Üniversitesi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923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6"/>
          <p:cNvSpPr txBox="1">
            <a:spLocks noGrp="1"/>
          </p:cNvSpPr>
          <p:nvPr>
            <p:ph type="title"/>
          </p:nvPr>
        </p:nvSpPr>
        <p:spPr>
          <a:xfrm>
            <a:off x="253218" y="0"/>
            <a:ext cx="11830930" cy="1420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tr-TR" b="1" dirty="0"/>
              <a:t>Sonuçlar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br>
              <a:rPr lang="tr-TR" b="1" dirty="0">
                <a:solidFill>
                  <a:srgbClr val="FF0000"/>
                </a:solidFill>
              </a:rPr>
            </a:br>
            <a:endParaRPr lang="tr-TR" dirty="0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E7E71C5B-1816-4FF0-AB18-BB49AADA8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874" y="1012874"/>
            <a:ext cx="10255348" cy="54160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ED8E54-D216-4F76-9619-492CA1610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MEZUNİYET</a:t>
            </a:r>
          </a:p>
        </p:txBody>
      </p:sp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82C49D7A-D52B-4007-A5D5-E6C64497B55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b="3915"/>
          <a:stretch/>
        </p:blipFill>
        <p:spPr>
          <a:xfrm>
            <a:off x="1288687" y="1846264"/>
            <a:ext cx="4555264" cy="3865220"/>
          </a:xfrm>
        </p:spPr>
      </p:pic>
      <p:pic>
        <p:nvPicPr>
          <p:cNvPr id="10" name="İçerik Yer Tutucusu 9">
            <a:extLst>
              <a:ext uri="{FF2B5EF4-FFF2-40B4-BE49-F238E27FC236}">
                <a16:creationId xmlns:a16="http://schemas.microsoft.com/office/drawing/2014/main" id="{F55C3A1B-4AC3-4869-8DB4-84F868E7876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48052" y="1846263"/>
            <a:ext cx="4487250" cy="4022725"/>
          </a:xfrm>
        </p:spPr>
      </p:pic>
    </p:spTree>
    <p:extLst>
      <p:ext uri="{BB962C8B-B14F-4D97-AF65-F5344CB8AC3E}">
        <p14:creationId xmlns:p14="http://schemas.microsoft.com/office/powerpoint/2010/main" val="289521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8CDD818-12C2-4754-9394-070C42DD5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İŞ DENEYİMİ</a:t>
            </a:r>
          </a:p>
        </p:txBody>
      </p:sp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AB8A5617-0255-4978-A631-44E7AB149DE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76613" y="1845629"/>
            <a:ext cx="4579411" cy="4023359"/>
          </a:xfrm>
        </p:spPr>
      </p:pic>
      <p:pic>
        <p:nvPicPr>
          <p:cNvPr id="10" name="İçerik Yer Tutucusu 9">
            <a:extLst>
              <a:ext uri="{FF2B5EF4-FFF2-40B4-BE49-F238E27FC236}">
                <a16:creationId xmlns:a16="http://schemas.microsoft.com/office/drawing/2014/main" id="{9671C0B2-54A9-45FF-9E4B-8E638651513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34113" y="1845629"/>
            <a:ext cx="4905375" cy="4023359"/>
          </a:xfrm>
        </p:spPr>
      </p:pic>
    </p:spTree>
    <p:extLst>
      <p:ext uri="{BB962C8B-B14F-4D97-AF65-F5344CB8AC3E}">
        <p14:creationId xmlns:p14="http://schemas.microsoft.com/office/powerpoint/2010/main" val="7252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36F5E9F-FBEA-43DC-9AA8-FFE91981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092" y="1800664"/>
            <a:ext cx="10058400" cy="1294227"/>
          </a:xfrm>
        </p:spPr>
        <p:txBody>
          <a:bodyPr>
            <a:normAutofit/>
          </a:bodyPr>
          <a:lstStyle/>
          <a:p>
            <a:br>
              <a:rPr lang="tr-TR" dirty="0"/>
            </a:b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YÜKSEK LİSANS YAPTIN DA NE OLDU?</a:t>
            </a:r>
          </a:p>
        </p:txBody>
      </p:sp>
    </p:spTree>
    <p:extLst>
      <p:ext uri="{BB962C8B-B14F-4D97-AF65-F5344CB8AC3E}">
        <p14:creationId xmlns:p14="http://schemas.microsoft.com/office/powerpoint/2010/main" val="1403338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A15EA0C-965C-4E9C-B2A5-F8630BBD729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02080" y="1879551"/>
            <a:ext cx="10058400" cy="1450975"/>
          </a:xfrm>
        </p:spPr>
        <p:txBody>
          <a:bodyPr>
            <a:no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KONUT SATIŞ FİYATININ BELİRLEYİCİLERİ: SAKARYA İLİ ÜZERİNE GÜNCEL BİR MEKANSAL EKONOMETRİK UYGULUMA</a:t>
            </a:r>
          </a:p>
        </p:txBody>
      </p:sp>
    </p:spTree>
    <p:extLst>
      <p:ext uri="{BB962C8B-B14F-4D97-AF65-F5344CB8AC3E}">
        <p14:creationId xmlns:p14="http://schemas.microsoft.com/office/powerpoint/2010/main" val="2408619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>
            <a:spLocks noGrp="1"/>
          </p:cNvSpPr>
          <p:nvPr>
            <p:ph type="title"/>
          </p:nvPr>
        </p:nvSpPr>
        <p:spPr>
          <a:xfrm>
            <a:off x="1434395" y="706045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Motivasyon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687EF460-2156-4458-A52A-C22C3230D304}"/>
              </a:ext>
            </a:extLst>
          </p:cNvPr>
          <p:cNvSpPr/>
          <p:nvPr/>
        </p:nvSpPr>
        <p:spPr>
          <a:xfrm>
            <a:off x="1084491" y="1874728"/>
            <a:ext cx="942407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6928" lvl="0" indent="-457200">
              <a:spcBef>
                <a:spcPts val="0"/>
              </a:spcBef>
              <a:buClr>
                <a:schemeClr val="accent1">
                  <a:lumMod val="75000"/>
                </a:schemeClr>
              </a:buClr>
              <a:buSzPts val="2590"/>
              <a:buFont typeface="Arial" panose="020B0604020202020204" pitchFamily="34" charset="0"/>
              <a:buChar char="•"/>
            </a:pPr>
            <a:r>
              <a:rPr lang="tr-TR" sz="2800" dirty="0"/>
              <a:t>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Sakarya ilinde konut satış fiyatlarındaki mekânsal bağlar,</a:t>
            </a:r>
          </a:p>
          <a:p>
            <a:pPr marL="566928" lvl="0" indent="-457200">
              <a:spcBef>
                <a:spcPts val="0"/>
              </a:spcBef>
              <a:buClr>
                <a:schemeClr val="accent1">
                  <a:lumMod val="75000"/>
                </a:schemeClr>
              </a:buClr>
              <a:buSzPts val="2590"/>
              <a:buFont typeface="Arial" panose="020B0604020202020204" pitchFamily="34" charset="0"/>
              <a:buChar char="•"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spcBef>
                <a:spcPts val="0"/>
              </a:spcBef>
              <a:buClr>
                <a:schemeClr val="accent1">
                  <a:lumMod val="75000"/>
                </a:schemeClr>
              </a:buClr>
              <a:buSzPts val="2590"/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Literatürdeki eksiklik, Sakarya’da konut yatırımlarında artış, piyasa yapısı, işlem maliyetleri, eksik bilgi, alt yapısal değişmeler, </a:t>
            </a:r>
          </a:p>
          <a:p>
            <a:pPr marL="566928" lvl="0" indent="-457200">
              <a:spcBef>
                <a:spcPts val="0"/>
              </a:spcBef>
              <a:buClr>
                <a:schemeClr val="accent1">
                  <a:lumMod val="75000"/>
                </a:schemeClr>
              </a:buClr>
              <a:buSzPts val="2590"/>
              <a:buFont typeface="Arial" panose="020B0604020202020204" pitchFamily="34" charset="0"/>
              <a:buChar char="•"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spcBef>
                <a:spcPts val="0"/>
              </a:spcBef>
              <a:buClr>
                <a:schemeClr val="accent1">
                  <a:lumMod val="75000"/>
                </a:schemeClr>
              </a:buClr>
              <a:buSzPts val="2590"/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veri-2018, konut piyasasına ilişkin ampirik bilgi.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Unvan 41">
            <a:extLst>
              <a:ext uri="{FF2B5EF4-FFF2-40B4-BE49-F238E27FC236}">
                <a16:creationId xmlns:a16="http://schemas.microsoft.com/office/drawing/2014/main" id="{E9F1F165-3497-4D4B-85A2-A70C304AE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57" y="155576"/>
            <a:ext cx="10515600" cy="575944"/>
          </a:xfrm>
        </p:spPr>
        <p:txBody>
          <a:bodyPr>
            <a:normAutofit/>
          </a:bodyPr>
          <a:lstStyle/>
          <a:p>
            <a:pPr algn="ctr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Tezde Kullanılan Değişkenlerin Mekansal Dağılımı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CCD0278-AD71-4AF6-99AE-647504D2C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531" y="823676"/>
            <a:ext cx="78835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 2:Konut Alanının Ortalamasının Dağılımı       Şekil 3: Bina Yaşının Ortalamasının Dağılımı 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4B5EB-39A0-44AA-B90E-9C549C83B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087" y="876380"/>
            <a:ext cx="3206393" cy="487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Şekil 1: Konut Fiyatlarının Dağılımı                                           </a:t>
            </a:r>
            <a:endParaRPr kumimoji="0" lang="tr-TR" altLang="tr-TR" sz="1400" b="1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AF07D690-75B2-4C63-8807-CAF4B02CC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144" y="1364566"/>
            <a:ext cx="3994387" cy="502216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3A183835-3FCE-4775-ADDE-C19B18FD5B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1531" y="1496190"/>
            <a:ext cx="3863026" cy="4865532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B5E0AF89-3F52-441F-AFF2-2119712D73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28974" y="1562162"/>
            <a:ext cx="3863026" cy="462697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"/>
          <p:cNvSpPr txBox="1">
            <a:spLocks noGrp="1"/>
          </p:cNvSpPr>
          <p:nvPr>
            <p:ph type="title"/>
          </p:nvPr>
        </p:nvSpPr>
        <p:spPr>
          <a:xfrm>
            <a:off x="314179" y="411480"/>
            <a:ext cx="10972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tr-TR" b="1" dirty="0"/>
              <a:t>Model-</a:t>
            </a:r>
            <a:r>
              <a:rPr lang="tr-TR" b="1" dirty="0" err="1"/>
              <a:t>Mekansal</a:t>
            </a:r>
            <a:r>
              <a:rPr lang="tr-TR" b="1" dirty="0"/>
              <a:t> Korelasyon</a:t>
            </a:r>
            <a:endParaRPr dirty="0"/>
          </a:p>
        </p:txBody>
      </p:sp>
      <p:sp>
        <p:nvSpPr>
          <p:cNvPr id="167" name="Google Shape;167;p22"/>
          <p:cNvSpPr txBox="1">
            <a:spLocks noGrp="1"/>
          </p:cNvSpPr>
          <p:nvPr>
            <p:ph idx="1"/>
          </p:nvPr>
        </p:nvSpPr>
        <p:spPr>
          <a:xfrm>
            <a:off x="609600" y="1575582"/>
            <a:ext cx="10972800" cy="499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78232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365760" lvl="0" indent="-78232" algn="l" rtl="0">
              <a:spcBef>
                <a:spcPts val="3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365760" lvl="0" indent="-78232" algn="l" rtl="0">
              <a:spcBef>
                <a:spcPts val="3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365760" lvl="0" indent="-78232" algn="l" rtl="0">
              <a:spcBef>
                <a:spcPts val="30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pic>
        <p:nvPicPr>
          <p:cNvPr id="168" name="Google Shape;168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12022" y="2810535"/>
            <a:ext cx="7667625" cy="298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12023" y="1575583"/>
            <a:ext cx="6698932" cy="9618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5"/>
          <p:cNvSpPr txBox="1">
            <a:spLocks noGrp="1"/>
          </p:cNvSpPr>
          <p:nvPr>
            <p:ph type="title"/>
          </p:nvPr>
        </p:nvSpPr>
        <p:spPr>
          <a:xfrm>
            <a:off x="328246" y="148884"/>
            <a:ext cx="10972800" cy="53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tr-TR" b="1" dirty="0"/>
              <a:t>Sonuçlar</a:t>
            </a:r>
            <a:endParaRPr dirty="0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E55B3B4C-34CC-44EE-BE6B-BCBF707247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682284"/>
            <a:ext cx="10156874" cy="55075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9009</TotalTime>
  <Words>94</Words>
  <Application>Microsoft Office PowerPoint</Application>
  <PresentationFormat>Geniş ekran</PresentationFormat>
  <Paragraphs>21</Paragraphs>
  <Slides>10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Trebuchet MS</vt:lpstr>
      <vt:lpstr>Wingdings 2</vt:lpstr>
      <vt:lpstr>HDOfficeLightV0</vt:lpstr>
      <vt:lpstr>Geçmişe bakış</vt:lpstr>
      <vt:lpstr>MEZUNİYET, İŞ DENEYİMİ YÜKSEK LİSANS</vt:lpstr>
      <vt:lpstr>MEZUNİYET</vt:lpstr>
      <vt:lpstr> İŞ DENEYİMİ</vt:lpstr>
      <vt:lpstr>  YÜKSEK LİSANS YAPTIN DA NE OLDU?</vt:lpstr>
      <vt:lpstr>KONUT SATIŞ FİYATININ BELİRLEYİCİLERİ: SAKARYA İLİ ÜZERİNE GÜNCEL BİR MEKANSAL EKONOMETRİK UYGULUMA</vt:lpstr>
      <vt:lpstr>Motivasyon</vt:lpstr>
      <vt:lpstr>Tezde Kullanılan Değişkenlerin Mekansal Dağılımı</vt:lpstr>
      <vt:lpstr>Model-Mekansal Korelasyon</vt:lpstr>
      <vt:lpstr>Sonuçlar</vt:lpstr>
      <vt:lpstr>Sonuçlar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KONUT SATIŞ FİYATLARININ BELİRLEYİCİLERİ: SAKARYA İLİ ÜZERİNE GÜNCEL BİR MEKANSAL EKONOMETRİK UYGULAMA </dc:title>
  <cp:lastModifiedBy>erkan turgut</cp:lastModifiedBy>
  <cp:revision>67</cp:revision>
  <dcterms:modified xsi:type="dcterms:W3CDTF">2019-05-08T09:54:11Z</dcterms:modified>
</cp:coreProperties>
</file>