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1" r:id="rId3"/>
    <p:sldId id="260" r:id="rId4"/>
    <p:sldId id="257" r:id="rId5"/>
    <p:sldId id="267" r:id="rId6"/>
    <p:sldId id="258" r:id="rId7"/>
    <p:sldId id="262" r:id="rId8"/>
    <p:sldId id="269" r:id="rId9"/>
    <p:sldId id="266" r:id="rId10"/>
    <p:sldId id="264" r:id="rId11"/>
    <p:sldId id="265"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8.05.2019</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masterClrMapping/>
  </p:clrMapOvr>
  <p:transition>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8.05.2019</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8.05.2019</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masterClrMapping/>
  </p:clrMapOvr>
  <p:transition>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8.05.2019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8.05.2019</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8.05.2019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8.05.2019</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masterClrMapping/>
  </p:clrMapOvr>
  <p:transition>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8.05.2019</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8.05.2019</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split orient="vert"/>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ata.worldbank.org/indicator/NY.GDP.MKTP.CD?locations=TR" TargetMode="External"/><Relationship Id="rId2" Type="http://schemas.openxmlformats.org/officeDocument/2006/relationships/hyperlink" Target="https://yigm.kulturturizm.gov.tr/" TargetMode="External"/><Relationship Id="rId1" Type="http://schemas.openxmlformats.org/officeDocument/2006/relationships/slideLayout" Target="../slideLayouts/slideLayout2.xml"/><Relationship Id="rId5" Type="http://schemas.openxmlformats.org/officeDocument/2006/relationships/hyperlink" Target="https://data.worldbank.org/indicator/ST.INT.RCPT.CD?locations=TR" TargetMode="External"/><Relationship Id="rId4" Type="http://schemas.openxmlformats.org/officeDocument/2006/relationships/hyperlink" Target="https://data.worldbank.org/indicator/NY.GDP.DEFL.ZS?locations=T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2162671"/>
          </a:xfrm>
        </p:spPr>
        <p:txBody>
          <a:bodyPr>
            <a:normAutofit/>
          </a:bodyPr>
          <a:lstStyle/>
          <a:p>
            <a:r>
              <a:rPr lang="tr-TR" dirty="0" smtClean="0"/>
              <a:t>TÜRKİYE’DE TURİZM GELİRİ VE GSYİH ARASINDAKİ İLİŞKİ</a:t>
            </a:r>
            <a:br>
              <a:rPr lang="tr-TR" dirty="0" smtClean="0"/>
            </a:br>
            <a:r>
              <a:rPr lang="tr-TR" dirty="0" smtClean="0"/>
              <a:t>(1995-2017)</a:t>
            </a:r>
            <a:endParaRPr lang="tr-TR" dirty="0"/>
          </a:p>
        </p:txBody>
      </p:sp>
      <p:sp>
        <p:nvSpPr>
          <p:cNvPr id="3" name="2 Alt Başlık"/>
          <p:cNvSpPr>
            <a:spLocks noGrp="1"/>
          </p:cNvSpPr>
          <p:nvPr>
            <p:ph type="subTitle" idx="1"/>
          </p:nvPr>
        </p:nvSpPr>
        <p:spPr>
          <a:xfrm>
            <a:off x="1371600" y="5157192"/>
            <a:ext cx="6400800" cy="481608"/>
          </a:xfrm>
        </p:spPr>
        <p:txBody>
          <a:bodyPr>
            <a:normAutofit fontScale="85000" lnSpcReduction="20000"/>
          </a:bodyPr>
          <a:lstStyle/>
          <a:p>
            <a:pPr algn="r"/>
            <a:r>
              <a:rPr lang="tr-TR" sz="3600" dirty="0" smtClean="0">
                <a:solidFill>
                  <a:schemeClr val="tx2">
                    <a:lumMod val="75000"/>
                  </a:schemeClr>
                </a:solidFill>
              </a:rPr>
              <a:t>KÜBRA GENÇ</a:t>
            </a:r>
          </a:p>
          <a:p>
            <a:endParaRPr lang="tr-TR" sz="1400" dirty="0" smtClean="0"/>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POLİTİKA ÖNERİSİ</a:t>
            </a:r>
            <a:br>
              <a:rPr lang="tr-TR" dirty="0" smtClean="0"/>
            </a:br>
            <a:endParaRPr lang="tr-TR" dirty="0"/>
          </a:p>
        </p:txBody>
      </p:sp>
      <p:sp>
        <p:nvSpPr>
          <p:cNvPr id="3" name="2 İçerik Yer Tutucusu"/>
          <p:cNvSpPr>
            <a:spLocks noGrp="1"/>
          </p:cNvSpPr>
          <p:nvPr>
            <p:ph sz="quarter" idx="1"/>
          </p:nvPr>
        </p:nvSpPr>
        <p:spPr>
          <a:xfrm>
            <a:off x="467544" y="1556792"/>
            <a:ext cx="8229600" cy="4525963"/>
          </a:xfrm>
        </p:spPr>
        <p:txBody>
          <a:bodyPr>
            <a:normAutofit/>
          </a:bodyPr>
          <a:lstStyle/>
          <a:p>
            <a:r>
              <a:rPr lang="tr-TR" sz="2600" dirty="0" smtClean="0"/>
              <a:t>Kriz yıllarında etkisi azalmakla beraber bu yıllar dışında turizm geliri gayri safi yurt içi hasılayı pozitif olarak etkilemektedir. Yani turizme yapılacak her yatırım ülkemiz adına yarar sağlamaktadır. Bu nedenle ülkeye turist çekmeyi sağlayacak tatil paketi indirimleri gibi cazip olabilecek ve turist çekecek düzenlemeler yapılmakla beraber veride görmüş olduğumuz azalarak artış durumu için de gelen turistlerin para harcamalarını sağlayacak ortamlar oluşturulmalıdır.</a:t>
            </a:r>
          </a:p>
          <a:p>
            <a:endParaRPr lang="tr-TR" dirty="0"/>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KAYNAKÇA</a:t>
            </a:r>
            <a:br>
              <a:rPr lang="tr-TR" dirty="0" smtClean="0"/>
            </a:br>
            <a:endParaRPr lang="tr-TR" dirty="0"/>
          </a:p>
        </p:txBody>
      </p:sp>
      <p:sp>
        <p:nvSpPr>
          <p:cNvPr id="3" name="2 İçerik Yer Tutucusu"/>
          <p:cNvSpPr>
            <a:spLocks noGrp="1"/>
          </p:cNvSpPr>
          <p:nvPr>
            <p:ph sz="quarter" idx="1"/>
          </p:nvPr>
        </p:nvSpPr>
        <p:spPr/>
        <p:txBody>
          <a:bodyPr>
            <a:normAutofit fontScale="92500" lnSpcReduction="10000"/>
          </a:bodyPr>
          <a:lstStyle/>
          <a:p>
            <a:r>
              <a:rPr lang="tr-TR" sz="2100" dirty="0" smtClean="0"/>
              <a:t>Onur Gülbahar(2008), Turizmin Türkiye’de 1980 Sonrası Dönemde Cari İşlemler Dengesine Etkisi, </a:t>
            </a:r>
            <a:r>
              <a:rPr lang="tr-TR" sz="2100" dirty="0" err="1" smtClean="0"/>
              <a:t>Journal</a:t>
            </a:r>
            <a:r>
              <a:rPr lang="tr-TR" sz="2100" dirty="0" smtClean="0"/>
              <a:t> of </a:t>
            </a:r>
            <a:r>
              <a:rPr lang="tr-TR" sz="2100" dirty="0" err="1" smtClean="0"/>
              <a:t>Qafqaz</a:t>
            </a:r>
            <a:r>
              <a:rPr lang="tr-TR" sz="2100" dirty="0" smtClean="0"/>
              <a:t> </a:t>
            </a:r>
            <a:r>
              <a:rPr lang="tr-TR" sz="2100" dirty="0" err="1" smtClean="0"/>
              <a:t>University</a:t>
            </a:r>
            <a:r>
              <a:rPr lang="tr-TR" sz="2100" dirty="0" smtClean="0"/>
              <a:t>  </a:t>
            </a:r>
          </a:p>
          <a:p>
            <a:r>
              <a:rPr lang="tr-TR" sz="2100" dirty="0" smtClean="0"/>
              <a:t>Ozan Bahar, Kurtuluş Bozkurt(2010), Gelişmekte olan ülkelerde turizm-ekonomik </a:t>
            </a:r>
            <a:r>
              <a:rPr lang="tr-TR" sz="2100" dirty="0" err="1" smtClean="0"/>
              <a:t>büüyme</a:t>
            </a:r>
            <a:r>
              <a:rPr lang="tr-TR" sz="2100" dirty="0" smtClean="0"/>
              <a:t> ilişkisi:Dinamik panel veri analizi, Turizm araştırmaları dergisi (2),255-265.</a:t>
            </a:r>
          </a:p>
          <a:p>
            <a:r>
              <a:rPr lang="tr-TR" sz="2100" dirty="0" smtClean="0"/>
              <a:t>Yusuf </a:t>
            </a:r>
            <a:r>
              <a:rPr lang="tr-TR" sz="2100" dirty="0" err="1" smtClean="0"/>
              <a:t>Bozgeyik</a:t>
            </a:r>
            <a:r>
              <a:rPr lang="tr-TR" sz="2100" dirty="0" smtClean="0"/>
              <a:t>, Yunus </a:t>
            </a:r>
            <a:r>
              <a:rPr lang="tr-TR" sz="2100" dirty="0" err="1" smtClean="0"/>
              <a:t>Yoloğlu</a:t>
            </a:r>
            <a:r>
              <a:rPr lang="tr-TR" sz="2100" dirty="0" smtClean="0"/>
              <a:t>(2015), Türkiye’de Turizm Gelirleri ile GSYİH Arasındaki İlişki:2002-2014 Dönemi, </a:t>
            </a:r>
            <a:r>
              <a:rPr lang="tr-TR" sz="2100" dirty="0" err="1" smtClean="0"/>
              <a:t>Journal</a:t>
            </a:r>
            <a:r>
              <a:rPr lang="tr-TR" sz="2100" dirty="0" smtClean="0"/>
              <a:t> of </a:t>
            </a:r>
            <a:r>
              <a:rPr lang="tr-TR" sz="2100" dirty="0" err="1" smtClean="0"/>
              <a:t>Internatiol</a:t>
            </a:r>
            <a:r>
              <a:rPr lang="tr-TR" sz="2100" dirty="0" smtClean="0"/>
              <a:t> </a:t>
            </a:r>
            <a:r>
              <a:rPr lang="tr-TR" sz="2100" dirty="0" err="1" smtClean="0"/>
              <a:t>social</a:t>
            </a:r>
            <a:r>
              <a:rPr lang="tr-TR" sz="2100" dirty="0" smtClean="0"/>
              <a:t> </a:t>
            </a:r>
            <a:r>
              <a:rPr lang="tr-TR" sz="2100" dirty="0" err="1" smtClean="0"/>
              <a:t>Research</a:t>
            </a:r>
            <a:r>
              <a:rPr lang="tr-TR" sz="2100" dirty="0" smtClean="0"/>
              <a:t> 8 (40)</a:t>
            </a:r>
          </a:p>
          <a:p>
            <a:r>
              <a:rPr lang="tr-TR" sz="2100" dirty="0" smtClean="0"/>
              <a:t>Meryem </a:t>
            </a:r>
            <a:r>
              <a:rPr lang="tr-TR" sz="2100" dirty="0" err="1" smtClean="0"/>
              <a:t>Samırkaş</a:t>
            </a:r>
            <a:r>
              <a:rPr lang="tr-TR" sz="2100" dirty="0" smtClean="0"/>
              <a:t>, Mustafa Can </a:t>
            </a:r>
            <a:r>
              <a:rPr lang="tr-TR" sz="2100" dirty="0" err="1" smtClean="0"/>
              <a:t>Samırkaş</a:t>
            </a:r>
            <a:r>
              <a:rPr lang="tr-TR" sz="2100" dirty="0" smtClean="0"/>
              <a:t>(2014), Turizm Sektörünün Ekonomik Büyümeye Etkisi: Türkiye Örneği, Dokuz Eylül Üniversitesi İşletme Fakültesi Dergisi 15(1), 63-76 </a:t>
            </a:r>
          </a:p>
          <a:p>
            <a:r>
              <a:rPr lang="tr-TR" sz="2100" dirty="0" smtClean="0"/>
              <a:t>Orhan Çoban, Ceyhun Can Özcan(2013), Türkiye’de Turizm Gelirleri- Ekonomik Büyüme İlişkisi:Nedensellik Analizi(1963-2010), Eskişehir Osmangazi Üniversitesi İktisadi ve İdari Bilimler Dergisi 8 (1), 243-261</a:t>
            </a:r>
          </a:p>
          <a:p>
            <a:pPr>
              <a:buNone/>
            </a:pPr>
            <a:endParaRPr lang="tr-TR"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u="sng" dirty="0" smtClean="0">
                <a:hlinkClick r:id="rId2"/>
              </a:rPr>
              <a:t>https://yigm.kulturturizm.gov.tr</a:t>
            </a:r>
            <a:endParaRPr lang="tr-TR" dirty="0" smtClean="0"/>
          </a:p>
          <a:p>
            <a:r>
              <a:rPr lang="tr-TR" u="sng" dirty="0" smtClean="0">
                <a:hlinkClick r:id="rId3"/>
              </a:rPr>
              <a:t>https://data.worldbank.org/indicator/NY.GDP.MKTP.CD?locations=TR</a:t>
            </a:r>
            <a:endParaRPr lang="tr-TR" dirty="0" smtClean="0"/>
          </a:p>
          <a:p>
            <a:r>
              <a:rPr lang="tr-TR" u="sng" dirty="0" smtClean="0">
                <a:hlinkClick r:id="rId4"/>
              </a:rPr>
              <a:t>https://data.worldbank.org/indicator/NY.GDP.DEFL.ZS?locations=TR</a:t>
            </a:r>
            <a:endParaRPr lang="tr-TR" dirty="0" smtClean="0"/>
          </a:p>
          <a:p>
            <a:r>
              <a:rPr lang="tr-TR" u="sng" dirty="0" smtClean="0">
                <a:hlinkClick r:id="rId5"/>
              </a:rPr>
              <a:t>https://data.worldbank.org/indicator/ST.INT.RCPT.CD?locations=TR</a:t>
            </a:r>
            <a:endParaRPr lang="tr-TR" dirty="0" smtClean="0"/>
          </a:p>
          <a:p>
            <a:endParaRPr lang="tr-TR" dirty="0"/>
          </a:p>
        </p:txBody>
      </p:sp>
    </p:spTree>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İÇİNDEKİLER</a:t>
            </a:r>
            <a:endParaRPr lang="tr-TR" dirty="0"/>
          </a:p>
        </p:txBody>
      </p:sp>
      <p:sp>
        <p:nvSpPr>
          <p:cNvPr id="3" name="2 İçerik Yer Tutucusu"/>
          <p:cNvSpPr>
            <a:spLocks noGrp="1"/>
          </p:cNvSpPr>
          <p:nvPr>
            <p:ph sz="quarter" idx="1"/>
          </p:nvPr>
        </p:nvSpPr>
        <p:spPr/>
        <p:txBody>
          <a:bodyPr>
            <a:normAutofit/>
          </a:bodyPr>
          <a:lstStyle/>
          <a:p>
            <a:r>
              <a:rPr lang="tr-TR" dirty="0" smtClean="0"/>
              <a:t>ARAŞTIRMA SORUSU VE HİPOTEZ</a:t>
            </a:r>
          </a:p>
          <a:p>
            <a:r>
              <a:rPr lang="tr-TR" dirty="0" smtClean="0"/>
              <a:t>LİTERATÜR</a:t>
            </a:r>
          </a:p>
          <a:p>
            <a:r>
              <a:rPr lang="tr-TR" dirty="0" smtClean="0"/>
              <a:t>VERİ TANITIMI</a:t>
            </a:r>
          </a:p>
          <a:p>
            <a:r>
              <a:rPr lang="tr-TR" dirty="0" smtClean="0"/>
              <a:t>MODEL TAHMİNİ</a:t>
            </a:r>
          </a:p>
          <a:p>
            <a:r>
              <a:rPr lang="tr-TR" dirty="0" smtClean="0"/>
              <a:t>YORUMLAMA</a:t>
            </a:r>
          </a:p>
          <a:p>
            <a:r>
              <a:rPr lang="tr-TR" dirty="0" smtClean="0"/>
              <a:t>KRİZ YILININ VERİ ÜZERİNDEKİ ETKİSİ </a:t>
            </a:r>
          </a:p>
          <a:p>
            <a:r>
              <a:rPr lang="tr-TR" dirty="0" smtClean="0"/>
              <a:t>POLİTİKA ÖNERİSİ</a:t>
            </a:r>
          </a:p>
          <a:p>
            <a:r>
              <a:rPr lang="tr-TR" dirty="0" smtClean="0"/>
              <a:t>KAYNAKÇA</a:t>
            </a:r>
            <a:endParaRPr lang="tr-TR" dirty="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ARAŞTIRMA SORUSU VE HİPOTEZ</a:t>
            </a:r>
            <a:br>
              <a:rPr lang="tr-TR" dirty="0" smtClean="0"/>
            </a:br>
            <a:endParaRPr lang="tr-TR" dirty="0"/>
          </a:p>
        </p:txBody>
      </p:sp>
      <p:sp>
        <p:nvSpPr>
          <p:cNvPr id="3" name="2 İçerik Yer Tutucusu"/>
          <p:cNvSpPr>
            <a:spLocks noGrp="1"/>
          </p:cNvSpPr>
          <p:nvPr>
            <p:ph sz="quarter" idx="1"/>
          </p:nvPr>
        </p:nvSpPr>
        <p:spPr/>
        <p:txBody>
          <a:bodyPr/>
          <a:lstStyle/>
          <a:p>
            <a:pPr>
              <a:buNone/>
            </a:pPr>
            <a:endParaRPr lang="tr-TR" dirty="0" smtClean="0"/>
          </a:p>
          <a:p>
            <a:pPr>
              <a:buNone/>
            </a:pPr>
            <a:r>
              <a:rPr lang="tr-TR" dirty="0" smtClean="0"/>
              <a:t>ARAŞTIRMA SORUSU:</a:t>
            </a:r>
          </a:p>
          <a:p>
            <a:pPr>
              <a:buNone/>
            </a:pPr>
            <a:r>
              <a:rPr lang="tr-TR" sz="2400" dirty="0" smtClean="0"/>
              <a:t>Turizm geliri GSYİH üzerinde pozitif  bir etkiye</a:t>
            </a:r>
          </a:p>
          <a:p>
            <a:pPr>
              <a:buNone/>
            </a:pPr>
            <a:r>
              <a:rPr lang="tr-TR" sz="2400" dirty="0" smtClean="0"/>
              <a:t>sahip midir?</a:t>
            </a:r>
          </a:p>
          <a:p>
            <a:pPr>
              <a:buNone/>
            </a:pPr>
            <a:endParaRPr lang="tr-TR" sz="2400" dirty="0" smtClean="0"/>
          </a:p>
          <a:p>
            <a:pPr>
              <a:buNone/>
            </a:pPr>
            <a:r>
              <a:rPr lang="tr-TR" dirty="0" smtClean="0"/>
              <a:t>HİPOTEZ:</a:t>
            </a:r>
          </a:p>
          <a:p>
            <a:pPr>
              <a:buNone/>
            </a:pPr>
            <a:r>
              <a:rPr lang="tr-TR" sz="2400" dirty="0" smtClean="0"/>
              <a:t>Turizm geliri GSYİH üzerinde pozitif bir etkiye</a:t>
            </a:r>
          </a:p>
          <a:p>
            <a:pPr>
              <a:buNone/>
            </a:pPr>
            <a:r>
              <a:rPr lang="tr-TR" sz="2400" dirty="0" smtClean="0"/>
              <a:t>sahiptir.</a:t>
            </a:r>
            <a:endParaRPr lang="tr-TR" sz="2400" dirty="0"/>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LİTERATÜR</a:t>
            </a:r>
            <a:br>
              <a:rPr lang="tr-TR" dirty="0" smtClean="0"/>
            </a:br>
            <a:endParaRPr lang="tr-TR" dirty="0"/>
          </a:p>
        </p:txBody>
      </p:sp>
      <p:sp>
        <p:nvSpPr>
          <p:cNvPr id="3" name="2 İçerik Yer Tutucusu"/>
          <p:cNvSpPr>
            <a:spLocks noGrp="1"/>
          </p:cNvSpPr>
          <p:nvPr>
            <p:ph sz="quarter" idx="1"/>
          </p:nvPr>
        </p:nvSpPr>
        <p:spPr/>
        <p:txBody>
          <a:bodyPr>
            <a:normAutofit lnSpcReduction="10000"/>
          </a:bodyPr>
          <a:lstStyle/>
          <a:p>
            <a:r>
              <a:rPr lang="tr-TR" sz="1600" dirty="0" err="1" smtClean="0"/>
              <a:t>Bozgeyik</a:t>
            </a:r>
            <a:r>
              <a:rPr lang="tr-TR" sz="1600" dirty="0" smtClean="0"/>
              <a:t> ve </a:t>
            </a:r>
            <a:r>
              <a:rPr lang="tr-TR" sz="1600" dirty="0" err="1" smtClean="0"/>
              <a:t>Yoloğlu</a:t>
            </a:r>
            <a:r>
              <a:rPr lang="tr-TR" sz="1600" dirty="0" smtClean="0"/>
              <a:t> (2015), yapmış oldukları çalışmada 2002-2014 yıllarını kapsayan verileri kullanmışlar ve verileri EKK yöntemi ile </a:t>
            </a:r>
            <a:r>
              <a:rPr lang="tr-TR" sz="1600" dirty="0" err="1" smtClean="0"/>
              <a:t>Granger</a:t>
            </a:r>
            <a:r>
              <a:rPr lang="tr-TR" sz="1600" dirty="0" smtClean="0"/>
              <a:t> Nedensellik Testi ile analız ederek turizm gelirleri ile GSYİH arasında pozitif bir ilişki olduğunu yani turizm gelirlerindeki artışın </a:t>
            </a:r>
            <a:r>
              <a:rPr lang="tr-TR" sz="1600" dirty="0" err="1" smtClean="0"/>
              <a:t>GSYİH’yı</a:t>
            </a:r>
            <a:r>
              <a:rPr lang="tr-TR" sz="1600" dirty="0" smtClean="0"/>
              <a:t> arttırdığı bulunmuştur. Yapılan analizler sırasında yaşanan krizlerin turizm gelirlerini olumsuz etkilediği görülmüştür.</a:t>
            </a:r>
          </a:p>
          <a:p>
            <a:endParaRPr lang="tr-TR" sz="1600" dirty="0" smtClean="0"/>
          </a:p>
          <a:p>
            <a:r>
              <a:rPr lang="tr-TR" sz="1600" dirty="0" smtClean="0"/>
              <a:t>Çoban ve Özcan (2013),  yaptıkları çalışmada 1963-2010 dönemini ele almışlardır. Makalede yararlanılan veriler yıllık bazda turizm geliri ve kişi başına düşen </a:t>
            </a:r>
            <a:r>
              <a:rPr lang="tr-TR" sz="1600" dirty="0" err="1" smtClean="0"/>
              <a:t>GSYİH’dır</a:t>
            </a:r>
            <a:r>
              <a:rPr lang="tr-TR" sz="1600" dirty="0" smtClean="0"/>
              <a:t>. Makalede kullanılan yöntemler ise </a:t>
            </a:r>
            <a:r>
              <a:rPr lang="tr-TR" sz="1600" dirty="0" err="1" smtClean="0"/>
              <a:t>Johensen</a:t>
            </a:r>
            <a:r>
              <a:rPr lang="tr-TR" sz="1600" dirty="0" smtClean="0"/>
              <a:t>-</a:t>
            </a:r>
            <a:r>
              <a:rPr lang="tr-TR" sz="1600" dirty="0" err="1" smtClean="0"/>
              <a:t>Jesulius’un</a:t>
            </a:r>
            <a:r>
              <a:rPr lang="tr-TR" sz="1600" dirty="0" smtClean="0"/>
              <a:t> 1990 yılında geliştirdikleri </a:t>
            </a:r>
            <a:r>
              <a:rPr lang="tr-TR" sz="1600" dirty="0" err="1" smtClean="0"/>
              <a:t>eşbütünleşme</a:t>
            </a:r>
            <a:r>
              <a:rPr lang="tr-TR" sz="1600" dirty="0" smtClean="0"/>
              <a:t> testi ve </a:t>
            </a:r>
            <a:r>
              <a:rPr lang="tr-TR" sz="1600" dirty="0" err="1" smtClean="0"/>
              <a:t>Granger</a:t>
            </a:r>
            <a:r>
              <a:rPr lang="tr-TR" sz="1600" dirty="0" smtClean="0"/>
              <a:t> nedensellik testidir. </a:t>
            </a:r>
            <a:r>
              <a:rPr lang="tr-TR" sz="1600" dirty="0" err="1" smtClean="0"/>
              <a:t>Eşbütünleşme</a:t>
            </a:r>
            <a:r>
              <a:rPr lang="tr-TR" sz="1600" dirty="0" smtClean="0"/>
              <a:t> testinin sonucunda turizm gelirlerinde yaşanacak artışın </a:t>
            </a:r>
            <a:r>
              <a:rPr lang="tr-TR" sz="1600" dirty="0" err="1" smtClean="0"/>
              <a:t>GSYİH’da</a:t>
            </a:r>
            <a:r>
              <a:rPr lang="tr-TR" sz="1600" dirty="0" smtClean="0"/>
              <a:t> artış meydana getireceği bulunmuştur. </a:t>
            </a:r>
          </a:p>
          <a:p>
            <a:endParaRPr lang="tr-TR" sz="1600" dirty="0" smtClean="0"/>
          </a:p>
          <a:p>
            <a:r>
              <a:rPr lang="tr-TR" sz="1600" dirty="0" smtClean="0"/>
              <a:t>Bahar ve Bozkurt (2010) iki aşamalı GMM-Sistem Tekniğini kullanan 21 ülkenin 1998-2005 yılları arasındaki verilerini dikkate alarak ilişki incelemesi yapmıştır ve bu analizlerle turizmde yaşanacak bir artışta ekonomik büyümenin de artacağı sonucuna varılmıştır. </a:t>
            </a:r>
            <a:endParaRPr lang="tr-TR" sz="1600" dirty="0"/>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VERİ TANITIMI</a:t>
            </a:r>
            <a:br>
              <a:rPr lang="tr-TR" dirty="0" smtClean="0"/>
            </a:br>
            <a:endParaRPr lang="tr-TR" dirty="0"/>
          </a:p>
        </p:txBody>
      </p:sp>
      <p:sp>
        <p:nvSpPr>
          <p:cNvPr id="3" name="2 İçerik Yer Tutucusu"/>
          <p:cNvSpPr>
            <a:spLocks noGrp="1"/>
          </p:cNvSpPr>
          <p:nvPr>
            <p:ph sz="quarter" idx="1"/>
          </p:nvPr>
        </p:nvSpPr>
        <p:spPr/>
        <p:txBody>
          <a:bodyPr/>
          <a:lstStyle/>
          <a:p>
            <a:r>
              <a:rPr lang="tr-TR" dirty="0" smtClean="0"/>
              <a:t>Gayri safi yurt içi hasıla modelimizin bağımlı değişkenidir ve veriler dünya bankasından çekilmiştir. Enflasyondan arındırılmak için 2009 dolar bazlı deflatör kullanılmıştır.  </a:t>
            </a:r>
          </a:p>
          <a:p>
            <a:endParaRPr lang="tr-TR" dirty="0" smtClean="0"/>
          </a:p>
          <a:p>
            <a:r>
              <a:rPr lang="tr-TR" dirty="0" smtClean="0"/>
              <a:t>Turizm gelirleri ise modelimizin bağımsız değişkenidir ve veriler yine dünya bankasından alınarak 2009 dolar bazlı deflatör yardımıyla reel hale getirilmiştir. </a:t>
            </a:r>
            <a:endParaRPr lang="tr-TR" dirty="0"/>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MODEL TAHMİNİ</a:t>
            </a:r>
            <a:br>
              <a:rPr lang="tr-TR" dirty="0" smtClean="0"/>
            </a:br>
            <a:endParaRPr lang="tr-TR" dirty="0"/>
          </a:p>
        </p:txBody>
      </p:sp>
      <p:pic>
        <p:nvPicPr>
          <p:cNvPr id="4" name="3 İçerik Yer Tutucusu"/>
          <p:cNvPicPr>
            <a:picLocks noGrp="1"/>
          </p:cNvPicPr>
          <p:nvPr>
            <p:ph sz="quarter" idx="1"/>
          </p:nvPr>
        </p:nvPicPr>
        <p:blipFill>
          <a:blip r:embed="rId2" cstate="print"/>
          <a:srcRect/>
          <a:stretch>
            <a:fillRect/>
          </a:stretch>
        </p:blipFill>
        <p:spPr bwMode="auto">
          <a:xfrm>
            <a:off x="683568" y="1340768"/>
            <a:ext cx="7632848" cy="4032448"/>
          </a:xfrm>
          <a:prstGeom prst="rect">
            <a:avLst/>
          </a:prstGeom>
          <a:noFill/>
          <a:ln w="9525">
            <a:noFill/>
            <a:miter lim="800000"/>
            <a:headEnd/>
            <a:tailEnd/>
          </a:ln>
        </p:spPr>
      </p:pic>
      <p:sp>
        <p:nvSpPr>
          <p:cNvPr id="5" name="4 Metin kutusu"/>
          <p:cNvSpPr txBox="1"/>
          <p:nvPr/>
        </p:nvSpPr>
        <p:spPr>
          <a:xfrm>
            <a:off x="755576" y="5661248"/>
            <a:ext cx="7128792" cy="646331"/>
          </a:xfrm>
          <a:prstGeom prst="rect">
            <a:avLst/>
          </a:prstGeom>
          <a:noFill/>
        </p:spPr>
        <p:txBody>
          <a:bodyPr wrap="square" rtlCol="0">
            <a:spAutoFit/>
          </a:bodyPr>
          <a:lstStyle/>
          <a:p>
            <a:pPr algn="ctr"/>
            <a:r>
              <a:rPr lang="tr-TR" dirty="0" err="1" smtClean="0"/>
              <a:t>rgdp</a:t>
            </a:r>
            <a:r>
              <a:rPr lang="tr-TR" dirty="0" smtClean="0"/>
              <a:t>= -1.46+33.82rtg</a:t>
            </a:r>
          </a:p>
          <a:p>
            <a:endParaRPr lang="tr-TR" dirty="0"/>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YORUMLAMA</a:t>
            </a:r>
            <a:endParaRPr lang="tr-TR" dirty="0"/>
          </a:p>
        </p:txBody>
      </p:sp>
      <p:sp>
        <p:nvSpPr>
          <p:cNvPr id="3" name="2 İçerik Yer Tutucusu"/>
          <p:cNvSpPr>
            <a:spLocks noGrp="1"/>
          </p:cNvSpPr>
          <p:nvPr>
            <p:ph sz="quarter" idx="1"/>
          </p:nvPr>
        </p:nvSpPr>
        <p:spPr/>
        <p:txBody>
          <a:bodyPr>
            <a:normAutofit/>
          </a:bodyPr>
          <a:lstStyle/>
          <a:p>
            <a:endParaRPr lang="tr-TR" sz="2400" dirty="0" smtClean="0"/>
          </a:p>
          <a:p>
            <a:r>
              <a:rPr lang="tr-TR" sz="2400" dirty="0" smtClean="0"/>
              <a:t>İktisadi Yorum: Turizm gelirinde meydana gelecek 1 birimlik artış gayri safi yurt içi hasılayı 33,82 arttırır. Bu sonuç analizin başında yaptığımız yorumla örtüşmektedir.  Literatür deki   </a:t>
            </a:r>
            <a:r>
              <a:rPr lang="tr-TR" sz="2400" dirty="0" err="1" smtClean="0"/>
              <a:t>Bozbeyik</a:t>
            </a:r>
            <a:r>
              <a:rPr lang="tr-TR" sz="2400" dirty="0" smtClean="0"/>
              <a:t> ve </a:t>
            </a:r>
            <a:r>
              <a:rPr lang="tr-TR" sz="2400" dirty="0" err="1" smtClean="0"/>
              <a:t>Yoloğlu</a:t>
            </a:r>
            <a:r>
              <a:rPr lang="tr-TR" sz="2400" dirty="0" smtClean="0"/>
              <a:t>(2015), Çoban ve Özcan(2013) makaleleriyle  bu sonucumuz uyumludur.</a:t>
            </a:r>
          </a:p>
          <a:p>
            <a:endParaRPr lang="tr-TR" sz="2400" dirty="0" smtClean="0"/>
          </a:p>
          <a:p>
            <a:r>
              <a:rPr lang="tr-TR" sz="2400" dirty="0" smtClean="0"/>
              <a:t>İstatistiki Yorum: </a:t>
            </a:r>
            <a:r>
              <a:rPr lang="tr-TR" sz="2400" dirty="0" err="1" smtClean="0"/>
              <a:t>Prob</a:t>
            </a:r>
            <a:r>
              <a:rPr lang="tr-TR" sz="2400" dirty="0" smtClean="0"/>
              <a:t> değerinin 0.000 olduğu görülmektedir. Yani %10 %5 ve %1 anlamlık düzeylerinde anlamlıdır. </a:t>
            </a:r>
          </a:p>
          <a:p>
            <a:endParaRPr lang="tr-TR" sz="2000" dirty="0" smtClean="0"/>
          </a:p>
          <a:p>
            <a:endParaRPr lang="tr-TR" sz="2000" dirty="0" smtClean="0"/>
          </a:p>
          <a:p>
            <a:endParaRPr lang="tr-TR" sz="2000" dirty="0" smtClean="0"/>
          </a:p>
          <a:p>
            <a:endParaRPr lang="tr-TR" sz="2000"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sz="quarter" idx="1"/>
          </p:nvPr>
        </p:nvPicPr>
        <p:blipFill>
          <a:blip r:embed="rId2" cstate="print"/>
          <a:srcRect/>
          <a:stretch>
            <a:fillRect/>
          </a:stretch>
        </p:blipFill>
        <p:spPr bwMode="auto">
          <a:xfrm>
            <a:off x="1146546" y="254213"/>
            <a:ext cx="6088908" cy="4427604"/>
          </a:xfrm>
          <a:prstGeom prst="rect">
            <a:avLst/>
          </a:prstGeom>
          <a:noFill/>
          <a:ln w="9525">
            <a:noFill/>
            <a:miter lim="800000"/>
            <a:headEnd/>
            <a:tailEnd/>
          </a:ln>
        </p:spPr>
      </p:pic>
      <p:sp>
        <p:nvSpPr>
          <p:cNvPr id="5" name="Metin kutusu 4"/>
          <p:cNvSpPr txBox="1"/>
          <p:nvPr/>
        </p:nvSpPr>
        <p:spPr>
          <a:xfrm>
            <a:off x="827584" y="5373216"/>
            <a:ext cx="5904656" cy="646331"/>
          </a:xfrm>
          <a:prstGeom prst="rect">
            <a:avLst/>
          </a:prstGeom>
          <a:noFill/>
        </p:spPr>
        <p:txBody>
          <a:bodyPr wrap="square" rtlCol="0">
            <a:spAutoFit/>
          </a:bodyPr>
          <a:lstStyle/>
          <a:p>
            <a:r>
              <a:rPr lang="tr-TR" dirty="0">
                <a:latin typeface="Times New Roman" panose="02020603050405020304" pitchFamily="18" charset="0"/>
                <a:ea typeface="Calibri" panose="020F0502020204030204" pitchFamily="34" charset="0"/>
              </a:rPr>
              <a:t>Grafiğe baktığımızda da verilerin regresyon doğrusu etrafında dağıldığını yani herhangi bir sapma </a:t>
            </a:r>
            <a:r>
              <a:rPr lang="tr-TR" dirty="0" smtClean="0">
                <a:latin typeface="Times New Roman" panose="02020603050405020304" pitchFamily="18" charset="0"/>
                <a:ea typeface="Calibri" panose="020F0502020204030204" pitchFamily="34" charset="0"/>
              </a:rPr>
              <a:t> </a:t>
            </a:r>
            <a:r>
              <a:rPr lang="tr-TR" dirty="0">
                <a:latin typeface="Times New Roman" panose="02020603050405020304" pitchFamily="18" charset="0"/>
                <a:ea typeface="Calibri" panose="020F0502020204030204" pitchFamily="34" charset="0"/>
              </a:rPr>
              <a:t>olmadığı </a:t>
            </a:r>
            <a:r>
              <a:rPr lang="tr-TR" dirty="0" smtClean="0">
                <a:latin typeface="Times New Roman" panose="02020603050405020304" pitchFamily="18" charset="0"/>
                <a:ea typeface="Calibri" panose="020F0502020204030204" pitchFamily="34" charset="0"/>
              </a:rPr>
              <a:t>görülmektedir.</a:t>
            </a:r>
            <a:endParaRPr lang="tr-TR" dirty="0"/>
          </a:p>
        </p:txBody>
      </p:sp>
    </p:spTree>
    <p:extLst>
      <p:ext uri="{BB962C8B-B14F-4D97-AF65-F5344CB8AC3E}">
        <p14:creationId xmlns:p14="http://schemas.microsoft.com/office/powerpoint/2010/main" val="1949626506"/>
      </p:ext>
    </p:extLst>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KRİZ YILININ VERİ ÜZERİNDEKİ ETKİSİ</a:t>
            </a:r>
            <a:br>
              <a:rPr lang="tr-TR" dirty="0" smtClean="0"/>
            </a:br>
            <a:endParaRPr lang="tr-TR" dirty="0"/>
          </a:p>
        </p:txBody>
      </p:sp>
      <p:pic>
        <p:nvPicPr>
          <p:cNvPr id="4" name="3 İçerik Yer Tutucusu"/>
          <p:cNvPicPr>
            <a:picLocks noGrp="1"/>
          </p:cNvPicPr>
          <p:nvPr>
            <p:ph sz="quarter" idx="1"/>
          </p:nvPr>
        </p:nvPicPr>
        <p:blipFill>
          <a:blip r:embed="rId2" cstate="print"/>
          <a:srcRect/>
          <a:stretch>
            <a:fillRect/>
          </a:stretch>
        </p:blipFill>
        <p:spPr bwMode="auto">
          <a:xfrm>
            <a:off x="323528" y="1196752"/>
            <a:ext cx="7467600" cy="3744416"/>
          </a:xfrm>
          <a:prstGeom prst="rect">
            <a:avLst/>
          </a:prstGeom>
          <a:noFill/>
          <a:ln w="9525">
            <a:noFill/>
            <a:miter lim="800000"/>
            <a:headEnd/>
            <a:tailEnd/>
          </a:ln>
        </p:spPr>
      </p:pic>
      <p:sp>
        <p:nvSpPr>
          <p:cNvPr id="7" name="6 Metin kutusu"/>
          <p:cNvSpPr txBox="1"/>
          <p:nvPr/>
        </p:nvSpPr>
        <p:spPr>
          <a:xfrm>
            <a:off x="539552" y="5013176"/>
            <a:ext cx="6768752" cy="1477328"/>
          </a:xfrm>
          <a:prstGeom prst="rect">
            <a:avLst/>
          </a:prstGeom>
          <a:noFill/>
        </p:spPr>
        <p:txBody>
          <a:bodyPr wrap="square" rtlCol="0">
            <a:spAutoFit/>
          </a:bodyPr>
          <a:lstStyle/>
          <a:p>
            <a:r>
              <a:rPr lang="tr-TR" dirty="0" smtClean="0"/>
              <a:t>2009 kriz yılı için kukla 1 değerini alır ve ve turizm gelirinin </a:t>
            </a:r>
            <a:r>
              <a:rPr lang="tr-TR" dirty="0" err="1" smtClean="0"/>
              <a:t>gsyih</a:t>
            </a:r>
            <a:r>
              <a:rPr lang="tr-TR" dirty="0" smtClean="0"/>
              <a:t> da göstereceği artış  31.31 birim olur. Kriz yılı dışındaki yıllarda kukla 0 değerini alır ve o zamanki artış 32.36 olur. Yani kriz yılında turizm gelirinde 1.05 kadar bir düşüş meydana gelir.  </a:t>
            </a:r>
            <a:endParaRPr lang="tr-TR" dirty="0"/>
          </a:p>
        </p:txBody>
      </p:sp>
    </p:spTree>
  </p:cSld>
  <p:clrMapOvr>
    <a:masterClrMapping/>
  </p:clrMapOvr>
  <p:transition>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423</TotalTime>
  <Words>561</Words>
  <Application>Microsoft Office PowerPoint</Application>
  <PresentationFormat>Ekran Gösterisi (4:3)</PresentationFormat>
  <Paragraphs>54</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Times New Roman</vt:lpstr>
      <vt:lpstr>Wingdings</vt:lpstr>
      <vt:lpstr>Wingdings 2</vt:lpstr>
      <vt:lpstr>Cumba</vt:lpstr>
      <vt:lpstr>TÜRKİYE’DE TURİZM GELİRİ VE GSYİH ARASINDAKİ İLİŞKİ (1995-2017)</vt:lpstr>
      <vt:lpstr>İÇİNDEKİLER</vt:lpstr>
      <vt:lpstr> ARAŞTIRMA SORUSU VE HİPOTEZ </vt:lpstr>
      <vt:lpstr> LİTERATÜR </vt:lpstr>
      <vt:lpstr>    VERİ TANITIMI </vt:lpstr>
      <vt:lpstr> MODEL TAHMİNİ </vt:lpstr>
      <vt:lpstr>YORUMLAMA</vt:lpstr>
      <vt:lpstr>PowerPoint Sunusu</vt:lpstr>
      <vt:lpstr>     KRİZ YILININ VERİ ÜZERİNDEKİ ETKİSİ </vt:lpstr>
      <vt:lpstr> POLİTİKA ÖNERİSİ </vt:lpstr>
      <vt:lpstr> KAYNAKÇA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TURİZM GELİRİ VE GSYİH ARASINDAKİ İLİŞKİ (1995-2017)</dc:title>
  <dc:creator>casper</dc:creator>
  <cp:lastModifiedBy>Nurbanu Arslan</cp:lastModifiedBy>
  <cp:revision>37</cp:revision>
  <dcterms:created xsi:type="dcterms:W3CDTF">2018-04-15T10:12:52Z</dcterms:created>
  <dcterms:modified xsi:type="dcterms:W3CDTF">2019-05-08T10:35:45Z</dcterms:modified>
</cp:coreProperties>
</file>