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15"/>
  </p:handout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2CC8F8F-2A76-4BA1-8804-AF1F9620F2EB}" type="datetimeFigureOut">
              <a:rPr lang="tr-TR" smtClean="0"/>
              <a:t>15.05.2019</a:t>
            </a:fld>
            <a:endParaRPr lang="tr-TR"/>
          </a:p>
        </p:txBody>
      </p:sp>
      <p:sp>
        <p:nvSpPr>
          <p:cNvPr id="4" name="3 Altbilgi Yer Tutucusu"/>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C1650630-1599-4004-9082-32F386EC1CAA}" type="slidenum">
              <a:rPr lang="tr-TR" smtClean="0"/>
              <a:t>‹#›</a:t>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8B963EA-EDF1-41EF-9669-36B3D49B1FE3}" type="datetimeFigureOut">
              <a:rPr lang="tr-TR" smtClean="0"/>
              <a:pPr/>
              <a:t>15.05.2019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554C56-289C-4790-B031-0F44057CDF86}" type="slidenum">
              <a:rPr lang="tr-TR" smtClean="0"/>
              <a:pPr/>
              <a:t>‹#›</a:t>
            </a:fld>
            <a:endParaRPr lang="tr-T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8B963EA-EDF1-41EF-9669-36B3D49B1FE3}" type="datetimeFigureOut">
              <a:rPr lang="tr-TR" smtClean="0"/>
              <a:pPr/>
              <a:t>15.05.2019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554C56-289C-4790-B031-0F44057CDF8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8B963EA-EDF1-41EF-9669-36B3D49B1FE3}" type="datetimeFigureOut">
              <a:rPr lang="tr-TR" smtClean="0"/>
              <a:pPr/>
              <a:t>15.05.2019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554C56-289C-4790-B031-0F44057CDF8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8B963EA-EDF1-41EF-9669-36B3D49B1FE3}" type="datetimeFigureOut">
              <a:rPr lang="tr-TR" smtClean="0"/>
              <a:pPr/>
              <a:t>15.05.2019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554C56-289C-4790-B031-0F44057CDF8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5" name="Title 94"/>
          <p:cNvSpPr>
            <a:spLocks noGrp="1"/>
          </p:cNvSpPr>
          <p:nvPr>
            <p:ph type="title"/>
          </p:nvPr>
        </p:nvSpPr>
        <p:spPr>
          <a:xfrm>
            <a:off x="457200" y="4463568"/>
            <a:ext cx="8305800" cy="1143000"/>
          </a:xfrm>
        </p:spPr>
        <p:txBody>
          <a:bodyPr/>
          <a:lstStyle/>
          <a:p>
            <a:r>
              <a:rPr lang="tr-TR" smtClean="0"/>
              <a:t>Asıl başlık stili için tıklatın</a:t>
            </a:r>
            <a:endParaRPr lang="en-US"/>
          </a:p>
        </p:txBody>
      </p:sp>
      <p:sp>
        <p:nvSpPr>
          <p:cNvPr id="2" name="Date Placeholder 1"/>
          <p:cNvSpPr>
            <a:spLocks noGrp="1"/>
          </p:cNvSpPr>
          <p:nvPr>
            <p:ph type="dt" sz="half" idx="10"/>
          </p:nvPr>
        </p:nvSpPr>
        <p:spPr/>
        <p:txBody>
          <a:bodyPr/>
          <a:lstStyle/>
          <a:p>
            <a:fld id="{B8B963EA-EDF1-41EF-9669-36B3D49B1FE3}" type="datetimeFigureOut">
              <a:rPr lang="tr-TR" smtClean="0"/>
              <a:pPr/>
              <a:t>15.05.2019</a:t>
            </a:fld>
            <a:endParaRPr lang="tr-TR"/>
          </a:p>
        </p:txBody>
      </p:sp>
      <p:sp>
        <p:nvSpPr>
          <p:cNvPr id="91" name="Footer Placeholder 90"/>
          <p:cNvSpPr>
            <a:spLocks noGrp="1"/>
          </p:cNvSpPr>
          <p:nvPr>
            <p:ph type="ftr" sz="quarter" idx="11"/>
          </p:nvPr>
        </p:nvSpPr>
        <p:spPr/>
        <p:txBody>
          <a:bodyPr/>
          <a:lstStyle/>
          <a:p>
            <a:endParaRPr lang="tr-TR"/>
          </a:p>
        </p:txBody>
      </p:sp>
      <p:sp>
        <p:nvSpPr>
          <p:cNvPr id="92" name="Slide Number Placeholder 91"/>
          <p:cNvSpPr>
            <a:spLocks noGrp="1"/>
          </p:cNvSpPr>
          <p:nvPr>
            <p:ph type="sldNum" sz="quarter" idx="12"/>
          </p:nvPr>
        </p:nvSpPr>
        <p:spPr/>
        <p:txBody>
          <a:bodyPr/>
          <a:lstStyle/>
          <a:p>
            <a:fld id="{DA554C56-289C-4790-B031-0F44057CDF8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B8B963EA-EDF1-41EF-9669-36B3D49B1FE3}" type="datetimeFigureOut">
              <a:rPr lang="tr-TR" smtClean="0"/>
              <a:pPr/>
              <a:t>15.05.2019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554C56-289C-4790-B031-0F44057CDF8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8B963EA-EDF1-41EF-9669-36B3D49B1FE3}" type="datetimeFigureOut">
              <a:rPr lang="tr-TR" smtClean="0"/>
              <a:pPr/>
              <a:t>15.05.2019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A554C56-289C-4790-B031-0F44057CDF8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B8B963EA-EDF1-41EF-9669-36B3D49B1FE3}" type="datetimeFigureOut">
              <a:rPr lang="tr-TR" smtClean="0"/>
              <a:pPr/>
              <a:t>15.05.2019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A554C56-289C-4790-B031-0F44057CDF8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963EA-EDF1-41EF-9669-36B3D49B1FE3}" type="datetimeFigureOut">
              <a:rPr lang="tr-TR" smtClean="0"/>
              <a:pPr/>
              <a:t>15.05.2019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A554C56-289C-4790-B031-0F44057CDF8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8B963EA-EDF1-41EF-9669-36B3D49B1FE3}" type="datetimeFigureOut">
              <a:rPr lang="tr-TR" smtClean="0"/>
              <a:pPr/>
              <a:t>15.05.2019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554C56-289C-4790-B031-0F44057CDF86}" type="slidenum">
              <a:rPr lang="tr-TR" smtClean="0"/>
              <a:pPr/>
              <a:t>‹#›</a:t>
            </a:fld>
            <a:endParaRPr lang="tr-T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5" name="Date Placeholder 4"/>
          <p:cNvSpPr>
            <a:spLocks noGrp="1"/>
          </p:cNvSpPr>
          <p:nvPr>
            <p:ph type="dt" sz="half" idx="10"/>
          </p:nvPr>
        </p:nvSpPr>
        <p:spPr/>
        <p:txBody>
          <a:bodyPr/>
          <a:lstStyle/>
          <a:p>
            <a:fld id="{B8B963EA-EDF1-41EF-9669-36B3D49B1FE3}" type="datetimeFigureOut">
              <a:rPr lang="tr-TR" smtClean="0"/>
              <a:pPr/>
              <a:t>15.05.2019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554C56-289C-4790-B031-0F44057CDF86}" type="slidenum">
              <a:rPr lang="tr-TR" smtClean="0"/>
              <a:pPr/>
              <a:t>‹#›</a:t>
            </a:fld>
            <a:endParaRPr lang="tr-T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8B963EA-EDF1-41EF-9669-36B3D49B1FE3}" type="datetimeFigureOut">
              <a:rPr lang="tr-TR" smtClean="0"/>
              <a:pPr/>
              <a:t>15.05.2019</a:t>
            </a:fld>
            <a:endParaRPr lang="tr-T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DA554C56-289C-4790-B031-0F44057CDF86}"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pPr algn="ctr"/>
            <a:r>
              <a:rPr lang="tr-TR" sz="4400" dirty="0" smtClean="0">
                <a:solidFill>
                  <a:schemeClr val="bg2"/>
                </a:solidFill>
                <a:latin typeface="Arial Black" pitchFamily="34" charset="0"/>
              </a:rPr>
              <a:t>STAJYERLİK SERÜVENİ</a:t>
            </a:r>
            <a:endParaRPr lang="tr-TR" sz="4400" dirty="0">
              <a:solidFill>
                <a:schemeClr val="bg2"/>
              </a:solidFill>
              <a:latin typeface="Arial Black" pitchFamily="34" charset="0"/>
            </a:endParaRPr>
          </a:p>
        </p:txBody>
      </p:sp>
      <p:sp>
        <p:nvSpPr>
          <p:cNvPr id="3" name="Alt Başlık 2"/>
          <p:cNvSpPr>
            <a:spLocks noGrp="1"/>
          </p:cNvSpPr>
          <p:nvPr>
            <p:ph type="subTitle" idx="1"/>
          </p:nvPr>
        </p:nvSpPr>
        <p:spPr/>
        <p:txBody>
          <a:bodyPr/>
          <a:lstStyle/>
          <a:p>
            <a:pPr algn="ctr"/>
            <a:r>
              <a:rPr lang="tr-TR" dirty="0" smtClean="0">
                <a:solidFill>
                  <a:schemeClr val="bg2"/>
                </a:solidFill>
                <a:latin typeface="Cambria Math" pitchFamily="18" charset="0"/>
                <a:ea typeface="Cambria Math" pitchFamily="18" charset="0"/>
              </a:rPr>
              <a:t>T.C. HALKBANK A.Ş.</a:t>
            </a:r>
            <a:endParaRPr lang="tr-TR" dirty="0">
              <a:solidFill>
                <a:schemeClr val="bg2"/>
              </a:solidFill>
              <a:latin typeface="Cambria Math" pitchFamily="18" charset="0"/>
              <a:ea typeface="Cambria Math" pitchFamily="18" charset="0"/>
            </a:endParaRPr>
          </a:p>
        </p:txBody>
      </p:sp>
    </p:spTree>
    <p:extLst>
      <p:ext uri="{BB962C8B-B14F-4D97-AF65-F5344CB8AC3E}">
        <p14:creationId xmlns:p14="http://schemas.microsoft.com/office/powerpoint/2010/main" xmlns="" val="3009562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endParaRPr lang="tr-TR" dirty="0"/>
          </a:p>
        </p:txBody>
      </p:sp>
      <p:sp>
        <p:nvSpPr>
          <p:cNvPr id="3" name="İçerik Yer Tutucusu 2"/>
          <p:cNvSpPr>
            <a:spLocks noGrp="1"/>
          </p:cNvSpPr>
          <p:nvPr>
            <p:ph idx="1"/>
          </p:nvPr>
        </p:nvSpPr>
        <p:spPr>
          <a:xfrm>
            <a:off x="457200" y="764704"/>
            <a:ext cx="8229600" cy="5361459"/>
          </a:xfrm>
        </p:spPr>
        <p:txBody>
          <a:bodyPr>
            <a:normAutofit fontScale="92500" lnSpcReduction="10000"/>
          </a:bodyPr>
          <a:lstStyle/>
          <a:p>
            <a:pPr algn="just"/>
            <a:r>
              <a:rPr lang="tr-TR" dirty="0" smtClean="0">
                <a:latin typeface="Cambria Math" pitchFamily="18" charset="0"/>
                <a:ea typeface="Cambria Math" pitchFamily="18" charset="0"/>
              </a:rPr>
              <a:t>Pazarlama bölümündeki çalışanlar bireysel müşteriler ile ilgilenir. Müşteri işlemlerini takip etme, problemleri ile ilgilenme, hesap açma, yeni müşteriler kazandırma, kredi çekmek isteyen müşterilere yardımcı olma, bireysel emekliliğe müşteri kazandırma, müşteriye hesap </a:t>
            </a:r>
            <a:r>
              <a:rPr lang="tr-TR" dirty="0" err="1" smtClean="0">
                <a:latin typeface="Cambria Math" pitchFamily="18" charset="0"/>
                <a:ea typeface="Cambria Math" pitchFamily="18" charset="0"/>
              </a:rPr>
              <a:t>dökümanı</a:t>
            </a:r>
            <a:r>
              <a:rPr lang="tr-TR" dirty="0" smtClean="0">
                <a:latin typeface="Cambria Math" pitchFamily="18" charset="0"/>
                <a:ea typeface="Cambria Math" pitchFamily="18" charset="0"/>
              </a:rPr>
              <a:t> sağlama, kredi müşterilerinin ödemelerini takip etme ve gerektiğinde hatırlatma  gibi görevleri pazarlama bölümü gerçekleştirir.</a:t>
            </a:r>
          </a:p>
          <a:p>
            <a:pPr algn="just"/>
            <a:r>
              <a:rPr lang="tr-TR" dirty="0" smtClean="0">
                <a:latin typeface="Cambria Math" pitchFamily="18" charset="0"/>
                <a:ea typeface="Cambria Math" pitchFamily="18" charset="0"/>
              </a:rPr>
              <a:t>KOBİ’nin açılımı Küçük ve Orta Büyüklükteki İşletmelerdir. Bu bölümde her işletmenin bir KOBİ danışmanı vardır. KOBİ danışmanı genel olarak işletmenin gelişmesinde büyük rol oynar ve bankacılık işlemlerinde yardımcı olur. Ticari müşterilere firmalarını iyileştirmek için önerilerde bulunur. Günlük talimatların müşteri onayını alır ve gerçekleşmesini sağlar. Müşteriler ile banka içinde ve dışında iletişimde olurlar. Bence sorumluluğu en yüksek olan bölümdür. Çünkü ticari müşteriler bankada çok yüksek miktarlar ile işlem yapmaktadır.</a:t>
            </a:r>
            <a:endParaRPr lang="tr-TR" dirty="0">
              <a:latin typeface="Cambria Math" pitchFamily="18" charset="0"/>
              <a:ea typeface="Cambria Math" pitchFamily="18" charset="0"/>
            </a:endParaRPr>
          </a:p>
        </p:txBody>
      </p:sp>
    </p:spTree>
    <p:extLst>
      <p:ext uri="{BB962C8B-B14F-4D97-AF65-F5344CB8AC3E}">
        <p14:creationId xmlns:p14="http://schemas.microsoft.com/office/powerpoint/2010/main" xmlns="" val="3516359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a:bodyPr>
          <a:lstStyle/>
          <a:p>
            <a:pPr algn="ctr"/>
            <a:r>
              <a:rPr lang="tr-TR" sz="2400" dirty="0" smtClean="0">
                <a:latin typeface="Arial Black" pitchFamily="34" charset="0"/>
              </a:rPr>
              <a:t>STAJ SÜRESİNCE ÖĞRENEMEDİKLERİM</a:t>
            </a:r>
            <a:endParaRPr lang="tr-TR" sz="2400" dirty="0">
              <a:latin typeface="Arial Black" pitchFamily="34" charset="0"/>
            </a:endParaRPr>
          </a:p>
        </p:txBody>
      </p:sp>
      <p:sp>
        <p:nvSpPr>
          <p:cNvPr id="3" name="İçerik Yer Tutucusu 2"/>
          <p:cNvSpPr>
            <a:spLocks noGrp="1"/>
          </p:cNvSpPr>
          <p:nvPr>
            <p:ph idx="1"/>
          </p:nvPr>
        </p:nvSpPr>
        <p:spPr>
          <a:xfrm>
            <a:off x="457200" y="1052736"/>
            <a:ext cx="8229600" cy="5073427"/>
          </a:xfrm>
        </p:spPr>
        <p:txBody>
          <a:bodyPr/>
          <a:lstStyle/>
          <a:p>
            <a:pPr algn="just"/>
            <a:r>
              <a:rPr lang="tr-TR" dirty="0" smtClean="0">
                <a:latin typeface="Cambria Math" pitchFamily="18" charset="0"/>
                <a:ea typeface="Cambria Math" pitchFamily="18" charset="0"/>
              </a:rPr>
              <a:t>Bu yetmiş günlük staj süresince öğrenemedim dediğim tek bir konu var. Oda çalışanların önündeki ekranda işlem yaptıkları sistemin işleyişi. Büyük çoğunluğu kodlanmış harflerden oluşuyordu ve her işlem için farklı bir sayfada işlem yapılıyordu. Genelde her zaman yanlarından gözlemlediğim ama bir türlü anlamlandıramadığım bir sistemdi. Bunu öğrenmek zorunda olmadığımı her zaman söylüyorlardı. Çünkü her bankanın sahip olduğu sistem birbirinden farklı işliyordu. Ve bir bankaya işe başlandığında bu sistemin işleyişi hakkında eğitim alınmaktaydı. Hata yapabileceğimi düşünerek kaygılandığım çok olmuştu. Ama bir eğitim ile üstesinden gelinemeyecek bir konu değildi.</a:t>
            </a:r>
            <a:endParaRPr lang="tr-TR" dirty="0">
              <a:latin typeface="Cambria Math" pitchFamily="18" charset="0"/>
              <a:ea typeface="Cambria Math" pitchFamily="18" charset="0"/>
            </a:endParaRPr>
          </a:p>
        </p:txBody>
      </p:sp>
    </p:spTree>
    <p:extLst>
      <p:ext uri="{BB962C8B-B14F-4D97-AF65-F5344CB8AC3E}">
        <p14:creationId xmlns:p14="http://schemas.microsoft.com/office/powerpoint/2010/main" xmlns="" val="2112355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a:bodyPr>
          <a:lstStyle/>
          <a:p>
            <a:r>
              <a:rPr lang="tr-TR" sz="2400" dirty="0" smtClean="0">
                <a:latin typeface="Arial Black" pitchFamily="34" charset="0"/>
              </a:rPr>
              <a:t>STAJ YAPMANIN BANA SAĞLADIĞI FAYDALAR</a:t>
            </a:r>
            <a:endParaRPr lang="tr-TR" sz="2400" dirty="0">
              <a:latin typeface="Arial Black" pitchFamily="34" charset="0"/>
            </a:endParaRPr>
          </a:p>
        </p:txBody>
      </p:sp>
      <p:sp>
        <p:nvSpPr>
          <p:cNvPr id="3" name="İçerik Yer Tutucusu 2"/>
          <p:cNvSpPr>
            <a:spLocks noGrp="1"/>
          </p:cNvSpPr>
          <p:nvPr>
            <p:ph idx="1"/>
          </p:nvPr>
        </p:nvSpPr>
        <p:spPr>
          <a:xfrm>
            <a:off x="457200" y="1196752"/>
            <a:ext cx="8229600" cy="4929411"/>
          </a:xfrm>
        </p:spPr>
        <p:txBody>
          <a:bodyPr>
            <a:normAutofit lnSpcReduction="10000"/>
          </a:bodyPr>
          <a:lstStyle/>
          <a:p>
            <a:r>
              <a:rPr lang="tr-TR" dirty="0" smtClean="0">
                <a:latin typeface="Cambria Math" pitchFamily="18" charset="0"/>
                <a:ea typeface="Cambria Math" pitchFamily="18" charset="0"/>
              </a:rPr>
              <a:t>Bu konuda söyleyeceklerim en başında belirttiğim üzere büyük bir tecrübe kazanmış olmaktı. </a:t>
            </a:r>
          </a:p>
          <a:p>
            <a:r>
              <a:rPr lang="tr-TR" dirty="0" smtClean="0">
                <a:latin typeface="Cambria Math" pitchFamily="18" charset="0"/>
                <a:ea typeface="Cambria Math" pitchFamily="18" charset="0"/>
              </a:rPr>
              <a:t>Staja başladığım günden son güne kadar her konuda meraklı ve ilgili olduğumdan olacak ki bankanın genel işleyişi açısından güzel bilgiler edindiğimi düşünüyorum. </a:t>
            </a:r>
          </a:p>
          <a:p>
            <a:r>
              <a:rPr lang="tr-TR" dirty="0" smtClean="0">
                <a:latin typeface="Cambria Math" pitchFamily="18" charset="0"/>
                <a:ea typeface="Cambria Math" pitchFamily="18" charset="0"/>
              </a:rPr>
              <a:t>İlerleyen zamanlarda bir bankada çalışmak istediğim için edindiğim bilgilerin bana her zaman bir faydası olacağını biliyorum. </a:t>
            </a:r>
          </a:p>
          <a:p>
            <a:r>
              <a:rPr lang="tr-TR" dirty="0" smtClean="0">
                <a:latin typeface="Cambria Math" pitchFamily="18" charset="0"/>
                <a:ea typeface="Cambria Math" pitchFamily="18" charset="0"/>
              </a:rPr>
              <a:t>Staj yapmak isteyen arkadaşlarımıza bir tavsiyede bulunmak gerekirse staj süresince her zaman ve her konuda merak edilen tüm işlemleri çekinmeden bütün çalışanlara sormalarıdır. Aksi taktirde stajı tamamen fotokopi çekerek ve getir götür işleri yaparak tamamlayacaklarını düşünüyorum. </a:t>
            </a:r>
            <a:r>
              <a:rPr lang="tr-TR" dirty="0" smtClean="0">
                <a:latin typeface="Cambria Math" pitchFamily="18" charset="0"/>
                <a:ea typeface="Cambria Math" pitchFamily="18" charset="0"/>
                <a:sym typeface="Wingdings" pitchFamily="2" charset="2"/>
              </a:rPr>
              <a:t></a:t>
            </a:r>
            <a:endParaRPr lang="tr-TR" dirty="0">
              <a:latin typeface="Cambria Math" pitchFamily="18" charset="0"/>
              <a:ea typeface="Cambria Math" pitchFamily="18" charset="0"/>
            </a:endParaRPr>
          </a:p>
        </p:txBody>
      </p:sp>
    </p:spTree>
    <p:extLst>
      <p:ext uri="{BB962C8B-B14F-4D97-AF65-F5344CB8AC3E}">
        <p14:creationId xmlns:p14="http://schemas.microsoft.com/office/powerpoint/2010/main" xmlns="" val="1085166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normAutofit/>
          </a:bodyPr>
          <a:lstStyle/>
          <a:p>
            <a:pPr algn="ctr"/>
            <a:r>
              <a:rPr lang="tr-TR" sz="2800" dirty="0" smtClean="0">
                <a:solidFill>
                  <a:schemeClr val="bg2"/>
                </a:solidFill>
                <a:latin typeface="Arial Black" pitchFamily="34" charset="0"/>
              </a:rPr>
              <a:t>DİNLEDİĞİNİZ İÇİN TEŞEKKÜRLER…</a:t>
            </a:r>
            <a:endParaRPr lang="tr-TR" sz="2800" dirty="0">
              <a:solidFill>
                <a:schemeClr val="bg2"/>
              </a:solidFill>
              <a:latin typeface="Arial Black" pitchFamily="34" charset="0"/>
            </a:endParaRPr>
          </a:p>
        </p:txBody>
      </p:sp>
      <p:sp>
        <p:nvSpPr>
          <p:cNvPr id="5" name="Alt Başlık 4"/>
          <p:cNvSpPr>
            <a:spLocks noGrp="1"/>
          </p:cNvSpPr>
          <p:nvPr>
            <p:ph type="subTitle" idx="1"/>
          </p:nvPr>
        </p:nvSpPr>
        <p:spPr/>
        <p:txBody>
          <a:bodyPr/>
          <a:lstStyle/>
          <a:p>
            <a:pPr algn="ctr"/>
            <a:r>
              <a:rPr lang="tr-TR" dirty="0" smtClean="0">
                <a:solidFill>
                  <a:schemeClr val="bg2"/>
                </a:solidFill>
                <a:latin typeface="Cambria Math" pitchFamily="18" charset="0"/>
                <a:ea typeface="Cambria Math" pitchFamily="18" charset="0"/>
              </a:rPr>
              <a:t>ÖZGENUR TAŞ</a:t>
            </a:r>
            <a:endParaRPr lang="tr-TR" dirty="0">
              <a:solidFill>
                <a:schemeClr val="bg2"/>
              </a:solidFill>
              <a:latin typeface="Cambria Math" pitchFamily="18" charset="0"/>
              <a:ea typeface="Cambria Math" pitchFamily="18" charset="0"/>
            </a:endParaRPr>
          </a:p>
        </p:txBody>
      </p:sp>
    </p:spTree>
    <p:extLst>
      <p:ext uri="{BB962C8B-B14F-4D97-AF65-F5344CB8AC3E}">
        <p14:creationId xmlns:p14="http://schemas.microsoft.com/office/powerpoint/2010/main" xmlns="" val="103589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48680"/>
            <a:ext cx="8229600" cy="864096"/>
          </a:xfrm>
        </p:spPr>
        <p:txBody>
          <a:bodyPr>
            <a:normAutofit fontScale="90000"/>
          </a:bodyPr>
          <a:lstStyle/>
          <a:p>
            <a:r>
              <a:rPr lang="tr-TR" sz="3200" dirty="0" smtClean="0">
                <a:latin typeface="Arial Black" pitchFamily="34" charset="0"/>
              </a:rPr>
              <a:t>STAJ YAPMAYI TERCİH ETME SEBEBİ:</a:t>
            </a:r>
            <a:endParaRPr lang="tr-TR" sz="3200" dirty="0">
              <a:latin typeface="Arial Black" pitchFamily="34" charset="0"/>
            </a:endParaRPr>
          </a:p>
        </p:txBody>
      </p:sp>
      <p:sp>
        <p:nvSpPr>
          <p:cNvPr id="3" name="İçerik Yer Tutucusu 2"/>
          <p:cNvSpPr>
            <a:spLocks noGrp="1"/>
          </p:cNvSpPr>
          <p:nvPr>
            <p:ph idx="1"/>
          </p:nvPr>
        </p:nvSpPr>
        <p:spPr>
          <a:xfrm>
            <a:off x="457200" y="1700808"/>
            <a:ext cx="7931224" cy="4425355"/>
          </a:xfrm>
        </p:spPr>
        <p:txBody>
          <a:bodyPr>
            <a:normAutofit/>
          </a:bodyPr>
          <a:lstStyle/>
          <a:p>
            <a:pPr algn="just"/>
            <a:r>
              <a:rPr lang="tr-TR" dirty="0" smtClean="0">
                <a:latin typeface="Cambria Math" pitchFamily="18" charset="0"/>
                <a:ea typeface="Cambria Math" pitchFamily="18" charset="0"/>
              </a:rPr>
              <a:t>Staj yapmayı tercih etmemdeki öncelikli sebebim mezuniyet şartı olan eksik bölüm seçmeli derslerimin yerine geçiyor olmasıydı.</a:t>
            </a:r>
          </a:p>
          <a:p>
            <a:pPr algn="just"/>
            <a:r>
              <a:rPr lang="tr-TR" dirty="0" smtClean="0">
                <a:latin typeface="Cambria Math" pitchFamily="18" charset="0"/>
                <a:ea typeface="Cambria Math" pitchFamily="18" charset="0"/>
              </a:rPr>
              <a:t>Bunun yanında stajı tercih etmemdeki diğer bir sebep hiçbir tecrübe edinmeden mezun olmak istemememdi.</a:t>
            </a:r>
          </a:p>
          <a:p>
            <a:pPr algn="just"/>
            <a:r>
              <a:rPr lang="tr-TR" dirty="0" smtClean="0">
                <a:latin typeface="Cambria Math" pitchFamily="18" charset="0"/>
                <a:ea typeface="Cambria Math" pitchFamily="18" charset="0"/>
              </a:rPr>
              <a:t>Finans ve muhasebe alanındaki dersler, kullanılan terimler genel olarak her zaman dikkatimi çekmiş olduğundan, aldığım derslerin bir pratiği olması amacıyla staj yapmayı tercih ettim. </a:t>
            </a:r>
            <a:endParaRPr lang="tr-TR" dirty="0">
              <a:latin typeface="Cambria Math" pitchFamily="18" charset="0"/>
              <a:ea typeface="Cambria Math" pitchFamily="18" charset="0"/>
            </a:endParaRPr>
          </a:p>
        </p:txBody>
      </p:sp>
    </p:spTree>
    <p:extLst>
      <p:ext uri="{BB962C8B-B14F-4D97-AF65-F5344CB8AC3E}">
        <p14:creationId xmlns:p14="http://schemas.microsoft.com/office/powerpoint/2010/main" xmlns="" val="3684970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200" dirty="0" smtClean="0">
                <a:latin typeface="Arial Black" pitchFamily="34" charset="0"/>
              </a:rPr>
              <a:t>NEDEN BANKA?</a:t>
            </a:r>
            <a:endParaRPr lang="tr-TR" sz="3200" dirty="0">
              <a:latin typeface="Arial Black" pitchFamily="34" charset="0"/>
            </a:endParaRPr>
          </a:p>
        </p:txBody>
      </p:sp>
      <p:sp>
        <p:nvSpPr>
          <p:cNvPr id="3" name="İçerik Yer Tutucusu 2"/>
          <p:cNvSpPr>
            <a:spLocks noGrp="1"/>
          </p:cNvSpPr>
          <p:nvPr>
            <p:ph idx="1"/>
          </p:nvPr>
        </p:nvSpPr>
        <p:spPr/>
        <p:txBody>
          <a:bodyPr/>
          <a:lstStyle/>
          <a:p>
            <a:pPr algn="just"/>
            <a:r>
              <a:rPr lang="tr-TR" dirty="0" smtClean="0">
                <a:latin typeface="Cambria Math" pitchFamily="18" charset="0"/>
                <a:ea typeface="Cambria Math" pitchFamily="18" charset="0"/>
                <a:cs typeface="Calibri" pitchFamily="34" charset="0"/>
              </a:rPr>
              <a:t>Aslında bu soru üniversite tercihlerimi yaparken de fikirlerim üzerinde hep etkili olmuştu.</a:t>
            </a:r>
          </a:p>
          <a:p>
            <a:pPr algn="just"/>
            <a:r>
              <a:rPr lang="tr-TR" dirty="0" smtClean="0">
                <a:latin typeface="Cambria Math" pitchFamily="18" charset="0"/>
                <a:ea typeface="Cambria Math" pitchFamily="18" charset="0"/>
                <a:cs typeface="Calibri" pitchFamily="34" charset="0"/>
              </a:rPr>
              <a:t>Kendime her zaman bir bankada çalışmayı ve alanımda yükselmeyi hedef edindiğimden olacak ki staj tercihimi de bankadan yana kullanmak istedim.</a:t>
            </a:r>
          </a:p>
          <a:p>
            <a:pPr algn="just"/>
            <a:r>
              <a:rPr lang="tr-TR" dirty="0" smtClean="0">
                <a:latin typeface="Cambria Math" pitchFamily="18" charset="0"/>
                <a:ea typeface="Cambria Math" pitchFamily="18" charset="0"/>
                <a:cs typeface="Calibri" pitchFamily="34" charset="0"/>
              </a:rPr>
              <a:t>Ekonometri bölümü elbette yalnızca ekonomistlik yapabileceğim anlamına gelmiyordu. Çok daha büyük hedefleri olan arkadaşlarım da oldu tabi ki ancak benim içimde yalnızca bir bankada çalışabilmek yatıyordu. </a:t>
            </a:r>
          </a:p>
          <a:p>
            <a:pPr algn="just"/>
            <a:r>
              <a:rPr lang="tr-TR" dirty="0" smtClean="0">
                <a:latin typeface="Cambria Math" pitchFamily="18" charset="0"/>
                <a:ea typeface="Cambria Math" pitchFamily="18" charset="0"/>
                <a:cs typeface="Calibri" pitchFamily="34" charset="0"/>
              </a:rPr>
              <a:t>Bir bankada işler nasıl ilerler bunu gözlemlemek amacıyla banka stajyeri olmayı tercih ettim.</a:t>
            </a:r>
            <a:endParaRPr lang="tr-TR" dirty="0">
              <a:latin typeface="Cambria Math" pitchFamily="18" charset="0"/>
              <a:ea typeface="Cambria Math" pitchFamily="18" charset="0"/>
              <a:cs typeface="Calibri" pitchFamily="34" charset="0"/>
            </a:endParaRPr>
          </a:p>
        </p:txBody>
      </p:sp>
    </p:spTree>
    <p:extLst>
      <p:ext uri="{BB962C8B-B14F-4D97-AF65-F5344CB8AC3E}">
        <p14:creationId xmlns:p14="http://schemas.microsoft.com/office/powerpoint/2010/main" xmlns="" val="1893623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22114"/>
          </a:xfrm>
        </p:spPr>
        <p:txBody>
          <a:bodyPr>
            <a:normAutofit/>
          </a:bodyPr>
          <a:lstStyle/>
          <a:p>
            <a:pPr algn="ctr"/>
            <a:r>
              <a:rPr lang="tr-TR" sz="2800" dirty="0" smtClean="0">
                <a:latin typeface="Arial Black" pitchFamily="34" charset="0"/>
              </a:rPr>
              <a:t>HALK BANKASI İLE TANIŞMA</a:t>
            </a:r>
            <a:endParaRPr lang="tr-TR" sz="2800" dirty="0">
              <a:latin typeface="Arial Black" pitchFamily="34" charset="0"/>
            </a:endParaRPr>
          </a:p>
        </p:txBody>
      </p:sp>
      <p:sp>
        <p:nvSpPr>
          <p:cNvPr id="3" name="İçerik Yer Tutucusu 2"/>
          <p:cNvSpPr>
            <a:spLocks noGrp="1"/>
          </p:cNvSpPr>
          <p:nvPr>
            <p:ph idx="1"/>
          </p:nvPr>
        </p:nvSpPr>
        <p:spPr/>
        <p:txBody>
          <a:bodyPr>
            <a:normAutofit/>
          </a:bodyPr>
          <a:lstStyle/>
          <a:p>
            <a:pPr algn="just"/>
            <a:r>
              <a:rPr lang="tr-TR" dirty="0" smtClean="0">
                <a:latin typeface="Cambria Math" pitchFamily="18" charset="0"/>
                <a:ea typeface="Cambria Math" pitchFamily="18" charset="0"/>
              </a:rPr>
              <a:t>Okuldan staj yapabileceğimin onayını aldıktan hemen sonra ilk olarak bir staj yeri bulmam gerekiyordu.</a:t>
            </a:r>
          </a:p>
          <a:p>
            <a:pPr algn="just"/>
            <a:r>
              <a:rPr lang="tr-TR" dirty="0" smtClean="0">
                <a:latin typeface="Cambria Math" pitchFamily="18" charset="0"/>
                <a:ea typeface="Cambria Math" pitchFamily="18" charset="0"/>
              </a:rPr>
              <a:t>Stajımı Düzce’de yani ailemin yanında yapmayı tercih ettim. </a:t>
            </a:r>
          </a:p>
          <a:p>
            <a:pPr algn="just"/>
            <a:r>
              <a:rPr lang="tr-TR" dirty="0" smtClean="0">
                <a:latin typeface="Cambria Math" pitchFamily="18" charset="0"/>
                <a:ea typeface="Cambria Math" pitchFamily="18" charset="0"/>
              </a:rPr>
              <a:t>Staj yeri bulma aşamasında açıkçası çok zorlandığımı söylemeliyim. Çünkü okulun staj yapabilmem için onay vermesi biraz uzun sürdüğünden dolayı bankaların geneli stajyer kadrosunu çoktan tamamlamışlardı. </a:t>
            </a:r>
          </a:p>
          <a:p>
            <a:pPr algn="just"/>
            <a:r>
              <a:rPr lang="tr-TR" dirty="0" smtClean="0">
                <a:latin typeface="Cambria Math" pitchFamily="18" charset="0"/>
                <a:ea typeface="Cambria Math" pitchFamily="18" charset="0"/>
              </a:rPr>
              <a:t>Bütün bankaları tek tek dolaşarak ikna etmeye çalıştığım gün gerçekten bulamayacağımı düşünmüştüm. Ancak Halk Bankası uğramadığım son bankaydı ve olumlu bir şekilde oradan ayrıldım. </a:t>
            </a:r>
            <a:endParaRPr lang="tr-TR" dirty="0">
              <a:latin typeface="Cambria Math" pitchFamily="18" charset="0"/>
              <a:ea typeface="Cambria Math" pitchFamily="18" charset="0"/>
            </a:endParaRPr>
          </a:p>
        </p:txBody>
      </p:sp>
    </p:spTree>
    <p:extLst>
      <p:ext uri="{BB962C8B-B14F-4D97-AF65-F5344CB8AC3E}">
        <p14:creationId xmlns:p14="http://schemas.microsoft.com/office/powerpoint/2010/main" xmlns="" val="3410607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normAutofit/>
          </a:bodyPr>
          <a:lstStyle/>
          <a:p>
            <a:pPr algn="ctr"/>
            <a:r>
              <a:rPr lang="tr-TR" sz="2800" dirty="0" smtClean="0">
                <a:latin typeface="Arial Black" pitchFamily="34" charset="0"/>
              </a:rPr>
              <a:t>VE STAJ BAŞLADI…</a:t>
            </a:r>
            <a:endParaRPr lang="tr-TR" sz="2800" dirty="0">
              <a:latin typeface="Arial Black" pitchFamily="34" charset="0"/>
            </a:endParaRPr>
          </a:p>
        </p:txBody>
      </p:sp>
      <p:sp>
        <p:nvSpPr>
          <p:cNvPr id="6" name="İçerik Yer Tutucusu 5"/>
          <p:cNvSpPr>
            <a:spLocks noGrp="1"/>
          </p:cNvSpPr>
          <p:nvPr>
            <p:ph idx="1"/>
          </p:nvPr>
        </p:nvSpPr>
        <p:spPr>
          <a:xfrm>
            <a:off x="457200" y="1628800"/>
            <a:ext cx="8229600" cy="4497363"/>
          </a:xfrm>
        </p:spPr>
        <p:txBody>
          <a:bodyPr>
            <a:normAutofit/>
          </a:bodyPr>
          <a:lstStyle/>
          <a:p>
            <a:pPr algn="just"/>
            <a:r>
              <a:rPr lang="tr-TR" dirty="0" smtClean="0">
                <a:latin typeface="Cambria Math" pitchFamily="18" charset="0"/>
                <a:ea typeface="Cambria Math" pitchFamily="18" charset="0"/>
              </a:rPr>
              <a:t>Stajyerliğimin ilk aşamasında bankanın çalışma bölümlerini öğrendim. Operasyon, Pazarlama, Gişe ve KOBİ. Bu bölümlerde çalışan bankacılar ile tanıştım. Herkesi tanımak stajyerlik açısından en doğrusuydu. Çünkü bazı belgeleri stajyer ile birbirlerine gönderdiklerinde sorun yaşanmamalıydı.</a:t>
            </a:r>
          </a:p>
          <a:p>
            <a:pPr algn="just"/>
            <a:r>
              <a:rPr lang="tr-TR" dirty="0" smtClean="0">
                <a:latin typeface="Cambria Math" pitchFamily="18" charset="0"/>
                <a:ea typeface="Cambria Math" pitchFamily="18" charset="0"/>
              </a:rPr>
              <a:t>İkinci olarak tabi ki fotokopi çekmeyi öğrendim. </a:t>
            </a:r>
            <a:r>
              <a:rPr lang="tr-TR" dirty="0" smtClean="0">
                <a:latin typeface="Cambria Math" pitchFamily="18" charset="0"/>
                <a:ea typeface="Cambria Math" pitchFamily="18" charset="0"/>
                <a:sym typeface="Wingdings" pitchFamily="2" charset="2"/>
              </a:rPr>
              <a:t> </a:t>
            </a:r>
          </a:p>
          <a:p>
            <a:pPr algn="just"/>
            <a:r>
              <a:rPr lang="tr-TR" dirty="0" smtClean="0">
                <a:latin typeface="Cambria Math" pitchFamily="18" charset="0"/>
                <a:ea typeface="Cambria Math" pitchFamily="18" charset="0"/>
                <a:sym typeface="Wingdings" pitchFamily="2" charset="2"/>
              </a:rPr>
              <a:t>Benimle beraber staj yapan iki arkadaşım daha vardı. İlk hafta genel olarak staj sorumlumuz tarafından dekontların, dosyaların, faturaların, sözleşmelerin, kartların ve ihtiyacımız olacak malzemelerin nerede olduğunu öğrendik. </a:t>
            </a:r>
          </a:p>
          <a:p>
            <a:pPr algn="just"/>
            <a:endParaRPr lang="tr-TR" dirty="0" smtClean="0"/>
          </a:p>
          <a:p>
            <a:endParaRPr lang="tr-TR" dirty="0"/>
          </a:p>
        </p:txBody>
      </p:sp>
    </p:spTree>
    <p:extLst>
      <p:ext uri="{BB962C8B-B14F-4D97-AF65-F5344CB8AC3E}">
        <p14:creationId xmlns:p14="http://schemas.microsoft.com/office/powerpoint/2010/main" xmlns="" val="4002061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57200" y="274638"/>
            <a:ext cx="8229600" cy="418058"/>
          </a:xfrm>
        </p:spPr>
        <p:txBody>
          <a:bodyPr>
            <a:noAutofit/>
          </a:bodyPr>
          <a:lstStyle/>
          <a:p>
            <a:pPr algn="ctr"/>
            <a:r>
              <a:rPr lang="tr-TR" sz="2400" dirty="0" smtClean="0">
                <a:latin typeface="Arial Black" pitchFamily="34" charset="0"/>
              </a:rPr>
              <a:t>STAJ SÜRESİNCE ÖĞRENDİKLERİM</a:t>
            </a:r>
            <a:endParaRPr lang="tr-TR" sz="2400" dirty="0">
              <a:latin typeface="Arial Black" pitchFamily="34" charset="0"/>
            </a:endParaRPr>
          </a:p>
        </p:txBody>
      </p:sp>
      <p:sp>
        <p:nvSpPr>
          <p:cNvPr id="5" name="İçerik Yer Tutucusu 4"/>
          <p:cNvSpPr>
            <a:spLocks noGrp="1"/>
          </p:cNvSpPr>
          <p:nvPr>
            <p:ph sz="half" idx="1"/>
          </p:nvPr>
        </p:nvSpPr>
        <p:spPr>
          <a:xfrm>
            <a:off x="457200" y="620688"/>
            <a:ext cx="3682752" cy="5505475"/>
          </a:xfrm>
        </p:spPr>
        <p:txBody>
          <a:bodyPr>
            <a:normAutofit lnSpcReduction="10000"/>
          </a:bodyPr>
          <a:lstStyle/>
          <a:p>
            <a:r>
              <a:rPr lang="tr-TR" sz="2000" dirty="0" smtClean="0">
                <a:latin typeface="Cambria Math" pitchFamily="18" charset="0"/>
                <a:ea typeface="Cambria Math" pitchFamily="18" charset="0"/>
              </a:rPr>
              <a:t>Pazarlama bölümünde bireysel bankacılık ile ilgili işlemler yapılır. Bunların en başında hesap açma gelir. Hesap açılırken imzalanan BHS (bankacılık hizmetleri sözleşmesi) yanda görülen arşivde saklanmaktadır. </a:t>
            </a:r>
          </a:p>
          <a:p>
            <a:r>
              <a:rPr lang="tr-TR" sz="2000" dirty="0" smtClean="0">
                <a:latin typeface="Cambria Math" pitchFamily="18" charset="0"/>
                <a:ea typeface="Cambria Math" pitchFamily="18" charset="0"/>
              </a:rPr>
              <a:t>Bankada bireysel ve ya KOBİ müşterilerine dair bütün kıymetli evraklar, sözleşmeler, kredi </a:t>
            </a:r>
            <a:r>
              <a:rPr lang="tr-TR" sz="2000" dirty="0" err="1" smtClean="0">
                <a:latin typeface="Cambria Math" pitchFamily="18" charset="0"/>
                <a:ea typeface="Cambria Math" pitchFamily="18" charset="0"/>
              </a:rPr>
              <a:t>kullandırım</a:t>
            </a:r>
            <a:r>
              <a:rPr lang="tr-TR" sz="2000" dirty="0" smtClean="0">
                <a:latin typeface="Cambria Math" pitchFamily="18" charset="0"/>
                <a:ea typeface="Cambria Math" pitchFamily="18" charset="0"/>
              </a:rPr>
              <a:t> formları, ödeme planları, müşteri bilgileri tek tek dosyalanıp Operasyon çalışanı tarafından sisteme işlendikten sonra numaralandırılıp arşive kaldırılır.</a:t>
            </a:r>
            <a:endParaRPr lang="tr-TR" sz="2000" dirty="0">
              <a:latin typeface="Cambria Math" pitchFamily="18" charset="0"/>
              <a:ea typeface="Cambria Math" pitchFamily="18" charset="0"/>
            </a:endParaRPr>
          </a:p>
        </p:txBody>
      </p:sp>
      <p:pic>
        <p:nvPicPr>
          <p:cNvPr id="7" name="İçerik Yer Tutucusu 6"/>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4139952" y="1340768"/>
            <a:ext cx="4778252" cy="3816424"/>
          </a:xfrm>
        </p:spPr>
      </p:pic>
    </p:spTree>
    <p:extLst>
      <p:ext uri="{BB962C8B-B14F-4D97-AF65-F5344CB8AC3E}">
        <p14:creationId xmlns:p14="http://schemas.microsoft.com/office/powerpoint/2010/main" xmlns="" val="157064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a:xfrm>
            <a:off x="457200" y="274638"/>
            <a:ext cx="8229600" cy="274042"/>
          </a:xfrm>
        </p:spPr>
        <p:txBody>
          <a:bodyPr>
            <a:normAutofit fontScale="90000"/>
          </a:bodyPr>
          <a:lstStyle/>
          <a:p>
            <a:endParaRPr lang="tr-TR" dirty="0"/>
          </a:p>
        </p:txBody>
      </p:sp>
      <p:sp>
        <p:nvSpPr>
          <p:cNvPr id="6" name="İçerik Yer Tutucusu 5"/>
          <p:cNvSpPr>
            <a:spLocks noGrp="1"/>
          </p:cNvSpPr>
          <p:nvPr>
            <p:ph idx="1"/>
          </p:nvPr>
        </p:nvSpPr>
        <p:spPr>
          <a:xfrm>
            <a:off x="457200" y="620688"/>
            <a:ext cx="8229600" cy="5832648"/>
          </a:xfrm>
        </p:spPr>
        <p:txBody>
          <a:bodyPr>
            <a:noAutofit/>
          </a:bodyPr>
          <a:lstStyle/>
          <a:p>
            <a:pPr algn="just"/>
            <a:r>
              <a:rPr lang="tr-TR" sz="2200" dirty="0" smtClean="0">
                <a:latin typeface="Cambria Math" pitchFamily="18" charset="0"/>
                <a:ea typeface="Cambria Math" pitchFamily="18" charset="0"/>
              </a:rPr>
              <a:t>Bir hafta içinde hangi konularda kime danışacağımı ve belgelerin içeriğine göre konuyla kimin ilgileneceğini öğrendim.</a:t>
            </a:r>
          </a:p>
          <a:p>
            <a:pPr algn="just"/>
            <a:r>
              <a:rPr lang="tr-TR" sz="2200" dirty="0" smtClean="0">
                <a:latin typeface="Cambria Math" pitchFamily="18" charset="0"/>
                <a:ea typeface="Cambria Math" pitchFamily="18" charset="0"/>
              </a:rPr>
              <a:t>KOBİ müşterileri her gün düzenli olarak işyerlerine ait olan talimatlar gönderirler. KOBİ çalışanları kendi aralarında firmaların paylaşımını yaptıklarından dolayı hangi müşteriler ile hangi sorumlunun ilgilendiğini öğrendim. Talimat içeriğinde genel olarak yapılacak olan EFT ve havale işlemleri oluyordu.</a:t>
            </a:r>
          </a:p>
          <a:p>
            <a:pPr algn="just"/>
            <a:r>
              <a:rPr lang="tr-TR" sz="2200" dirty="0" smtClean="0">
                <a:latin typeface="Cambria Math" pitchFamily="18" charset="0"/>
                <a:ea typeface="Cambria Math" pitchFamily="18" charset="0"/>
              </a:rPr>
              <a:t>Stajımın büyük bölümü KOBİ bölümünde gerçekleştiğinden genel olarak öğrendiğim konular EFT,  havale, virman, çek işlemleri, senet işlemleri, esnaf kredileri, müşteri dosyalarının düzenlenmesi gibiydi.</a:t>
            </a:r>
          </a:p>
          <a:p>
            <a:pPr algn="just"/>
            <a:r>
              <a:rPr lang="tr-TR" sz="2200" dirty="0">
                <a:latin typeface="Cambria Math" pitchFamily="18" charset="0"/>
                <a:ea typeface="Cambria Math" pitchFamily="18" charset="0"/>
              </a:rPr>
              <a:t>Bir bankada önemli olan iki husus varsa bunlardan biri müşteri memnuniyeti, diğeri ise müşteri bilgilerinin gizliliğiydi. Kısaca çalışanlar her zaman güler yüzlü ve çözüm odaklı olmalı ve müşterisi ile arasında geçen tüm işlemleri gizli tutmalıydı</a:t>
            </a:r>
            <a:r>
              <a:rPr lang="tr-TR" sz="2200" dirty="0" smtClean="0">
                <a:latin typeface="Cambria Math" pitchFamily="18" charset="0"/>
                <a:ea typeface="Cambria Math" pitchFamily="18" charset="0"/>
              </a:rPr>
              <a:t>.</a:t>
            </a:r>
            <a:endParaRPr lang="tr-TR" sz="2200" dirty="0">
              <a:latin typeface="Cambria Math" pitchFamily="18" charset="0"/>
              <a:ea typeface="Cambria Math" pitchFamily="18" charset="0"/>
            </a:endParaRPr>
          </a:p>
        </p:txBody>
      </p:sp>
    </p:spTree>
    <p:extLst>
      <p:ext uri="{BB962C8B-B14F-4D97-AF65-F5344CB8AC3E}">
        <p14:creationId xmlns:p14="http://schemas.microsoft.com/office/powerpoint/2010/main" xmlns="" val="342668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lstStyle/>
          <a:p>
            <a:endParaRPr lang="tr-TR" dirty="0"/>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67544" y="908720"/>
            <a:ext cx="8229600" cy="4968551"/>
          </a:xfrm>
        </p:spPr>
      </p:pic>
    </p:spTree>
    <p:extLst>
      <p:ext uri="{BB962C8B-B14F-4D97-AF65-F5344CB8AC3E}">
        <p14:creationId xmlns:p14="http://schemas.microsoft.com/office/powerpoint/2010/main" xmlns="" val="4007091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346050"/>
          </a:xfrm>
        </p:spPr>
        <p:txBody>
          <a:bodyPr>
            <a:normAutofit fontScale="90000"/>
          </a:bodyPr>
          <a:lstStyle/>
          <a:p>
            <a:endParaRPr lang="tr-TR" dirty="0"/>
          </a:p>
        </p:txBody>
      </p:sp>
      <p:sp>
        <p:nvSpPr>
          <p:cNvPr id="3" name="İçerik Yer Tutucusu 2"/>
          <p:cNvSpPr>
            <a:spLocks noGrp="1"/>
          </p:cNvSpPr>
          <p:nvPr>
            <p:ph idx="1"/>
          </p:nvPr>
        </p:nvSpPr>
        <p:spPr>
          <a:xfrm>
            <a:off x="467544" y="692696"/>
            <a:ext cx="8219256" cy="5433467"/>
          </a:xfrm>
        </p:spPr>
        <p:txBody>
          <a:bodyPr/>
          <a:lstStyle/>
          <a:p>
            <a:pPr algn="just"/>
            <a:r>
              <a:rPr lang="tr-TR" dirty="0" smtClean="0">
                <a:latin typeface="Cambria Math" pitchFamily="18" charset="0"/>
                <a:ea typeface="Cambria Math" pitchFamily="18" charset="0"/>
              </a:rPr>
              <a:t>Operasyon bölümünde genel olarak kasa açma, fatura yatırma, EFT ve havale işlemlerini gerçekleştirme, gişede yapılmak istenilen bazı işlemlere ikinci onay (İKON) verme, çek ve senetler ile ilgili tahsil işlemlerini gerçekleştirme, icra takibini gerçekleştirme, o günkü kasa sayımının kaydını tutma gibi işlemler yapılmaktadır. Yapılan her işlem fatura ve dekontlara aktarılır. </a:t>
            </a:r>
          </a:p>
          <a:p>
            <a:pPr algn="just"/>
            <a:r>
              <a:rPr lang="tr-TR" dirty="0" smtClean="0">
                <a:latin typeface="Cambria Math" pitchFamily="18" charset="0"/>
                <a:ea typeface="Cambria Math" pitchFamily="18" charset="0"/>
              </a:rPr>
              <a:t>Gişe bence bankada en yoğun geçen ve müşteri ilişkilerinin çok fazla olduğu bölümdü. Gişe çalışanı müşteriye para çekme, para yatırma, EFT ve havale gerçekleştirme, hesabı açılan müşteriye hesap numarası ve IBAN bilgilerini verme, müşteri kartlarını teslim etme ve tüm bu işlemleri olabildiğince hızlı gerçekleştirme konusunda yardımcı olmaktadır. Yapılan her işlem dekonta aktarılır ve saklanır.</a:t>
            </a:r>
            <a:endParaRPr lang="tr-TR" dirty="0">
              <a:latin typeface="Cambria Math" pitchFamily="18" charset="0"/>
              <a:ea typeface="Cambria Math" pitchFamily="18" charset="0"/>
            </a:endParaRPr>
          </a:p>
        </p:txBody>
      </p:sp>
    </p:spTree>
    <p:extLst>
      <p:ext uri="{BB962C8B-B14F-4D97-AF65-F5344CB8AC3E}">
        <p14:creationId xmlns:p14="http://schemas.microsoft.com/office/powerpoint/2010/main" xmlns="" val="659836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Hasır">
  <a:themeElements>
    <a:clrScheme name="Hasır">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y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asır">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221</TotalTime>
  <Words>962</Words>
  <Application>Microsoft Office PowerPoint</Application>
  <PresentationFormat>Ekran Gösterisi (4:3)</PresentationFormat>
  <Paragraphs>40</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Hasır</vt:lpstr>
      <vt:lpstr>STAJYERLİK SERÜVENİ</vt:lpstr>
      <vt:lpstr>STAJ YAPMAYI TERCİH ETME SEBEBİ:</vt:lpstr>
      <vt:lpstr>NEDEN BANKA?</vt:lpstr>
      <vt:lpstr>HALK BANKASI İLE TANIŞMA</vt:lpstr>
      <vt:lpstr>VE STAJ BAŞLADI…</vt:lpstr>
      <vt:lpstr>STAJ SÜRESİNCE ÖĞRENDİKLERİM</vt:lpstr>
      <vt:lpstr>Slayt 7</vt:lpstr>
      <vt:lpstr>Slayt 8</vt:lpstr>
      <vt:lpstr>Slayt 9</vt:lpstr>
      <vt:lpstr>Slayt 10</vt:lpstr>
      <vt:lpstr>STAJ SÜRESİNCE ÖĞRENEMEDİKLERİM</vt:lpstr>
      <vt:lpstr>STAJ YAPMANIN BANA SAĞLADIĞI FAYDALAR</vt:lpstr>
      <vt:lpstr>DİNLEDİĞİNİZ İÇİN 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STAJYERLİK SERÜVENİ</dc:title>
  <dc:creator>Özge</dc:creator>
  <cp:lastModifiedBy>user</cp:lastModifiedBy>
  <cp:revision>25</cp:revision>
  <dcterms:created xsi:type="dcterms:W3CDTF">2019-04-18T20:50:04Z</dcterms:created>
  <dcterms:modified xsi:type="dcterms:W3CDTF">2019-05-15T10:32:32Z</dcterms:modified>
</cp:coreProperties>
</file>