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59" r:id="rId7"/>
    <p:sldId id="260" r:id="rId8"/>
    <p:sldId id="261" r:id="rId9"/>
    <p:sldId id="262" r:id="rId10"/>
    <p:sldId id="263"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35773AF-82EF-4F14-A2A6-EE1A0FB352BA}"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235552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5773AF-82EF-4F14-A2A6-EE1A0FB352BA}"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114682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5773AF-82EF-4F14-A2A6-EE1A0FB352BA}"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3995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5773AF-82EF-4F14-A2A6-EE1A0FB352BA}"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162623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35773AF-82EF-4F14-A2A6-EE1A0FB352BA}"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32187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35773AF-82EF-4F14-A2A6-EE1A0FB352BA}"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370052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35773AF-82EF-4F14-A2A6-EE1A0FB352BA}" type="datetimeFigureOut">
              <a:rPr lang="tr-TR" smtClean="0"/>
              <a:t>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23261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35773AF-82EF-4F14-A2A6-EE1A0FB352BA}" type="datetimeFigureOut">
              <a:rPr lang="tr-TR" smtClean="0"/>
              <a:t>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6011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5773AF-82EF-4F14-A2A6-EE1A0FB352BA}" type="datetimeFigureOut">
              <a:rPr lang="tr-TR" smtClean="0"/>
              <a:t>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1698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35773AF-82EF-4F14-A2A6-EE1A0FB352BA}"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133869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35773AF-82EF-4F14-A2A6-EE1A0FB352BA}"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F28DA8-3643-4FCC-BCF4-7CB8AC5594B9}" type="slidenum">
              <a:rPr lang="tr-TR" smtClean="0"/>
              <a:t>‹#›</a:t>
            </a:fld>
            <a:endParaRPr lang="tr-TR"/>
          </a:p>
        </p:txBody>
      </p:sp>
    </p:spTree>
    <p:extLst>
      <p:ext uri="{BB962C8B-B14F-4D97-AF65-F5344CB8AC3E}">
        <p14:creationId xmlns:p14="http://schemas.microsoft.com/office/powerpoint/2010/main" val="256948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773AF-82EF-4F14-A2A6-EE1A0FB352BA}" type="datetimeFigureOut">
              <a:rPr lang="tr-TR" smtClean="0"/>
              <a:t>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28DA8-3643-4FCC-BCF4-7CB8AC5594B9}" type="slidenum">
              <a:rPr lang="tr-TR" smtClean="0"/>
              <a:t>‹#›</a:t>
            </a:fld>
            <a:endParaRPr lang="tr-TR"/>
          </a:p>
        </p:txBody>
      </p:sp>
    </p:spTree>
    <p:extLst>
      <p:ext uri="{BB962C8B-B14F-4D97-AF65-F5344CB8AC3E}">
        <p14:creationId xmlns:p14="http://schemas.microsoft.com/office/powerpoint/2010/main" val="2306118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77091"/>
            <a:ext cx="9144000" cy="6442364"/>
          </a:xfrm>
        </p:spPr>
        <p:txBody>
          <a:bodyPr>
            <a:normAutofit/>
          </a:bodyPr>
          <a:lstStyle/>
          <a:p>
            <a:r>
              <a:rPr lang="tr-TR" b="1" dirty="0" smtClean="0">
                <a:latin typeface="Times New Roman" panose="02020603050405020304" pitchFamily="18" charset="0"/>
                <a:cs typeface="Times New Roman" panose="02020603050405020304" pitchFamily="18" charset="0"/>
              </a:rPr>
              <a:t>EKONOMETRİ BÖLÜMÜ</a:t>
            </a:r>
          </a:p>
          <a:p>
            <a:endParaRPr lang="tr-TR" b="1" dirty="0">
              <a:latin typeface="Times New Roman" panose="02020603050405020304" pitchFamily="18" charset="0"/>
              <a:cs typeface="Times New Roman" panose="02020603050405020304" pitchFamily="18" charset="0"/>
            </a:endParaRPr>
          </a:p>
          <a:p>
            <a:endParaRPr lang="tr-TR" b="1" dirty="0" smtClean="0">
              <a:latin typeface="Times New Roman" panose="02020603050405020304" pitchFamily="18" charset="0"/>
              <a:cs typeface="Times New Roman" panose="02020603050405020304" pitchFamily="18" charset="0"/>
            </a:endParaRPr>
          </a:p>
          <a:p>
            <a:endParaRPr lang="tr-TR" b="1" dirty="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YASAL DÜZENLEMELERİN TRAFİK KAZALARINA TÜRKİYE’DEKİ ETKİSİ, 2000-2017</a:t>
            </a:r>
          </a:p>
          <a:p>
            <a:endParaRPr lang="tr-TR" b="1" dirty="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OĞUZHAN GÜNEY</a:t>
            </a:r>
          </a:p>
          <a:p>
            <a:r>
              <a:rPr lang="tr-TR" b="1" dirty="0" smtClean="0">
                <a:latin typeface="Times New Roman" panose="02020603050405020304" pitchFamily="18" charset="0"/>
                <a:cs typeface="Times New Roman" panose="02020603050405020304" pitchFamily="18" charset="0"/>
              </a:rPr>
              <a:t>B151818303</a:t>
            </a:r>
          </a:p>
          <a:p>
            <a:r>
              <a:rPr lang="tr-TR" b="1" dirty="0" smtClean="0">
                <a:latin typeface="Times New Roman" panose="02020603050405020304" pitchFamily="18" charset="0"/>
                <a:cs typeface="Times New Roman" panose="02020603050405020304" pitchFamily="18" charset="0"/>
              </a:rPr>
              <a:t>ÖMER FARUK TERZİ</a:t>
            </a:r>
          </a:p>
          <a:p>
            <a:r>
              <a:rPr lang="tr-TR" b="1" dirty="0" smtClean="0">
                <a:latin typeface="Times New Roman" panose="02020603050405020304" pitchFamily="18" charset="0"/>
                <a:cs typeface="Times New Roman" panose="02020603050405020304" pitchFamily="18" charset="0"/>
              </a:rPr>
              <a:t>B151818038</a:t>
            </a:r>
          </a:p>
          <a:p>
            <a:endParaRPr lang="tr-TR" b="1" dirty="0">
              <a:latin typeface="Times New Roman" panose="02020603050405020304" pitchFamily="18" charset="0"/>
              <a:cs typeface="Times New Roman" panose="02020603050405020304" pitchFamily="18" charset="0"/>
            </a:endParaRPr>
          </a:p>
          <a:p>
            <a:r>
              <a:rPr lang="tr-TR" b="1" u="sng" dirty="0" smtClean="0">
                <a:latin typeface="Times New Roman" panose="02020603050405020304" pitchFamily="18" charset="0"/>
                <a:cs typeface="Times New Roman" panose="02020603050405020304" pitchFamily="18" charset="0"/>
              </a:rPr>
              <a:t>DANIŞMAN</a:t>
            </a:r>
          </a:p>
          <a:p>
            <a:r>
              <a:rPr lang="tr-TR" b="1" dirty="0" err="1" smtClean="0">
                <a:latin typeface="Times New Roman" panose="02020603050405020304" pitchFamily="18" charset="0"/>
                <a:cs typeface="Times New Roman" panose="02020603050405020304" pitchFamily="18" charset="0"/>
              </a:rPr>
              <a:t>Dr.Öğr.Üyesi</a:t>
            </a:r>
            <a:r>
              <a:rPr lang="tr-TR" b="1" dirty="0" smtClean="0">
                <a:latin typeface="Times New Roman" panose="02020603050405020304" pitchFamily="18" charset="0"/>
                <a:cs typeface="Times New Roman" panose="02020603050405020304" pitchFamily="18" charset="0"/>
              </a:rPr>
              <a:t> Avni Önder HANEDAR</a:t>
            </a:r>
          </a:p>
        </p:txBody>
      </p:sp>
    </p:spTree>
    <p:extLst>
      <p:ext uri="{BB962C8B-B14F-4D97-AF65-F5344CB8AC3E}">
        <p14:creationId xmlns:p14="http://schemas.microsoft.com/office/powerpoint/2010/main" val="580808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SONUÇ VE DEĞERLENDİRME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25624"/>
            <a:ext cx="10515600" cy="4769139"/>
          </a:xfrm>
        </p:spPr>
        <p:txBody>
          <a:bodyPr/>
          <a:lstStyle/>
          <a:p>
            <a:r>
              <a:rPr lang="tr-TR" dirty="0" smtClean="0"/>
              <a:t>Çalışmadan elde edilen sonuçlar ülke çapındaki yasal düzenlemelerin trafik kazaları üzerinde anlamlı bir etkisi olmadığını gösterse de okuma-yazma oranlarındaki artışın trafik kazalarını azaltmada anlamlı bir etkisi olduğunu göstermektedir. Diğer yandan nüfus ve taşıt sayılarındaki artış beraberinde trafik kazalarını da arttırmaktadır. Genel olarak bakıldığında çalışmadan çıkarılabilecek sonuç, Türkiye’deki illerin trafik kaza sayılarının önlenebilir boyutta arttığıdır. </a:t>
            </a:r>
          </a:p>
          <a:p>
            <a:endParaRPr lang="tr-TR" dirty="0"/>
          </a:p>
        </p:txBody>
      </p:sp>
    </p:spTree>
    <p:extLst>
      <p:ext uri="{BB962C8B-B14F-4D97-AF65-F5344CB8AC3E}">
        <p14:creationId xmlns:p14="http://schemas.microsoft.com/office/powerpoint/2010/main" val="230097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43891"/>
            <a:ext cx="10515600" cy="4833072"/>
          </a:xfrm>
        </p:spPr>
        <p:txBody>
          <a:bodyPr/>
          <a:lstStyle/>
          <a:p>
            <a:pPr marL="0" indent="0">
              <a:buNone/>
            </a:pPr>
            <a:r>
              <a:rPr lang="tr-TR" dirty="0" smtClean="0">
                <a:latin typeface="Times New Roman" panose="02020603050405020304" pitchFamily="18" charset="0"/>
                <a:cs typeface="Times New Roman" panose="02020603050405020304" pitchFamily="18" charset="0"/>
              </a:rPr>
              <a:t>Her geçen yıl motorlu kara taşıt sayısının, okuma yazma oranının artmasının yanında nüfus artış hızımızın azaldığını belirtmek gerekir. Bu değişkenlerdeki artış ya da azalışın trafik kazalarının artış-azalışına olumlu ya da olumsuz etkileri mevcuttur. Trafik kazaları, ülkemizde hatta Dünya’da önemli bir sorundur. Bu sorunun önüne geçebilmek adına yasaların ve kuralların daha caydırıcı olması gerekmektedir. Kazalar, sosyal sorunlar teşkil etmekle beraber ekonomik sorunlar da teşkil etmektedir. Ve bu sorunlar da zor zamanlar geçiren ülke ekonomisini daha da zor duruma sokmada bir etken olmaktadır.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377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latin typeface="Times New Roman" panose="02020603050405020304" pitchFamily="18" charset="0"/>
                <a:cs typeface="Times New Roman" panose="02020603050405020304" pitchFamily="18" charset="0"/>
              </a:rPr>
              <a:t>Trafik Tanımı ve Tarihçesi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Trafik, kara, deniz, ve hava taşımacılığında kullanılan araçların hareketlerine verilen isimdir. Genel anlamıyla trafik denildiğinde yayaların, hayvanların, ve taşıtların kara yolları üzerindeki, trenlerin demiryollarındaki, gemilerin deniz ve öteki su yolları üzerindeki ve uçakların havayolları ve limanlardaki tüm hareketleri anlamına gelmektedir. </a:t>
            </a:r>
          </a:p>
          <a:p>
            <a:r>
              <a:rPr lang="tr-TR" dirty="0">
                <a:latin typeface="Times New Roman" panose="02020603050405020304" pitchFamily="18" charset="0"/>
                <a:cs typeface="Times New Roman" panose="02020603050405020304" pitchFamily="18" charset="0"/>
              </a:rPr>
              <a:t>1771’ de bir Fransız mühendisi, ilk kez üç tekerlekli bir araç yaptı ve buna kendi </a:t>
            </a:r>
            <a:r>
              <a:rPr lang="tr-TR" dirty="0" smtClean="0">
                <a:latin typeface="Times New Roman" panose="02020603050405020304" pitchFamily="18" charset="0"/>
                <a:cs typeface="Times New Roman" panose="02020603050405020304" pitchFamily="18" charset="0"/>
              </a:rPr>
              <a:t>kendine hareket eden anlamında otomobil adını verdi.</a:t>
            </a:r>
          </a:p>
          <a:p>
            <a:r>
              <a:rPr lang="tr-TR" dirty="0" smtClean="0">
                <a:latin typeface="Times New Roman" panose="02020603050405020304" pitchFamily="18" charset="0"/>
                <a:cs typeface="Times New Roman" panose="02020603050405020304" pitchFamily="18" charset="0"/>
              </a:rPr>
              <a:t>Yolda duvara çarparak oluşan kaza, ilk trafik kazası olarak anılmaktadır</a:t>
            </a:r>
            <a:r>
              <a:rPr lang="tr-TR" dirty="0" smtClean="0"/>
              <a:t>.</a:t>
            </a:r>
            <a:endParaRPr lang="tr-TR" dirty="0"/>
          </a:p>
        </p:txBody>
      </p:sp>
    </p:spTree>
    <p:extLst>
      <p:ext uri="{BB962C8B-B14F-4D97-AF65-F5344CB8AC3E}">
        <p14:creationId xmlns:p14="http://schemas.microsoft.com/office/powerpoint/2010/main" val="552771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091334"/>
            <a:ext cx="10515600" cy="4351338"/>
          </a:xfrm>
        </p:spPr>
        <p:txBody>
          <a:bodyPr>
            <a:normAutofit/>
          </a:bodyPr>
          <a:lstStyle/>
          <a:p>
            <a:r>
              <a:rPr lang="tr-TR" dirty="0" smtClean="0">
                <a:latin typeface="Times New Roman" panose="02020603050405020304" pitchFamily="18" charset="0"/>
                <a:cs typeface="Times New Roman" panose="02020603050405020304" pitchFamily="18" charset="0"/>
              </a:rPr>
              <a:t>1776’da</a:t>
            </a:r>
            <a:r>
              <a:rPr lang="tr-TR" dirty="0">
                <a:latin typeface="Times New Roman" panose="02020603050405020304" pitchFamily="18" charset="0"/>
                <a:cs typeface="Times New Roman" panose="02020603050405020304" pitchFamily="18" charset="0"/>
              </a:rPr>
              <a:t>, kendi kendisine işleyen buharlı araçlar karayollarında kullanılmaya başlamıştır.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İngiltere’de </a:t>
            </a:r>
            <a:r>
              <a:rPr lang="tr-TR" dirty="0">
                <a:latin typeface="Times New Roman" panose="02020603050405020304" pitchFamily="18" charset="0"/>
                <a:cs typeface="Times New Roman" panose="02020603050405020304" pitchFamily="18" charset="0"/>
              </a:rPr>
              <a:t>1821’de ilk buharlı posta aracı ve sonra buharlı yangın söndürme aracı yapılmıştır. Bu aracın sebep olduğu ölüm, karayolu motorlu trafik döneminin ilk ölümü olarak belirlenmiştir. </a:t>
            </a:r>
          </a:p>
          <a:p>
            <a:r>
              <a:rPr lang="tr-TR" dirty="0" smtClean="0">
                <a:latin typeface="Times New Roman" panose="02020603050405020304" pitchFamily="18" charset="0"/>
                <a:cs typeface="Times New Roman" panose="02020603050405020304" pitchFamily="18" charset="0"/>
              </a:rPr>
              <a:t>Dünyada </a:t>
            </a:r>
            <a:r>
              <a:rPr lang="tr-TR" dirty="0">
                <a:latin typeface="Times New Roman" panose="02020603050405020304" pitchFamily="18" charset="0"/>
                <a:cs typeface="Times New Roman" panose="02020603050405020304" pitchFamily="18" charset="0"/>
              </a:rPr>
              <a:t>ilk trafik kanunu Amerika’da 1900 yılında yürürlüğe girdi. 1969’daki Amerika Karayolu Güvenliği Kanunu ile bu ülke trafiği düzene girdi.</a:t>
            </a:r>
            <a:r>
              <a:rPr lang="tr-TR" dirty="0"/>
              <a:t/>
            </a:r>
            <a:br>
              <a:rPr lang="tr-TR" dirty="0"/>
            </a:br>
            <a:endParaRPr lang="tr-TR" dirty="0"/>
          </a:p>
        </p:txBody>
      </p:sp>
    </p:spTree>
    <p:extLst>
      <p:ext uri="{BB962C8B-B14F-4D97-AF65-F5344CB8AC3E}">
        <p14:creationId xmlns:p14="http://schemas.microsoft.com/office/powerpoint/2010/main" val="4265783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3509" y="406689"/>
            <a:ext cx="10515600" cy="1325563"/>
          </a:xfrm>
        </p:spPr>
        <p:txBody>
          <a:bodyPr/>
          <a:lstStyle/>
          <a:p>
            <a:r>
              <a:rPr lang="tr-TR" dirty="0" smtClean="0">
                <a:latin typeface="Times New Roman" panose="02020603050405020304" pitchFamily="18" charset="0"/>
                <a:cs typeface="Times New Roman" panose="02020603050405020304" pitchFamily="18" charset="0"/>
              </a:rPr>
              <a:t>LİTERATÜR İNCELEMESİ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13509" y="1842654"/>
            <a:ext cx="10515600" cy="5209310"/>
          </a:xfrm>
        </p:spPr>
        <p:txBody>
          <a:bodyPr>
            <a:normAutofit/>
          </a:bodyPr>
          <a:lstStyle/>
          <a:p>
            <a:r>
              <a:rPr lang="tr-TR" b="1" dirty="0">
                <a:latin typeface="Times New Roman" panose="02020603050405020304" pitchFamily="18" charset="0"/>
                <a:cs typeface="Times New Roman" panose="02020603050405020304" pitchFamily="18" charset="0"/>
              </a:rPr>
              <a:t>Öztürk ve Eken (2006), </a:t>
            </a:r>
            <a:r>
              <a:rPr lang="tr-TR" dirty="0">
                <a:latin typeface="Times New Roman" panose="02020603050405020304" pitchFamily="18" charset="0"/>
                <a:cs typeface="Times New Roman" panose="02020603050405020304" pitchFamily="18" charset="0"/>
              </a:rPr>
              <a:t>Motorlu taşıt kazaları tüm dünyada olduğu gibi ülkemizde de önemli bir sorundur. Bu çalışmanın amacı motorlu taşıt satışlarındaki trendi belirleyip, satışlardaki değişikliklerin trafik kazaları üzerine olan etkilerini saptamaktır. </a:t>
            </a:r>
          </a:p>
          <a:p>
            <a:r>
              <a:rPr lang="tr-TR" b="1" dirty="0">
                <a:latin typeface="Times New Roman" panose="02020603050405020304" pitchFamily="18" charset="0"/>
                <a:cs typeface="Times New Roman" panose="02020603050405020304" pitchFamily="18" charset="0"/>
              </a:rPr>
              <a:t>Alp ve Engin (2011), </a:t>
            </a:r>
            <a:r>
              <a:rPr lang="tr-TR" dirty="0">
                <a:latin typeface="Times New Roman" panose="02020603050405020304" pitchFamily="18" charset="0"/>
                <a:cs typeface="Times New Roman" panose="02020603050405020304" pitchFamily="18" charset="0"/>
              </a:rPr>
              <a:t>Trafiğin olgusu insan, araç ve yol faktörlerinden ve bu faktörler arasındaki etkileşimden oluşmaktadır ve trafik kazaları, karayolları üzerinde hareket halinde bulunan araçların karıştığı ölüm, yaralanma ve maddi hasarla sonuçlanan olaylardır. Bu çalışmada resmi istatistiklerden farklı olarak daha ayrıntılı sonuçlar elde edebilmek için, trafik kazalarının genel nedenleri, hatalı sollama, aşırı hız, alkol kullanımı, uykusuzluk, kavşak öncelik kurallarına uyulmaması, taşıt kusuru ve yol kusuru olarak ele alınmıştır.</a:t>
            </a:r>
          </a:p>
          <a:p>
            <a:endParaRPr lang="tr-TR" dirty="0"/>
          </a:p>
        </p:txBody>
      </p:sp>
    </p:spTree>
    <p:extLst>
      <p:ext uri="{BB962C8B-B14F-4D97-AF65-F5344CB8AC3E}">
        <p14:creationId xmlns:p14="http://schemas.microsoft.com/office/powerpoint/2010/main" val="30265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48145"/>
            <a:ext cx="10515600" cy="5428818"/>
          </a:xfrm>
        </p:spPr>
        <p:txBody>
          <a:bodyPr>
            <a:normAutofit lnSpcReduction="10000"/>
          </a:bodyPr>
          <a:lstStyle/>
          <a:p>
            <a:r>
              <a:rPr lang="tr-TR" b="1" dirty="0">
                <a:latin typeface="Times New Roman" panose="02020603050405020304" pitchFamily="18" charset="0"/>
                <a:cs typeface="Times New Roman" panose="02020603050405020304" pitchFamily="18" charset="0"/>
              </a:rPr>
              <a:t>Özen, Genç, Kaya (2013), </a:t>
            </a:r>
            <a:r>
              <a:rPr lang="tr-TR" dirty="0">
                <a:latin typeface="Times New Roman" panose="02020603050405020304" pitchFamily="18" charset="0"/>
                <a:cs typeface="Times New Roman" panose="02020603050405020304" pitchFamily="18" charset="0"/>
              </a:rPr>
              <a:t>Dünya genelinde meydana gelen değişim ve gelişim “kaza” olarak adlandırılan istenmeyen sonuçları beraberinde getirmektedir. Bir değerlendirme yapıldığında; trafik kazalarının sonuçları itibari ile insanlara en büyük zararı veren kaza türleri arasında yerini aldığı söylenebilir. Bu çalışmada trafik kazalarının ekonomik yönü değil, daha çok sosyal boyutu ele alınarak, trafik kazalarının nedenleri yaya ve sürücü bakış açısı ile değerlendirilerek, kişilerin trafik konusundaki farkındalık düzeyleri ölçülmeye çalışılacaktır. Bu çalışma Uşak ilini kapsamaktadır. </a:t>
            </a:r>
          </a:p>
          <a:p>
            <a:r>
              <a:rPr lang="tr-TR" b="1" dirty="0">
                <a:latin typeface="Times New Roman" panose="02020603050405020304" pitchFamily="18" charset="0"/>
                <a:cs typeface="Times New Roman" panose="02020603050405020304" pitchFamily="18" charset="0"/>
              </a:rPr>
              <a:t>Ünlü, Biçer, </a:t>
            </a:r>
            <a:r>
              <a:rPr lang="tr-TR" b="1" dirty="0" err="1">
                <a:latin typeface="Times New Roman" panose="02020603050405020304" pitchFamily="18" charset="0"/>
                <a:cs typeface="Times New Roman" panose="02020603050405020304" pitchFamily="18" charset="0"/>
              </a:rPr>
              <a:t>Özcebe</a:t>
            </a:r>
            <a:r>
              <a:rPr lang="tr-TR" b="1" dirty="0">
                <a:latin typeface="Times New Roman" panose="02020603050405020304" pitchFamily="18" charset="0"/>
                <a:cs typeface="Times New Roman" panose="02020603050405020304" pitchFamily="18" charset="0"/>
              </a:rPr>
              <a:t> (2017), </a:t>
            </a:r>
            <a:r>
              <a:rPr lang="tr-TR" dirty="0">
                <a:latin typeface="Times New Roman" panose="02020603050405020304" pitchFamily="18" charset="0"/>
                <a:cs typeface="Times New Roman" panose="02020603050405020304" pitchFamily="18" charset="0"/>
              </a:rPr>
              <a:t>Bu çalışmanın amacı, Türkiye’de 2005-2014 yılları arasındaki ölümlü/yaralanmalı trafik kazalarını etkileyen risk faktörlerini araştırmaktır. Bu çalışma, Emniyet Genel Müdürlüğü’nün kayıtlarından elde edilen 2005-2014 yılları arasında gerçekleşen 1,656,403 ölümlü/yaralanmalı kazadan analizlere uygun 1,201,203 vaka raporunu değerlendirmiştir.</a:t>
            </a:r>
          </a:p>
          <a:p>
            <a:endParaRPr lang="tr-TR" dirty="0"/>
          </a:p>
        </p:txBody>
      </p:sp>
    </p:spTree>
    <p:extLst>
      <p:ext uri="{BB962C8B-B14F-4D97-AF65-F5344CB8AC3E}">
        <p14:creationId xmlns:p14="http://schemas.microsoft.com/office/powerpoint/2010/main" val="224666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VERİ VE MODEL</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Çalışmada kullanılan veri Türkiye’nin tüm illerinin trafik kaza sayıları, bu illerdeki motorlu araç sayıları, illerin nüfusları, ve okuma yazma oranlarıdır. Verilerin zaman aralığı olarak 2000-2017 yılları baz alınmıştır. Veriler genel itibariyle Türkiye İstatistik Kurumu’ndan elde edilmiştir. Verilerin zaman aralığı olarak 2000-2017 yıllarının baz alınmasındaki en önemli etken yakın tarih olması ve bu yıllarda motorlu taşıt sayılarının üst noktalara ulaşmasıdır.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6947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5855" y="166256"/>
            <a:ext cx="10577945" cy="6691744"/>
          </a:xfrm>
        </p:spPr>
        <p:txBody>
          <a:bodyPr>
            <a:normAutofit fontScale="55000" lnSpcReduction="20000"/>
          </a:bodyPr>
          <a:lstStyle/>
          <a:p>
            <a:pPr marL="0" indent="0">
              <a:buNone/>
            </a:pPr>
            <a:r>
              <a:rPr lang="tr-TR" sz="4000" b="1" dirty="0" smtClean="0">
                <a:latin typeface="Times New Roman" panose="02020603050405020304" pitchFamily="18" charset="0"/>
                <a:cs typeface="Times New Roman" panose="02020603050405020304" pitchFamily="18" charset="0"/>
              </a:rPr>
              <a:t>Çalışmada kullanılan modeli gösterecek olursak; </a:t>
            </a:r>
          </a:p>
          <a:p>
            <a:r>
              <a:rPr lang="tr-TR" sz="4000" dirty="0" err="1">
                <a:latin typeface="Times New Roman" panose="02020603050405020304" pitchFamily="18" charset="0"/>
                <a:cs typeface="Times New Roman" panose="02020603050405020304" pitchFamily="18" charset="0"/>
              </a:rPr>
              <a:t>KS</a:t>
            </a:r>
            <a:r>
              <a:rPr lang="tr-TR" sz="4000" baseline="-25000" dirty="0" err="1">
                <a:latin typeface="Times New Roman" panose="02020603050405020304" pitchFamily="18" charset="0"/>
                <a:cs typeface="Times New Roman" panose="02020603050405020304" pitchFamily="18" charset="0"/>
              </a:rPr>
              <a:t>it</a:t>
            </a:r>
            <a:r>
              <a:rPr lang="tr-TR" sz="4000" dirty="0">
                <a:latin typeface="Times New Roman" panose="02020603050405020304" pitchFamily="18" charset="0"/>
                <a:cs typeface="Times New Roman" panose="02020603050405020304" pitchFamily="18" charset="0"/>
              </a:rPr>
              <a:t> = β</a:t>
            </a:r>
            <a:r>
              <a:rPr lang="tr-TR" sz="4000" baseline="-25000" dirty="0">
                <a:latin typeface="Times New Roman" panose="02020603050405020304" pitchFamily="18" charset="0"/>
                <a:cs typeface="Times New Roman" panose="02020603050405020304" pitchFamily="18" charset="0"/>
              </a:rPr>
              <a:t>0</a:t>
            </a:r>
            <a:r>
              <a:rPr lang="tr-TR" sz="4000" dirty="0">
                <a:latin typeface="Times New Roman" panose="02020603050405020304" pitchFamily="18" charset="0"/>
                <a:cs typeface="Times New Roman" panose="02020603050405020304" pitchFamily="18" charset="0"/>
              </a:rPr>
              <a:t> + β</a:t>
            </a:r>
            <a:r>
              <a:rPr lang="tr-TR" sz="4000" baseline="-25000" dirty="0">
                <a:latin typeface="Times New Roman" panose="02020603050405020304" pitchFamily="18" charset="0"/>
                <a:cs typeface="Times New Roman" panose="02020603050405020304" pitchFamily="18" charset="0"/>
              </a:rPr>
              <a:t>1</a:t>
            </a:r>
            <a:r>
              <a:rPr lang="tr-TR" sz="4000" dirty="0">
                <a:latin typeface="Times New Roman" panose="02020603050405020304" pitchFamily="18" charset="0"/>
                <a:cs typeface="Times New Roman" panose="02020603050405020304" pitchFamily="18" charset="0"/>
              </a:rPr>
              <a:t>YD + β</a:t>
            </a:r>
            <a:r>
              <a:rPr lang="tr-TR" sz="4000" baseline="-25000" dirty="0">
                <a:latin typeface="Times New Roman" panose="02020603050405020304" pitchFamily="18" charset="0"/>
                <a:cs typeface="Times New Roman" panose="02020603050405020304" pitchFamily="18" charset="0"/>
              </a:rPr>
              <a:t>2</a:t>
            </a:r>
            <a:r>
              <a:rPr lang="tr-TR" sz="4000" dirty="0">
                <a:latin typeface="Times New Roman" panose="02020603050405020304" pitchFamily="18" charset="0"/>
                <a:cs typeface="Times New Roman" panose="02020603050405020304" pitchFamily="18" charset="0"/>
              </a:rPr>
              <a:t>OYO + β</a:t>
            </a:r>
            <a:r>
              <a:rPr lang="tr-TR" sz="4000" baseline="-25000" dirty="0">
                <a:latin typeface="Times New Roman" panose="02020603050405020304" pitchFamily="18" charset="0"/>
                <a:cs typeface="Times New Roman" panose="02020603050405020304" pitchFamily="18" charset="0"/>
              </a:rPr>
              <a:t>3</a:t>
            </a:r>
            <a:r>
              <a:rPr lang="tr-TR" sz="4000" dirty="0">
                <a:latin typeface="Times New Roman" panose="02020603050405020304" pitchFamily="18" charset="0"/>
                <a:cs typeface="Times New Roman" panose="02020603050405020304" pitchFamily="18" charset="0"/>
              </a:rPr>
              <a:t>NS + β</a:t>
            </a:r>
            <a:r>
              <a:rPr lang="tr-TR" sz="4000" baseline="-25000" dirty="0">
                <a:latin typeface="Times New Roman" panose="02020603050405020304" pitchFamily="18" charset="0"/>
                <a:cs typeface="Times New Roman" panose="02020603050405020304" pitchFamily="18" charset="0"/>
              </a:rPr>
              <a:t>4</a:t>
            </a:r>
            <a:r>
              <a:rPr lang="tr-TR" sz="4000" dirty="0">
                <a:latin typeface="Times New Roman" panose="02020603050405020304" pitchFamily="18" charset="0"/>
                <a:cs typeface="Times New Roman" panose="02020603050405020304" pitchFamily="18" charset="0"/>
              </a:rPr>
              <a:t>TS + β</a:t>
            </a:r>
            <a:r>
              <a:rPr lang="tr-TR" sz="4000" baseline="-25000" dirty="0">
                <a:latin typeface="Times New Roman" panose="02020603050405020304" pitchFamily="18" charset="0"/>
                <a:cs typeface="Times New Roman" panose="02020603050405020304" pitchFamily="18" charset="0"/>
              </a:rPr>
              <a:t>5</a:t>
            </a:r>
            <a:r>
              <a:rPr lang="tr-TR" sz="4000" dirty="0">
                <a:latin typeface="Times New Roman" panose="02020603050405020304" pitchFamily="18" charset="0"/>
                <a:cs typeface="Times New Roman" panose="02020603050405020304" pitchFamily="18" charset="0"/>
              </a:rPr>
              <a:t>Y</a:t>
            </a:r>
            <a:r>
              <a:rPr lang="tr-TR" sz="4000" baseline="-25000" dirty="0">
                <a:latin typeface="Times New Roman" panose="02020603050405020304" pitchFamily="18" charset="0"/>
                <a:cs typeface="Times New Roman" panose="02020603050405020304" pitchFamily="18" charset="0"/>
              </a:rPr>
              <a:t>i</a:t>
            </a:r>
            <a:r>
              <a:rPr lang="tr-TR" sz="4000" dirty="0">
                <a:latin typeface="Times New Roman" panose="02020603050405020304" pitchFamily="18" charset="0"/>
                <a:cs typeface="Times New Roman" panose="02020603050405020304" pitchFamily="18" charset="0"/>
              </a:rPr>
              <a:t> + β</a:t>
            </a:r>
            <a:r>
              <a:rPr lang="tr-TR" sz="4000" baseline="-25000" dirty="0">
                <a:latin typeface="Times New Roman" panose="02020603050405020304" pitchFamily="18" charset="0"/>
                <a:cs typeface="Times New Roman" panose="02020603050405020304" pitchFamily="18" charset="0"/>
              </a:rPr>
              <a:t>6</a:t>
            </a:r>
            <a:r>
              <a:rPr lang="tr-TR" sz="4000" dirty="0">
                <a:latin typeface="Times New Roman" panose="02020603050405020304" pitchFamily="18" charset="0"/>
                <a:cs typeface="Times New Roman" panose="02020603050405020304" pitchFamily="18" charset="0"/>
              </a:rPr>
              <a:t>I</a:t>
            </a:r>
            <a:r>
              <a:rPr lang="tr-TR" sz="4000" baseline="-25000" dirty="0">
                <a:latin typeface="Times New Roman" panose="02020603050405020304" pitchFamily="18" charset="0"/>
                <a:cs typeface="Times New Roman" panose="02020603050405020304" pitchFamily="18" charset="0"/>
              </a:rPr>
              <a:t>t</a:t>
            </a:r>
            <a:r>
              <a:rPr lang="tr-TR" sz="4000" dirty="0">
                <a:latin typeface="Times New Roman" panose="02020603050405020304" pitchFamily="18" charset="0"/>
                <a:cs typeface="Times New Roman" panose="02020603050405020304" pitchFamily="18" charset="0"/>
              </a:rPr>
              <a:t> + u</a:t>
            </a:r>
            <a:r>
              <a:rPr lang="tr-TR" sz="4000" baseline="-25000" dirty="0">
                <a:latin typeface="Times New Roman" panose="02020603050405020304" pitchFamily="18" charset="0"/>
                <a:cs typeface="Times New Roman" panose="02020603050405020304" pitchFamily="18" charset="0"/>
              </a:rPr>
              <a:t>t</a:t>
            </a:r>
            <a:r>
              <a:rPr lang="tr-TR" sz="4000" dirty="0">
                <a:latin typeface="Times New Roman" panose="02020603050405020304" pitchFamily="18" charset="0"/>
                <a:cs typeface="Times New Roman" panose="02020603050405020304" pitchFamily="18" charset="0"/>
              </a:rPr>
              <a:t> şeklindedir.</a:t>
            </a:r>
          </a:p>
          <a:p>
            <a:r>
              <a:rPr lang="tr-TR" sz="4000" dirty="0">
                <a:latin typeface="Times New Roman" panose="02020603050405020304" pitchFamily="18" charset="0"/>
                <a:cs typeface="Times New Roman" panose="02020603050405020304" pitchFamily="18" charset="0"/>
              </a:rPr>
              <a:t>Modeli tanımlamak gerekirse ;</a:t>
            </a:r>
          </a:p>
          <a:p>
            <a:r>
              <a:rPr lang="tr-TR" sz="4000" dirty="0">
                <a:latin typeface="Times New Roman" panose="02020603050405020304" pitchFamily="18" charset="0"/>
                <a:cs typeface="Times New Roman" panose="02020603050405020304" pitchFamily="18" charset="0"/>
              </a:rPr>
              <a:t>KS : Kaza Sayısı </a:t>
            </a:r>
          </a:p>
          <a:p>
            <a:r>
              <a:rPr lang="tr-TR" sz="4000" dirty="0">
                <a:latin typeface="Times New Roman" panose="02020603050405020304" pitchFamily="18" charset="0"/>
                <a:cs typeface="Times New Roman" panose="02020603050405020304" pitchFamily="18" charset="0"/>
              </a:rPr>
              <a:t>YD : Yasal Düzenleme</a:t>
            </a:r>
          </a:p>
          <a:p>
            <a:r>
              <a:rPr lang="tr-TR" sz="4000" dirty="0">
                <a:latin typeface="Times New Roman" panose="02020603050405020304" pitchFamily="18" charset="0"/>
                <a:cs typeface="Times New Roman" panose="02020603050405020304" pitchFamily="18" charset="0"/>
              </a:rPr>
              <a:t>OYO : Okuma-Yazma Oranı</a:t>
            </a:r>
          </a:p>
          <a:p>
            <a:r>
              <a:rPr lang="tr-TR" sz="4000" dirty="0">
                <a:latin typeface="Times New Roman" panose="02020603050405020304" pitchFamily="18" charset="0"/>
                <a:cs typeface="Times New Roman" panose="02020603050405020304" pitchFamily="18" charset="0"/>
              </a:rPr>
              <a:t>NS : Nüfus Sayısı </a:t>
            </a:r>
          </a:p>
          <a:p>
            <a:r>
              <a:rPr lang="tr-TR" sz="4000" dirty="0">
                <a:latin typeface="Times New Roman" panose="02020603050405020304" pitchFamily="18" charset="0"/>
                <a:cs typeface="Times New Roman" panose="02020603050405020304" pitchFamily="18" charset="0"/>
              </a:rPr>
              <a:t>TS : Taşıt Sayısı</a:t>
            </a:r>
          </a:p>
          <a:p>
            <a:r>
              <a:rPr lang="tr-TR" sz="4000" dirty="0">
                <a:latin typeface="Times New Roman" panose="02020603050405020304" pitchFamily="18" charset="0"/>
                <a:cs typeface="Times New Roman" panose="02020603050405020304" pitchFamily="18" charset="0"/>
              </a:rPr>
              <a:t>Y : Yıl </a:t>
            </a:r>
          </a:p>
          <a:p>
            <a:r>
              <a:rPr lang="tr-TR" sz="4000" dirty="0">
                <a:latin typeface="Times New Roman" panose="02020603050405020304" pitchFamily="18" charset="0"/>
                <a:cs typeface="Times New Roman" panose="02020603050405020304" pitchFamily="18" charset="0"/>
              </a:rPr>
              <a:t>I : İller </a:t>
            </a:r>
          </a:p>
          <a:p>
            <a:r>
              <a:rPr lang="tr-TR" sz="4000" dirty="0">
                <a:latin typeface="Times New Roman" panose="02020603050405020304" pitchFamily="18" charset="0"/>
                <a:cs typeface="Times New Roman" panose="02020603050405020304" pitchFamily="18" charset="0"/>
              </a:rPr>
              <a:t>u : Hata Terimi </a:t>
            </a:r>
          </a:p>
          <a:p>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0</a:t>
            </a:r>
            <a:r>
              <a:rPr lang="tr-TR" sz="4000" dirty="0">
                <a:latin typeface="Times New Roman" panose="02020603050405020304" pitchFamily="18" charset="0"/>
                <a:cs typeface="Times New Roman" panose="02020603050405020304" pitchFamily="18" charset="0"/>
              </a:rPr>
              <a:t> : Sabit </a:t>
            </a:r>
          </a:p>
          <a:p>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1 , </a:t>
            </a:r>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2 , </a:t>
            </a:r>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3, </a:t>
            </a:r>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4, </a:t>
            </a:r>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5, </a:t>
            </a:r>
            <a:r>
              <a:rPr lang="tr-TR" sz="4000" dirty="0">
                <a:latin typeface="Times New Roman" panose="02020603050405020304" pitchFamily="18" charset="0"/>
                <a:cs typeface="Times New Roman" panose="02020603050405020304" pitchFamily="18" charset="0"/>
              </a:rPr>
              <a:t>β</a:t>
            </a:r>
            <a:r>
              <a:rPr lang="tr-TR" sz="4000" baseline="-25000" dirty="0">
                <a:latin typeface="Times New Roman" panose="02020603050405020304" pitchFamily="18" charset="0"/>
                <a:cs typeface="Times New Roman" panose="02020603050405020304" pitchFamily="18" charset="0"/>
              </a:rPr>
              <a:t>6</a:t>
            </a:r>
            <a:r>
              <a:rPr lang="tr-TR" sz="4000" dirty="0">
                <a:latin typeface="Times New Roman" panose="02020603050405020304" pitchFamily="18" charset="0"/>
                <a:cs typeface="Times New Roman" panose="02020603050405020304" pitchFamily="18" charset="0"/>
              </a:rPr>
              <a:t> ; eğim katsayılarıdır. </a:t>
            </a:r>
            <a:endParaRPr lang="tr-TR" sz="4000" dirty="0" smtClean="0">
              <a:latin typeface="Times New Roman" panose="02020603050405020304" pitchFamily="18" charset="0"/>
              <a:cs typeface="Times New Roman" panose="02020603050405020304" pitchFamily="18" charset="0"/>
            </a:endParaRPr>
          </a:p>
          <a:p>
            <a:pPr marL="0" indent="0">
              <a:buNone/>
            </a:pPr>
            <a:endParaRPr lang="tr-TR" sz="4000" dirty="0">
              <a:latin typeface="Times New Roman" panose="02020603050405020304" pitchFamily="18" charset="0"/>
              <a:cs typeface="Times New Roman" panose="02020603050405020304" pitchFamily="18" charset="0"/>
            </a:endParaRPr>
          </a:p>
          <a:p>
            <a:pPr marL="0" indent="0">
              <a:buNone/>
            </a:pPr>
            <a:r>
              <a:rPr lang="tr-TR" sz="4000" dirty="0">
                <a:latin typeface="Times New Roman" panose="02020603050405020304" pitchFamily="18" charset="0"/>
                <a:cs typeface="Times New Roman" panose="02020603050405020304" pitchFamily="18" charset="0"/>
              </a:rPr>
              <a:t>Bağımlı değişken olarak kaza sayısı ele alınmıştır. Bunun sebebi, üzerinde gözlem yapmak istediğimiz ve neye ilişkin değişim gösterdiğini merak ettiğimiz değişken kaza sayılarıdır. Bağımsız değişkenlerde ise yasal düzenlemeler, nüfus sayısı, okuma-yazma oranı, taşıt sayısı, yıl, ve iller bulunmakta. Bağımsız değişkenler arasında asıl ilgilendiğimiz ve etkisini en fazla göstermesini beklediğimiz değişken yasal düzenlemelerdir.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082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2564" y="170222"/>
            <a:ext cx="10515600" cy="1325563"/>
          </a:xfrm>
        </p:spPr>
        <p:txBody>
          <a:bodyPr/>
          <a:lstStyle/>
          <a:p>
            <a:r>
              <a:rPr lang="tr-TR" b="1" dirty="0" smtClean="0">
                <a:latin typeface="Times New Roman" panose="02020603050405020304" pitchFamily="18" charset="0"/>
                <a:cs typeface="Times New Roman" panose="02020603050405020304" pitchFamily="18" charset="0"/>
              </a:rPr>
              <a:t>EKONOMETRİK SONUÇLAR </a:t>
            </a:r>
            <a:endParaRPr lang="tr-TR" b="1" dirty="0">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564" y="1495785"/>
            <a:ext cx="5721061" cy="2605159"/>
          </a:xfrm>
        </p:spPr>
      </p:pic>
      <p:sp>
        <p:nvSpPr>
          <p:cNvPr id="6" name="Metin kutusu 5"/>
          <p:cNvSpPr txBox="1"/>
          <p:nvPr/>
        </p:nvSpPr>
        <p:spPr>
          <a:xfrm>
            <a:off x="422564" y="4462164"/>
            <a:ext cx="5673436" cy="1938992"/>
          </a:xfrm>
          <a:prstGeom prst="rect">
            <a:avLst/>
          </a:prstGeom>
          <a:noFill/>
        </p:spPr>
        <p:txBody>
          <a:bodyPr wrap="square" rtlCol="0">
            <a:spAutoFit/>
          </a:bodyPr>
          <a:lstStyle/>
          <a:p>
            <a:r>
              <a:rPr lang="tr-TR" sz="2000" dirty="0" smtClean="0">
                <a:latin typeface="Times New Roman" panose="02020603050405020304" pitchFamily="18" charset="0"/>
                <a:cs typeface="Times New Roman" panose="02020603050405020304" pitchFamily="18" charset="0"/>
              </a:rPr>
              <a:t>Tabloya göre sabit terim olan </a:t>
            </a:r>
            <a:r>
              <a:rPr lang="tr-TR" sz="2000" dirty="0" smtClean="0"/>
              <a:t>β</a:t>
            </a:r>
            <a:r>
              <a:rPr lang="tr-TR" sz="2000" baseline="-25000" dirty="0" smtClean="0"/>
              <a:t>0</a:t>
            </a:r>
            <a:r>
              <a:rPr lang="tr-TR" sz="2000" dirty="0" smtClean="0"/>
              <a:t> katsayısı bütün düzeylerde anlamlı sonuç verirken değişken katsayı, yani β</a:t>
            </a:r>
            <a:r>
              <a:rPr lang="tr-TR" sz="2000" baseline="-25000" dirty="0" smtClean="0"/>
              <a:t>1</a:t>
            </a:r>
            <a:r>
              <a:rPr lang="tr-TR" sz="2000" dirty="0" smtClean="0"/>
              <a:t> anlamlılık düzeylerinde anlamlı değildir. Burada sabit katsayısının yorumu, yasal düzenlemeler olmadığı takdirde yıllık kaza sayısı ortalama 1459.645’dir. </a:t>
            </a:r>
            <a:r>
              <a:rPr lang="tr-TR" sz="2000" dirty="0" smtClean="0">
                <a:latin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9237" y="1398190"/>
            <a:ext cx="5632738" cy="2800350"/>
          </a:xfrm>
          <a:prstGeom prst="rect">
            <a:avLst/>
          </a:prstGeom>
        </p:spPr>
      </p:pic>
      <p:sp>
        <p:nvSpPr>
          <p:cNvPr id="9" name="Metin kutusu 8"/>
          <p:cNvSpPr txBox="1"/>
          <p:nvPr/>
        </p:nvSpPr>
        <p:spPr>
          <a:xfrm>
            <a:off x="6359237" y="4462164"/>
            <a:ext cx="5411066" cy="1938992"/>
          </a:xfrm>
          <a:prstGeom prst="rect">
            <a:avLst/>
          </a:prstGeom>
          <a:noFill/>
        </p:spPr>
        <p:txBody>
          <a:bodyPr wrap="square" rtlCol="0">
            <a:spAutoFit/>
          </a:bodyPr>
          <a:lstStyle/>
          <a:p>
            <a:r>
              <a:rPr lang="tr-TR" sz="2000" dirty="0" smtClean="0">
                <a:latin typeface="Times New Roman" panose="02020603050405020304" pitchFamily="18" charset="0"/>
                <a:cs typeface="Times New Roman" panose="02020603050405020304" pitchFamily="18" charset="0"/>
              </a:rPr>
              <a:t>Tabloya göre yasal düzenlemelerdeki değişikliklerin olduğu her yıl kaza sayısını ortalama -31.32865 birim, </a:t>
            </a:r>
            <a:r>
              <a:rPr lang="tr-TR" sz="2000" dirty="0" err="1" smtClean="0">
                <a:latin typeface="Times New Roman" panose="02020603050405020304" pitchFamily="18" charset="0"/>
                <a:cs typeface="Times New Roman" panose="02020603050405020304" pitchFamily="18" charset="0"/>
              </a:rPr>
              <a:t>okumayazma</a:t>
            </a:r>
            <a:r>
              <a:rPr lang="tr-TR" sz="2000" dirty="0" smtClean="0">
                <a:latin typeface="Times New Roman" panose="02020603050405020304" pitchFamily="18" charset="0"/>
                <a:cs typeface="Times New Roman" panose="02020603050405020304" pitchFamily="18" charset="0"/>
              </a:rPr>
              <a:t> oranındaki bir birimlik artış 45.28639 birim, nüfustaki bir birimlik artış 0.0012 birim, taşıt sayısındaki bir birimlik artış 0.000086 birim arttırmaktadır.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362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11475"/>
            <a:ext cx="10515600" cy="1325563"/>
          </a:xfrm>
        </p:spPr>
        <p:txBody>
          <a:bodyPr/>
          <a:lstStyle/>
          <a:p>
            <a:r>
              <a:rPr lang="tr-TR" b="1" dirty="0" smtClean="0">
                <a:latin typeface="Times New Roman" panose="02020603050405020304" pitchFamily="18" charset="0"/>
                <a:cs typeface="Times New Roman" panose="02020603050405020304" pitchFamily="18" charset="0"/>
              </a:rPr>
              <a:t>HARİTALANDIRMA</a:t>
            </a:r>
            <a:endParaRPr lang="tr-TR" b="1" dirty="0">
              <a:latin typeface="Times New Roman" panose="02020603050405020304" pitchFamily="18" charset="0"/>
              <a:cs typeface="Times New Roman" panose="02020603050405020304" pitchFamily="18" charset="0"/>
            </a:endParaRPr>
          </a:p>
        </p:txBody>
      </p:sp>
      <p:pic>
        <p:nvPicPr>
          <p:cNvPr id="4" name="İçerik Yer Tutucusu 3"/>
          <p:cNvPicPr>
            <a:picLocks noGrp="1"/>
          </p:cNvPicPr>
          <p:nvPr>
            <p:ph idx="1"/>
          </p:nvPr>
        </p:nvPicPr>
        <p:blipFill>
          <a:blip r:embed="rId2"/>
          <a:srcRect/>
          <a:stretch>
            <a:fillRect/>
          </a:stretch>
        </p:blipFill>
        <p:spPr bwMode="auto">
          <a:xfrm>
            <a:off x="533400" y="1921024"/>
            <a:ext cx="5576455" cy="2304612"/>
          </a:xfrm>
          <a:prstGeom prst="rect">
            <a:avLst/>
          </a:prstGeom>
          <a:noFill/>
          <a:ln w="9525">
            <a:noFill/>
            <a:miter lim="800000"/>
            <a:headEnd/>
            <a:tailEnd/>
          </a:ln>
        </p:spPr>
      </p:pic>
      <p:sp>
        <p:nvSpPr>
          <p:cNvPr id="5" name="Metin kutusu 4"/>
          <p:cNvSpPr txBox="1"/>
          <p:nvPr/>
        </p:nvSpPr>
        <p:spPr>
          <a:xfrm>
            <a:off x="983673" y="1212348"/>
            <a:ext cx="4682836" cy="646331"/>
          </a:xfrm>
          <a:prstGeom prst="rect">
            <a:avLst/>
          </a:prstGeom>
          <a:noFill/>
        </p:spPr>
        <p:txBody>
          <a:bodyPr wrap="square" rtlCol="0">
            <a:spAutoFit/>
          </a:bodyPr>
          <a:lstStyle/>
          <a:p>
            <a:pPr algn="ctr"/>
            <a:r>
              <a:rPr lang="tr-TR" b="1" dirty="0" smtClean="0">
                <a:latin typeface="Times New Roman" panose="02020603050405020304" pitchFamily="18" charset="0"/>
                <a:cs typeface="Times New Roman" panose="02020603050405020304" pitchFamily="18" charset="0"/>
              </a:rPr>
              <a:t>Yasal Düzenlemelerin Olduğu Yıllarda Kaza Sayıları </a:t>
            </a:r>
            <a:endParaRPr lang="tr-TR" b="1" dirty="0">
              <a:latin typeface="Times New Roman" panose="02020603050405020304" pitchFamily="18" charset="0"/>
              <a:cs typeface="Times New Roman" panose="02020603050405020304" pitchFamily="18" charset="0"/>
            </a:endParaRPr>
          </a:p>
        </p:txBody>
      </p:sp>
      <p:pic>
        <p:nvPicPr>
          <p:cNvPr id="6" name="Resim 5"/>
          <p:cNvPicPr/>
          <p:nvPr/>
        </p:nvPicPr>
        <p:blipFill>
          <a:blip r:embed="rId3"/>
          <a:srcRect/>
          <a:stretch>
            <a:fillRect/>
          </a:stretch>
        </p:blipFill>
        <p:spPr bwMode="auto">
          <a:xfrm>
            <a:off x="779316" y="4915624"/>
            <a:ext cx="5424055" cy="1857375"/>
          </a:xfrm>
          <a:prstGeom prst="rect">
            <a:avLst/>
          </a:prstGeom>
          <a:noFill/>
          <a:ln w="9525">
            <a:noFill/>
            <a:miter lim="800000"/>
            <a:headEnd/>
            <a:tailEnd/>
          </a:ln>
        </p:spPr>
      </p:pic>
      <p:sp>
        <p:nvSpPr>
          <p:cNvPr id="7" name="Metin kutusu 6"/>
          <p:cNvSpPr txBox="1"/>
          <p:nvPr/>
        </p:nvSpPr>
        <p:spPr>
          <a:xfrm>
            <a:off x="1510144" y="4287981"/>
            <a:ext cx="3962400" cy="646331"/>
          </a:xfrm>
          <a:prstGeom prst="rect">
            <a:avLst/>
          </a:prstGeom>
          <a:noFill/>
        </p:spPr>
        <p:txBody>
          <a:bodyPr wrap="square" rtlCol="0">
            <a:spAutoFit/>
          </a:bodyPr>
          <a:lstStyle/>
          <a:p>
            <a:pPr algn="ctr"/>
            <a:r>
              <a:rPr lang="tr-TR" b="1" dirty="0" smtClean="0">
                <a:latin typeface="Times New Roman" panose="02020603050405020304" pitchFamily="18" charset="0"/>
                <a:cs typeface="Times New Roman" panose="02020603050405020304" pitchFamily="18" charset="0"/>
              </a:rPr>
              <a:t>Yasal Düzenlemelerin Olduğu Yıllarda Nüfus Sayıları</a:t>
            </a:r>
            <a:endParaRPr lang="tr-TR" b="1" dirty="0">
              <a:latin typeface="Times New Roman" panose="02020603050405020304" pitchFamily="18" charset="0"/>
              <a:cs typeface="Times New Roman" panose="02020603050405020304" pitchFamily="18" charset="0"/>
            </a:endParaRPr>
          </a:p>
        </p:txBody>
      </p:sp>
      <p:pic>
        <p:nvPicPr>
          <p:cNvPr id="9" name="Resim 8"/>
          <p:cNvPicPr/>
          <p:nvPr/>
        </p:nvPicPr>
        <p:blipFill>
          <a:blip r:embed="rId4"/>
          <a:srcRect/>
          <a:stretch>
            <a:fillRect/>
          </a:stretch>
        </p:blipFill>
        <p:spPr bwMode="auto">
          <a:xfrm>
            <a:off x="6179126" y="2027026"/>
            <a:ext cx="5760720" cy="1990792"/>
          </a:xfrm>
          <a:prstGeom prst="rect">
            <a:avLst/>
          </a:prstGeom>
          <a:noFill/>
          <a:ln w="9525">
            <a:noFill/>
            <a:miter lim="800000"/>
            <a:headEnd/>
            <a:tailEnd/>
          </a:ln>
        </p:spPr>
      </p:pic>
      <p:sp>
        <p:nvSpPr>
          <p:cNvPr id="10" name="Metin kutusu 9"/>
          <p:cNvSpPr txBox="1"/>
          <p:nvPr/>
        </p:nvSpPr>
        <p:spPr>
          <a:xfrm>
            <a:off x="6731922" y="1212347"/>
            <a:ext cx="4655127" cy="646331"/>
          </a:xfrm>
          <a:prstGeom prst="rect">
            <a:avLst/>
          </a:prstGeom>
          <a:noFill/>
        </p:spPr>
        <p:txBody>
          <a:bodyPr wrap="square" rtlCol="0">
            <a:spAutoFit/>
          </a:bodyPr>
          <a:lstStyle/>
          <a:p>
            <a:pPr algn="ctr"/>
            <a:r>
              <a:rPr lang="tr-TR" b="1" dirty="0" smtClean="0">
                <a:latin typeface="Times New Roman" panose="02020603050405020304" pitchFamily="18" charset="0"/>
                <a:cs typeface="Times New Roman" panose="02020603050405020304" pitchFamily="18" charset="0"/>
              </a:rPr>
              <a:t>Yasal Düzenlemelerin Olmadığı Yıllarda Kaza Sayıları </a:t>
            </a:r>
            <a:endParaRPr lang="tr-TR" b="1" dirty="0">
              <a:latin typeface="Times New Roman" panose="02020603050405020304" pitchFamily="18" charset="0"/>
              <a:cs typeface="Times New Roman" panose="02020603050405020304" pitchFamily="18" charset="0"/>
            </a:endParaRPr>
          </a:p>
        </p:txBody>
      </p:sp>
      <p:pic>
        <p:nvPicPr>
          <p:cNvPr id="11" name="Resim 10"/>
          <p:cNvPicPr/>
          <p:nvPr/>
        </p:nvPicPr>
        <p:blipFill>
          <a:blip r:embed="rId5"/>
          <a:srcRect/>
          <a:stretch>
            <a:fillRect/>
          </a:stretch>
        </p:blipFill>
        <p:spPr bwMode="auto">
          <a:xfrm>
            <a:off x="6431280" y="4861074"/>
            <a:ext cx="5760720" cy="1863725"/>
          </a:xfrm>
          <a:prstGeom prst="rect">
            <a:avLst/>
          </a:prstGeom>
          <a:noFill/>
          <a:ln w="9525">
            <a:noFill/>
            <a:miter lim="800000"/>
            <a:headEnd/>
            <a:tailEnd/>
          </a:ln>
        </p:spPr>
      </p:pic>
      <p:sp>
        <p:nvSpPr>
          <p:cNvPr id="12" name="Metin kutusu 11"/>
          <p:cNvSpPr txBox="1"/>
          <p:nvPr/>
        </p:nvSpPr>
        <p:spPr>
          <a:xfrm>
            <a:off x="7162107" y="4225636"/>
            <a:ext cx="4224942" cy="646331"/>
          </a:xfrm>
          <a:prstGeom prst="rect">
            <a:avLst/>
          </a:prstGeom>
          <a:noFill/>
        </p:spPr>
        <p:txBody>
          <a:bodyPr wrap="square" rtlCol="0">
            <a:spAutoFit/>
          </a:bodyPr>
          <a:lstStyle/>
          <a:p>
            <a:pPr algn="ctr"/>
            <a:r>
              <a:rPr lang="tr-TR" b="1" dirty="0" smtClean="0">
                <a:latin typeface="Times New Roman" panose="02020603050405020304" pitchFamily="18" charset="0"/>
                <a:cs typeface="Times New Roman" panose="02020603050405020304" pitchFamily="18" charset="0"/>
              </a:rPr>
              <a:t>Yasal Düzenlemelerin Olmadığı Yıllarda Nüfus Sayıları</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526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134</TotalTime>
  <Words>891</Words>
  <Application>Microsoft Office PowerPoint</Application>
  <PresentationFormat>Geniş ekran</PresentationFormat>
  <Paragraphs>53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PowerPoint Sunusu</vt:lpstr>
      <vt:lpstr>Trafik Tanımı ve Tarihçesi  </vt:lpstr>
      <vt:lpstr>PowerPoint Sunusu</vt:lpstr>
      <vt:lpstr>LİTERATÜR İNCELEMESİ</vt:lpstr>
      <vt:lpstr>PowerPoint Sunusu</vt:lpstr>
      <vt:lpstr>VERİ VE MODEL</vt:lpstr>
      <vt:lpstr>PowerPoint Sunusu</vt:lpstr>
      <vt:lpstr>EKONOMETRİK SONUÇLAR </vt:lpstr>
      <vt:lpstr>HARİTALANDIRMA</vt:lpstr>
      <vt:lpstr>SONUÇ VE DEĞERLENDİRME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terzi</dc:creator>
  <cp:lastModifiedBy>ömer terzi</cp:lastModifiedBy>
  <cp:revision>31</cp:revision>
  <dcterms:created xsi:type="dcterms:W3CDTF">2019-05-07T21:09:04Z</dcterms:created>
  <dcterms:modified xsi:type="dcterms:W3CDTF">2019-05-07T23:23:11Z</dcterms:modified>
</cp:coreProperties>
</file>