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7" r:id="rId5"/>
    <p:sldId id="269" r:id="rId6"/>
    <p:sldId id="259" r:id="rId7"/>
    <p:sldId id="260" r:id="rId8"/>
    <p:sldId id="270" r:id="rId9"/>
    <p:sldId id="268" r:id="rId10"/>
    <p:sldId id="261" r:id="rId11"/>
    <p:sldId id="262" r:id="rId12"/>
    <p:sldId id="263" r:id="rId13"/>
    <p:sldId id="264" r:id="rId14"/>
    <p:sldId id="265" r:id="rId15"/>
    <p:sldId id="266"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4E4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6"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22302-68AB-4B24-9451-4CEADC13F8E6}" type="doc">
      <dgm:prSet loTypeId="urn:microsoft.com/office/officeart/2005/8/layout/pyramid2" loCatId="list" qsTypeId="urn:microsoft.com/office/officeart/2005/8/quickstyle/simple1" qsCatId="simple" csTypeId="urn:microsoft.com/office/officeart/2005/8/colors/accent1_2" csCatId="accent1" phldr="1"/>
      <dgm:spPr/>
    </dgm:pt>
    <dgm:pt modelId="{FEB09469-D928-4EC9-A13D-A1FC2B28ECDE}">
      <dgm:prSet phldrT="[Text]"/>
      <dgm:spPr>
        <a:solidFill>
          <a:schemeClr val="bg1">
            <a:alpha val="90000"/>
          </a:schemeClr>
        </a:solidFill>
      </dgm:spPr>
      <dgm:t>
        <a:bodyPr/>
        <a:lstStyle/>
        <a:p>
          <a:r>
            <a:rPr lang="tr-TR" dirty="0" smtClean="0"/>
            <a:t>Mevzuata ait tanımlar</a:t>
          </a:r>
          <a:endParaRPr lang="en-US" dirty="0"/>
        </a:p>
      </dgm:t>
    </dgm:pt>
    <dgm:pt modelId="{311D7219-67D9-4C6D-875F-E0F54B6F732C}" type="parTrans" cxnId="{BA3DE035-95C5-4482-BC48-10ABBEB7F8E8}">
      <dgm:prSet/>
      <dgm:spPr/>
      <dgm:t>
        <a:bodyPr/>
        <a:lstStyle/>
        <a:p>
          <a:endParaRPr lang="en-US"/>
        </a:p>
      </dgm:t>
    </dgm:pt>
    <dgm:pt modelId="{1CDF1EC5-12DF-425F-9853-5A75653E67E8}" type="sibTrans" cxnId="{BA3DE035-95C5-4482-BC48-10ABBEB7F8E8}">
      <dgm:prSet/>
      <dgm:spPr/>
      <dgm:t>
        <a:bodyPr/>
        <a:lstStyle/>
        <a:p>
          <a:endParaRPr lang="en-US"/>
        </a:p>
      </dgm:t>
    </dgm:pt>
    <dgm:pt modelId="{9D8F64F4-D20A-4D10-BB47-21BE498C676A}">
      <dgm:prSet phldrT="[Text]"/>
      <dgm:spPr/>
      <dgm:t>
        <a:bodyPr/>
        <a:lstStyle/>
        <a:p>
          <a:r>
            <a:rPr lang="tr-TR" dirty="0" smtClean="0"/>
            <a:t>AML bölümünün işlemlerine ilişkin ayrıntılı </a:t>
          </a:r>
          <a:endParaRPr lang="en-US" dirty="0"/>
        </a:p>
      </dgm:t>
    </dgm:pt>
    <dgm:pt modelId="{7568CD0A-4380-4444-BB06-20856DB039B7}" type="parTrans" cxnId="{7483D87B-1A27-4068-A58F-445CF329838C}">
      <dgm:prSet/>
      <dgm:spPr/>
      <dgm:t>
        <a:bodyPr/>
        <a:lstStyle/>
        <a:p>
          <a:endParaRPr lang="en-US"/>
        </a:p>
      </dgm:t>
    </dgm:pt>
    <dgm:pt modelId="{FA93DF0F-3B81-4485-AB8D-3CB55CA82C75}" type="sibTrans" cxnId="{7483D87B-1A27-4068-A58F-445CF329838C}">
      <dgm:prSet/>
      <dgm:spPr/>
      <dgm:t>
        <a:bodyPr/>
        <a:lstStyle/>
        <a:p>
          <a:endParaRPr lang="en-US"/>
        </a:p>
      </dgm:t>
    </dgm:pt>
    <dgm:pt modelId="{DA1D89DB-6B93-45AC-BB03-4E439E984200}">
      <dgm:prSet/>
      <dgm:spPr/>
      <dgm:t>
        <a:bodyPr/>
        <a:lstStyle/>
        <a:p>
          <a:r>
            <a:rPr lang="tr-TR" dirty="0" smtClean="0"/>
            <a:t>KVKK projesine ait kanun içerikleri ve uygulama </a:t>
          </a:r>
          <a:endParaRPr lang="tr-TR" dirty="0"/>
        </a:p>
      </dgm:t>
    </dgm:pt>
    <dgm:pt modelId="{F688CD73-1380-47B7-9541-C36E25D1E40C}" type="parTrans" cxnId="{27FE245C-F87C-4469-A221-49F62A6F5702}">
      <dgm:prSet/>
      <dgm:spPr/>
      <dgm:t>
        <a:bodyPr/>
        <a:lstStyle/>
        <a:p>
          <a:endParaRPr lang="en-US"/>
        </a:p>
      </dgm:t>
    </dgm:pt>
    <dgm:pt modelId="{50EDE80D-44C2-4892-A492-DE4D26C55F66}" type="sibTrans" cxnId="{27FE245C-F87C-4469-A221-49F62A6F5702}">
      <dgm:prSet/>
      <dgm:spPr/>
      <dgm:t>
        <a:bodyPr/>
        <a:lstStyle/>
        <a:p>
          <a:endParaRPr lang="en-US"/>
        </a:p>
      </dgm:t>
    </dgm:pt>
    <dgm:pt modelId="{8D1FA315-D088-4098-817E-13FAB915BF28}">
      <dgm:prSet/>
      <dgm:spPr/>
      <dgm:t>
        <a:bodyPr/>
        <a:lstStyle/>
        <a:p>
          <a:r>
            <a:rPr lang="tr-TR" smtClean="0"/>
            <a:t>Veri sorumlusu yükümlülükleri.</a:t>
          </a:r>
          <a:endParaRPr lang="tr-TR" dirty="0" smtClean="0"/>
        </a:p>
      </dgm:t>
    </dgm:pt>
    <dgm:pt modelId="{2FF2ABBE-9C63-4191-AA69-F2831C14AA71}" type="parTrans" cxnId="{486EEFF7-C723-4625-AFC7-9BB38CF9DF7B}">
      <dgm:prSet/>
      <dgm:spPr/>
      <dgm:t>
        <a:bodyPr/>
        <a:lstStyle/>
        <a:p>
          <a:endParaRPr lang="en-US"/>
        </a:p>
      </dgm:t>
    </dgm:pt>
    <dgm:pt modelId="{3FCAFD35-E814-49EA-BDFE-3505F594974F}" type="sibTrans" cxnId="{486EEFF7-C723-4625-AFC7-9BB38CF9DF7B}">
      <dgm:prSet/>
      <dgm:spPr/>
      <dgm:t>
        <a:bodyPr/>
        <a:lstStyle/>
        <a:p>
          <a:endParaRPr lang="en-US"/>
        </a:p>
      </dgm:t>
    </dgm:pt>
    <dgm:pt modelId="{7D95A242-4D77-4788-867B-4C452DD50D31}" type="pres">
      <dgm:prSet presAssocID="{EB722302-68AB-4B24-9451-4CEADC13F8E6}" presName="compositeShape" presStyleCnt="0">
        <dgm:presLayoutVars>
          <dgm:dir/>
          <dgm:resizeHandles/>
        </dgm:presLayoutVars>
      </dgm:prSet>
      <dgm:spPr/>
    </dgm:pt>
    <dgm:pt modelId="{8F0DDC1F-13AA-4A30-B378-AC4660A69EA3}" type="pres">
      <dgm:prSet presAssocID="{EB722302-68AB-4B24-9451-4CEADC13F8E6}" presName="pyramid" presStyleLbl="node1" presStyleIdx="0" presStyleCnt="1" custScaleX="95558" custScaleY="84978"/>
      <dgm:spPr>
        <a:solidFill>
          <a:srgbClr val="B04E4E"/>
        </a:solidFill>
      </dgm:spPr>
    </dgm:pt>
    <dgm:pt modelId="{A6713DFB-8943-4292-A908-1A28AD14F430}" type="pres">
      <dgm:prSet presAssocID="{EB722302-68AB-4B24-9451-4CEADC13F8E6}" presName="theList" presStyleCnt="0"/>
      <dgm:spPr/>
    </dgm:pt>
    <dgm:pt modelId="{508F06C8-F30E-4D0C-99A4-6B1673CE3FB6}" type="pres">
      <dgm:prSet presAssocID="{FEB09469-D928-4EC9-A13D-A1FC2B28ECDE}" presName="aNode" presStyleLbl="fgAcc1" presStyleIdx="0" presStyleCnt="4" custLinFactNeighborX="464" custLinFactNeighborY="-13564">
        <dgm:presLayoutVars>
          <dgm:bulletEnabled val="1"/>
        </dgm:presLayoutVars>
      </dgm:prSet>
      <dgm:spPr/>
      <dgm:t>
        <a:bodyPr/>
        <a:lstStyle/>
        <a:p>
          <a:endParaRPr lang="en-US"/>
        </a:p>
      </dgm:t>
    </dgm:pt>
    <dgm:pt modelId="{4CC1CDA2-3284-48D9-8983-8F67A5CE3A17}" type="pres">
      <dgm:prSet presAssocID="{FEB09469-D928-4EC9-A13D-A1FC2B28ECDE}" presName="aSpace" presStyleCnt="0"/>
      <dgm:spPr/>
    </dgm:pt>
    <dgm:pt modelId="{02582B1E-DE95-458E-9B1E-C81E9BA4C637}" type="pres">
      <dgm:prSet presAssocID="{9D8F64F4-D20A-4D10-BB47-21BE498C676A}" presName="aNode" presStyleLbl="fgAcc1" presStyleIdx="1" presStyleCnt="4">
        <dgm:presLayoutVars>
          <dgm:bulletEnabled val="1"/>
        </dgm:presLayoutVars>
      </dgm:prSet>
      <dgm:spPr/>
      <dgm:t>
        <a:bodyPr/>
        <a:lstStyle/>
        <a:p>
          <a:endParaRPr lang="en-US"/>
        </a:p>
      </dgm:t>
    </dgm:pt>
    <dgm:pt modelId="{BD6C81B7-F7C8-48EC-A049-D73B1B93AF4E}" type="pres">
      <dgm:prSet presAssocID="{9D8F64F4-D20A-4D10-BB47-21BE498C676A}" presName="aSpace" presStyleCnt="0"/>
      <dgm:spPr/>
    </dgm:pt>
    <dgm:pt modelId="{9CD33383-F793-4BAF-AD29-AE61B9ECB156}" type="pres">
      <dgm:prSet presAssocID="{DA1D89DB-6B93-45AC-BB03-4E439E984200}" presName="aNode" presStyleLbl="fgAcc1" presStyleIdx="2" presStyleCnt="4">
        <dgm:presLayoutVars>
          <dgm:bulletEnabled val="1"/>
        </dgm:presLayoutVars>
      </dgm:prSet>
      <dgm:spPr/>
      <dgm:t>
        <a:bodyPr/>
        <a:lstStyle/>
        <a:p>
          <a:endParaRPr lang="en-US"/>
        </a:p>
      </dgm:t>
    </dgm:pt>
    <dgm:pt modelId="{89B23723-9248-4A2D-904D-DA9D3AAC3004}" type="pres">
      <dgm:prSet presAssocID="{DA1D89DB-6B93-45AC-BB03-4E439E984200}" presName="aSpace" presStyleCnt="0"/>
      <dgm:spPr/>
    </dgm:pt>
    <dgm:pt modelId="{1EC662F1-F5C1-40A5-9202-6A845C9D3996}" type="pres">
      <dgm:prSet presAssocID="{8D1FA315-D088-4098-817E-13FAB915BF28}" presName="aNode" presStyleLbl="fgAcc1" presStyleIdx="3" presStyleCnt="4">
        <dgm:presLayoutVars>
          <dgm:bulletEnabled val="1"/>
        </dgm:presLayoutVars>
      </dgm:prSet>
      <dgm:spPr/>
      <dgm:t>
        <a:bodyPr/>
        <a:lstStyle/>
        <a:p>
          <a:endParaRPr lang="en-US"/>
        </a:p>
      </dgm:t>
    </dgm:pt>
    <dgm:pt modelId="{77212EF3-85CD-41F5-9329-8174B7118EBF}" type="pres">
      <dgm:prSet presAssocID="{8D1FA315-D088-4098-817E-13FAB915BF28}" presName="aSpace" presStyleCnt="0"/>
      <dgm:spPr/>
    </dgm:pt>
  </dgm:ptLst>
  <dgm:cxnLst>
    <dgm:cxn modelId="{C44D846A-F1BA-4F3B-9020-A219AA64C3DC}" type="presOf" srcId="{DA1D89DB-6B93-45AC-BB03-4E439E984200}" destId="{9CD33383-F793-4BAF-AD29-AE61B9ECB156}" srcOrd="0" destOrd="0" presId="urn:microsoft.com/office/officeart/2005/8/layout/pyramid2"/>
    <dgm:cxn modelId="{83EB35C6-935C-4EF0-B140-1892241E4D7C}" type="presOf" srcId="{9D8F64F4-D20A-4D10-BB47-21BE498C676A}" destId="{02582B1E-DE95-458E-9B1E-C81E9BA4C637}" srcOrd="0" destOrd="0" presId="urn:microsoft.com/office/officeart/2005/8/layout/pyramid2"/>
    <dgm:cxn modelId="{67092197-8E15-4A66-8BCE-AA82A3B68691}" type="presOf" srcId="{EB722302-68AB-4B24-9451-4CEADC13F8E6}" destId="{7D95A242-4D77-4788-867B-4C452DD50D31}" srcOrd="0" destOrd="0" presId="urn:microsoft.com/office/officeart/2005/8/layout/pyramid2"/>
    <dgm:cxn modelId="{486EEFF7-C723-4625-AFC7-9BB38CF9DF7B}" srcId="{EB722302-68AB-4B24-9451-4CEADC13F8E6}" destId="{8D1FA315-D088-4098-817E-13FAB915BF28}" srcOrd="3" destOrd="0" parTransId="{2FF2ABBE-9C63-4191-AA69-F2831C14AA71}" sibTransId="{3FCAFD35-E814-49EA-BDFE-3505F594974F}"/>
    <dgm:cxn modelId="{BA3DE035-95C5-4482-BC48-10ABBEB7F8E8}" srcId="{EB722302-68AB-4B24-9451-4CEADC13F8E6}" destId="{FEB09469-D928-4EC9-A13D-A1FC2B28ECDE}" srcOrd="0" destOrd="0" parTransId="{311D7219-67D9-4C6D-875F-E0F54B6F732C}" sibTransId="{1CDF1EC5-12DF-425F-9853-5A75653E67E8}"/>
    <dgm:cxn modelId="{16044C67-C175-49FD-92E3-4EAD6923E292}" type="presOf" srcId="{FEB09469-D928-4EC9-A13D-A1FC2B28ECDE}" destId="{508F06C8-F30E-4D0C-99A4-6B1673CE3FB6}" srcOrd="0" destOrd="0" presId="urn:microsoft.com/office/officeart/2005/8/layout/pyramid2"/>
    <dgm:cxn modelId="{435FF2AC-1445-47FE-BA5C-BC7900FFF859}" type="presOf" srcId="{8D1FA315-D088-4098-817E-13FAB915BF28}" destId="{1EC662F1-F5C1-40A5-9202-6A845C9D3996}" srcOrd="0" destOrd="0" presId="urn:microsoft.com/office/officeart/2005/8/layout/pyramid2"/>
    <dgm:cxn modelId="{27FE245C-F87C-4469-A221-49F62A6F5702}" srcId="{EB722302-68AB-4B24-9451-4CEADC13F8E6}" destId="{DA1D89DB-6B93-45AC-BB03-4E439E984200}" srcOrd="2" destOrd="0" parTransId="{F688CD73-1380-47B7-9541-C36E25D1E40C}" sibTransId="{50EDE80D-44C2-4892-A492-DE4D26C55F66}"/>
    <dgm:cxn modelId="{7483D87B-1A27-4068-A58F-445CF329838C}" srcId="{EB722302-68AB-4B24-9451-4CEADC13F8E6}" destId="{9D8F64F4-D20A-4D10-BB47-21BE498C676A}" srcOrd="1" destOrd="0" parTransId="{7568CD0A-4380-4444-BB06-20856DB039B7}" sibTransId="{FA93DF0F-3B81-4485-AB8D-3CB55CA82C75}"/>
    <dgm:cxn modelId="{CE12F97D-F86E-47B1-95A0-CB2953CC5B3D}" type="presParOf" srcId="{7D95A242-4D77-4788-867B-4C452DD50D31}" destId="{8F0DDC1F-13AA-4A30-B378-AC4660A69EA3}" srcOrd="0" destOrd="0" presId="urn:microsoft.com/office/officeart/2005/8/layout/pyramid2"/>
    <dgm:cxn modelId="{A4F001EF-BBDD-4F8F-BCE9-D7B4047AE6A6}" type="presParOf" srcId="{7D95A242-4D77-4788-867B-4C452DD50D31}" destId="{A6713DFB-8943-4292-A908-1A28AD14F430}" srcOrd="1" destOrd="0" presId="urn:microsoft.com/office/officeart/2005/8/layout/pyramid2"/>
    <dgm:cxn modelId="{0CBAA5E9-28BF-4481-A4FB-4C59AC6DBAEB}" type="presParOf" srcId="{A6713DFB-8943-4292-A908-1A28AD14F430}" destId="{508F06C8-F30E-4D0C-99A4-6B1673CE3FB6}" srcOrd="0" destOrd="0" presId="urn:microsoft.com/office/officeart/2005/8/layout/pyramid2"/>
    <dgm:cxn modelId="{78C5F234-8DB7-43D1-9989-0E7B62619C09}" type="presParOf" srcId="{A6713DFB-8943-4292-A908-1A28AD14F430}" destId="{4CC1CDA2-3284-48D9-8983-8F67A5CE3A17}" srcOrd="1" destOrd="0" presId="urn:microsoft.com/office/officeart/2005/8/layout/pyramid2"/>
    <dgm:cxn modelId="{5CF4D341-095F-4435-B3D5-180525CE8C3F}" type="presParOf" srcId="{A6713DFB-8943-4292-A908-1A28AD14F430}" destId="{02582B1E-DE95-458E-9B1E-C81E9BA4C637}" srcOrd="2" destOrd="0" presId="urn:microsoft.com/office/officeart/2005/8/layout/pyramid2"/>
    <dgm:cxn modelId="{4B9E1C14-2A48-4B35-B4EB-032FEB2DB7AE}" type="presParOf" srcId="{A6713DFB-8943-4292-A908-1A28AD14F430}" destId="{BD6C81B7-F7C8-48EC-A049-D73B1B93AF4E}" srcOrd="3" destOrd="0" presId="urn:microsoft.com/office/officeart/2005/8/layout/pyramid2"/>
    <dgm:cxn modelId="{5A541467-056B-4896-BB8E-3D40C21BDDD4}" type="presParOf" srcId="{A6713DFB-8943-4292-A908-1A28AD14F430}" destId="{9CD33383-F793-4BAF-AD29-AE61B9ECB156}" srcOrd="4" destOrd="0" presId="urn:microsoft.com/office/officeart/2005/8/layout/pyramid2"/>
    <dgm:cxn modelId="{782F973E-E94E-4F2F-B883-6181145B638F}" type="presParOf" srcId="{A6713DFB-8943-4292-A908-1A28AD14F430}" destId="{89B23723-9248-4A2D-904D-DA9D3AAC3004}" srcOrd="5" destOrd="0" presId="urn:microsoft.com/office/officeart/2005/8/layout/pyramid2"/>
    <dgm:cxn modelId="{6CE540C4-AD85-4F7F-A2DE-5AF4E1CFBE29}" type="presParOf" srcId="{A6713DFB-8943-4292-A908-1A28AD14F430}" destId="{1EC662F1-F5C1-40A5-9202-6A845C9D3996}" srcOrd="6" destOrd="0" presId="urn:microsoft.com/office/officeart/2005/8/layout/pyramid2"/>
    <dgm:cxn modelId="{F1345C1E-17A8-4E63-9103-2AA49057E3D2}" type="presParOf" srcId="{A6713DFB-8943-4292-A908-1A28AD14F430}" destId="{77212EF3-85CD-41F5-9329-8174B7118EBF}"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DDC1F-13AA-4A30-B378-AC4660A69EA3}">
      <dsp:nvSpPr>
        <dsp:cNvPr id="0" name=""/>
        <dsp:cNvSpPr/>
      </dsp:nvSpPr>
      <dsp:spPr>
        <a:xfrm>
          <a:off x="1768626" y="406996"/>
          <a:ext cx="5177969" cy="4604674"/>
        </a:xfrm>
        <a:prstGeom prst="triangle">
          <a:avLst/>
        </a:prstGeom>
        <a:solidFill>
          <a:srgbClr val="B04E4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F06C8-F30E-4D0C-99A4-6B1673CE3FB6}">
      <dsp:nvSpPr>
        <dsp:cNvPr id="0" name=""/>
        <dsp:cNvSpPr/>
      </dsp:nvSpPr>
      <dsp:spPr>
        <a:xfrm>
          <a:off x="4373954" y="526066"/>
          <a:ext cx="3522133" cy="963083"/>
        </a:xfrm>
        <a:prstGeom prst="roundRect">
          <a:avLst/>
        </a:prstGeom>
        <a:solidFill>
          <a:schemeClr val="bg1">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Mevzuata ait tanımlar</a:t>
          </a:r>
          <a:endParaRPr lang="en-US" sz="2400" kern="1200" dirty="0"/>
        </a:p>
      </dsp:txBody>
      <dsp:txXfrm>
        <a:off x="4420968" y="573080"/>
        <a:ext cx="3428105" cy="869055"/>
      </dsp:txXfrm>
    </dsp:sp>
    <dsp:sp modelId="{02582B1E-DE95-458E-9B1E-C81E9BA4C637}">
      <dsp:nvSpPr>
        <dsp:cNvPr id="0" name=""/>
        <dsp:cNvSpPr/>
      </dsp:nvSpPr>
      <dsp:spPr>
        <a:xfrm>
          <a:off x="4357611" y="1625864"/>
          <a:ext cx="3522133" cy="963083"/>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AML bölümünün işlemlerine ilişkin ayrıntılı </a:t>
          </a:r>
          <a:endParaRPr lang="en-US" sz="2400" kern="1200" dirty="0"/>
        </a:p>
      </dsp:txBody>
      <dsp:txXfrm>
        <a:off x="4404625" y="1672878"/>
        <a:ext cx="3428105" cy="869055"/>
      </dsp:txXfrm>
    </dsp:sp>
    <dsp:sp modelId="{9CD33383-F793-4BAF-AD29-AE61B9ECB156}">
      <dsp:nvSpPr>
        <dsp:cNvPr id="0" name=""/>
        <dsp:cNvSpPr/>
      </dsp:nvSpPr>
      <dsp:spPr>
        <a:xfrm>
          <a:off x="4357611" y="2709333"/>
          <a:ext cx="3522133" cy="963083"/>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KVKK projesine ait kanun içerikleri ve uygulama </a:t>
          </a:r>
          <a:endParaRPr lang="tr-TR" sz="2400" kern="1200" dirty="0"/>
        </a:p>
      </dsp:txBody>
      <dsp:txXfrm>
        <a:off x="4404625" y="2756347"/>
        <a:ext cx="3428105" cy="869055"/>
      </dsp:txXfrm>
    </dsp:sp>
    <dsp:sp modelId="{1EC662F1-F5C1-40A5-9202-6A845C9D3996}">
      <dsp:nvSpPr>
        <dsp:cNvPr id="0" name=""/>
        <dsp:cNvSpPr/>
      </dsp:nvSpPr>
      <dsp:spPr>
        <a:xfrm>
          <a:off x="4357611" y="3792802"/>
          <a:ext cx="3522133" cy="963083"/>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smtClean="0"/>
            <a:t>Veri sorumlusu yükümlülükleri.</a:t>
          </a:r>
          <a:endParaRPr lang="tr-TR" sz="2400" kern="1200" dirty="0" smtClean="0"/>
        </a:p>
      </dsp:txBody>
      <dsp:txXfrm>
        <a:off x="4404625" y="3839816"/>
        <a:ext cx="3428105" cy="86905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50361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140224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1409983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837015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3414100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3875740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336520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19162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426574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341496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37036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337414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126087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275122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229367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295254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0C583A-6B16-46AC-B4A4-9526E9EA2173}" type="datetimeFigureOut">
              <a:rPr lang="tr-TR" smtClean="0"/>
              <a:pPr/>
              <a:t>14.05.2019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39314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0C583A-6B16-46AC-B4A4-9526E9EA2173}" type="datetimeFigureOut">
              <a:rPr lang="tr-TR" smtClean="0"/>
              <a:pPr/>
              <a:t>14.05.2019</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B3683F-6D4E-4C7D-AE4F-6B51A2720211}" type="slidenum">
              <a:rPr lang="tr-TR" smtClean="0"/>
              <a:pPr/>
              <a:t>‹#›</a:t>
            </a:fld>
            <a:endParaRPr lang="tr-TR"/>
          </a:p>
        </p:txBody>
      </p:sp>
    </p:spTree>
    <p:extLst>
      <p:ext uri="{BB962C8B-B14F-4D97-AF65-F5344CB8AC3E}">
        <p14:creationId xmlns:p14="http://schemas.microsoft.com/office/powerpoint/2010/main" xmlns="" val="2615530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8200" y="2861734"/>
            <a:ext cx="9068586" cy="2590800"/>
          </a:xfrm>
        </p:spPr>
        <p:txBody>
          <a:bodyPr/>
          <a:lstStyle/>
          <a:p>
            <a:r>
              <a:rPr lang="tr-TR" sz="4800" dirty="0" smtClean="0"/>
              <a:t>Mesleki uygulama sunumu</a:t>
            </a:r>
            <a:br>
              <a:rPr lang="tr-TR" sz="4800" dirty="0" smtClean="0"/>
            </a:br>
            <a:r>
              <a:rPr lang="tr-TR" sz="4800" dirty="0" smtClean="0"/>
              <a:t>BURGAN BANK</a:t>
            </a:r>
            <a:endParaRPr lang="tr-TR" sz="4800" dirty="0"/>
          </a:p>
        </p:txBody>
      </p:sp>
      <p:sp>
        <p:nvSpPr>
          <p:cNvPr id="3" name="Subtitle 2"/>
          <p:cNvSpPr>
            <a:spLocks noGrp="1"/>
          </p:cNvSpPr>
          <p:nvPr>
            <p:ph type="subTitle" idx="1"/>
          </p:nvPr>
        </p:nvSpPr>
        <p:spPr>
          <a:xfrm>
            <a:off x="4785120" y="5801869"/>
            <a:ext cx="6987645" cy="1388534"/>
          </a:xfrm>
        </p:spPr>
        <p:txBody>
          <a:bodyPr>
            <a:normAutofit/>
          </a:bodyPr>
          <a:lstStyle/>
          <a:p>
            <a:r>
              <a:rPr lang="tr-TR" sz="2400" b="1" dirty="0" smtClean="0">
                <a:latin typeface="+mj-lt"/>
              </a:rPr>
              <a:t>Şevval DERİCİ</a:t>
            </a:r>
          </a:p>
          <a:p>
            <a:r>
              <a:rPr lang="tr-TR" sz="2400" b="1" dirty="0" smtClean="0">
                <a:latin typeface="+mj-lt"/>
              </a:rPr>
              <a:t> B140318024</a:t>
            </a:r>
            <a:endParaRPr lang="tr-TR" sz="2400" b="1" dirty="0">
              <a:latin typeface="+mj-lt"/>
            </a:endParaRPr>
          </a:p>
        </p:txBody>
      </p:sp>
      <p:pic>
        <p:nvPicPr>
          <p:cNvPr id="4" name="image2.png" descr="C:\Users\User\Pictures\images.png"/>
          <p:cNvPicPr/>
          <p:nvPr/>
        </p:nvPicPr>
        <p:blipFill>
          <a:blip r:embed="rId2"/>
          <a:srcRect/>
          <a:stretch>
            <a:fillRect/>
          </a:stretch>
        </p:blipFill>
        <p:spPr>
          <a:xfrm>
            <a:off x="7261486" y="192532"/>
            <a:ext cx="2034914" cy="2499868"/>
          </a:xfrm>
          <a:prstGeom prst="rect">
            <a:avLst/>
          </a:prstGeom>
          <a:ln/>
        </p:spPr>
      </p:pic>
      <p:sp>
        <p:nvSpPr>
          <p:cNvPr id="5" name="TextBox 4"/>
          <p:cNvSpPr txBox="1"/>
          <p:nvPr/>
        </p:nvSpPr>
        <p:spPr>
          <a:xfrm>
            <a:off x="6520785" y="2872233"/>
            <a:ext cx="3516313" cy="461665"/>
          </a:xfrm>
          <a:prstGeom prst="rect">
            <a:avLst/>
          </a:prstGeom>
          <a:noFill/>
        </p:spPr>
        <p:txBody>
          <a:bodyPr wrap="square" rtlCol="0">
            <a:spAutoFit/>
          </a:bodyPr>
          <a:lstStyle/>
          <a:p>
            <a:r>
              <a:rPr lang="tr-TR" sz="2400" b="1" dirty="0" smtClean="0">
                <a:solidFill>
                  <a:srgbClr val="233B77"/>
                </a:solidFill>
              </a:rPr>
              <a:t>EKONOMETRİ BÖLÜMÜ</a:t>
            </a:r>
            <a:endParaRPr lang="tr-TR" sz="2400" b="1" dirty="0">
              <a:solidFill>
                <a:srgbClr val="233B77"/>
              </a:solidFill>
            </a:endParaRPr>
          </a:p>
        </p:txBody>
      </p:sp>
    </p:spTree>
    <p:extLst>
      <p:ext uri="{BB962C8B-B14F-4D97-AF65-F5344CB8AC3E}">
        <p14:creationId xmlns:p14="http://schemas.microsoft.com/office/powerpoint/2010/main" xmlns="" val="224602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t>Staj yaptığım kurumun benden istedikleri nelerdi?</a:t>
            </a:r>
            <a:endParaRPr lang="tr-TR" sz="3200"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tr-TR" dirty="0" smtClean="0"/>
              <a:t>Bankanın envanterinde olan bilgilerin düzenli bir hale getirip sonrasında sisteme girişinin doğru bir şekilde yapılması.</a:t>
            </a:r>
          </a:p>
          <a:p>
            <a:pPr>
              <a:lnSpc>
                <a:spcPct val="150000"/>
              </a:lnSpc>
            </a:pPr>
            <a:r>
              <a:rPr lang="tr-TR" dirty="0" smtClean="0"/>
              <a:t>Bankanın kurallarına </a:t>
            </a:r>
            <a:r>
              <a:rPr lang="tr-TR" dirty="0" smtClean="0"/>
              <a:t>uygun bir şekilde iş </a:t>
            </a:r>
            <a:r>
              <a:rPr lang="tr-TR" dirty="0" smtClean="0"/>
              <a:t>yerine </a:t>
            </a:r>
            <a:r>
              <a:rPr lang="tr-TR" dirty="0" smtClean="0"/>
              <a:t>gelmek.</a:t>
            </a:r>
            <a:endParaRPr lang="tr-TR" dirty="0" smtClean="0"/>
          </a:p>
          <a:p>
            <a:pPr>
              <a:lnSpc>
                <a:spcPct val="150000"/>
              </a:lnSpc>
            </a:pPr>
            <a:r>
              <a:rPr lang="tr-TR" dirty="0" smtClean="0"/>
              <a:t>Uyum bölümünde çalıştığım için gizlilik esasına dikkat edilmesi.</a:t>
            </a:r>
          </a:p>
          <a:p>
            <a:pPr>
              <a:lnSpc>
                <a:spcPct val="150000"/>
              </a:lnSpc>
            </a:pPr>
            <a:r>
              <a:rPr lang="tr-TR" dirty="0" smtClean="0"/>
              <a:t>KVKK uygulama esasına uygun bir şekilde çalışmak.</a:t>
            </a:r>
          </a:p>
          <a:p>
            <a:pPr>
              <a:lnSpc>
                <a:spcPct val="150000"/>
              </a:lnSpc>
            </a:pPr>
            <a:r>
              <a:rPr lang="tr-TR" dirty="0" smtClean="0"/>
              <a:t>Çalıştığım projenin </a:t>
            </a:r>
            <a:r>
              <a:rPr lang="tr-TR" dirty="0" err="1" smtClean="0"/>
              <a:t>deadline</a:t>
            </a:r>
            <a:r>
              <a:rPr lang="tr-TR" dirty="0" smtClean="0"/>
              <a:t> </a:t>
            </a:r>
            <a:r>
              <a:rPr lang="tr-TR" dirty="0" smtClean="0"/>
              <a:t>tarihine uygun </a:t>
            </a:r>
            <a:r>
              <a:rPr lang="tr-TR" dirty="0" smtClean="0"/>
              <a:t>bir şekilde tamamlanması.</a:t>
            </a:r>
          </a:p>
          <a:p>
            <a:endParaRPr lang="tr-TR" dirty="0" smtClean="0"/>
          </a:p>
          <a:p>
            <a:endParaRPr lang="tr-TR" dirty="0"/>
          </a:p>
        </p:txBody>
      </p:sp>
    </p:spTree>
    <p:extLst>
      <p:ext uri="{BB962C8B-B14F-4D97-AF65-F5344CB8AC3E}">
        <p14:creationId xmlns:p14="http://schemas.microsoft.com/office/powerpoint/2010/main" xmlns="" val="185723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t>Staj sürecimde neler öğrendim?</a:t>
            </a:r>
            <a:endParaRPr lang="tr-TR" sz="3200" dirty="0"/>
          </a:p>
        </p:txBody>
      </p:sp>
      <p:sp>
        <p:nvSpPr>
          <p:cNvPr id="5" name="Content Placeholder 4"/>
          <p:cNvSpPr>
            <a:spLocks noGrp="1"/>
          </p:cNvSpPr>
          <p:nvPr>
            <p:ph idx="1"/>
          </p:nvPr>
        </p:nvSpPr>
        <p:spPr>
          <a:xfrm>
            <a:off x="1810883" y="2194560"/>
            <a:ext cx="9553804" cy="3792583"/>
          </a:xfrm>
        </p:spPr>
        <p:txBody>
          <a:bodyPr>
            <a:normAutofit fontScale="62500" lnSpcReduction="20000"/>
          </a:bodyPr>
          <a:lstStyle/>
          <a:p>
            <a:r>
              <a:rPr lang="tr-TR" sz="3300" dirty="0" smtClean="0"/>
              <a:t>KVKK projesi kapsamında VERBİS sistemini.</a:t>
            </a:r>
          </a:p>
          <a:p>
            <a:r>
              <a:rPr lang="tr-TR" sz="3300" dirty="0" smtClean="0"/>
              <a:t>Mevzuata ait temel tanımları ve İngilizce </a:t>
            </a:r>
            <a:r>
              <a:rPr lang="tr-TR" sz="3300" dirty="0" smtClean="0"/>
              <a:t>terimleri.</a:t>
            </a:r>
            <a:endParaRPr lang="tr-TR" sz="3300" dirty="0" smtClean="0"/>
          </a:p>
          <a:p>
            <a:r>
              <a:rPr lang="tr-TR" sz="3300" dirty="0" smtClean="0"/>
              <a:t>Excel Office programının ayrıntılı olarak kullanımı.</a:t>
            </a:r>
          </a:p>
          <a:p>
            <a:r>
              <a:rPr lang="tr-TR" sz="3300" dirty="0" smtClean="0"/>
              <a:t>AML bölümüne ait iş süreçlerinin birkaç işlemini.</a:t>
            </a:r>
          </a:p>
          <a:p>
            <a:r>
              <a:rPr lang="tr-TR" sz="3300" dirty="0" smtClean="0"/>
              <a:t>Bankanın diğer bölümleri ile ilgili yaptıkları işlere ilişkin bilgiler.</a:t>
            </a:r>
          </a:p>
          <a:p>
            <a:r>
              <a:rPr lang="tr-TR" sz="3300" dirty="0" smtClean="0"/>
              <a:t>İş sürecinde olması ve uyulması gereken esaslar.</a:t>
            </a:r>
          </a:p>
          <a:p>
            <a:r>
              <a:rPr lang="tr-TR" sz="3300" dirty="0" smtClean="0"/>
              <a:t>İş sağlığı ve güvenliği eğitimi.</a:t>
            </a:r>
          </a:p>
          <a:p>
            <a:r>
              <a:rPr lang="tr-TR" sz="3300" dirty="0" smtClean="0"/>
              <a:t>Oryantasyon programları.</a:t>
            </a:r>
          </a:p>
          <a:p>
            <a:r>
              <a:rPr lang="tr-TR" sz="3300" dirty="0" smtClean="0"/>
              <a:t>Raporlamalar hakkında bilgi ve çevirileri.</a:t>
            </a:r>
            <a:endParaRPr lang="tr-TR" sz="3300" dirty="0"/>
          </a:p>
          <a:p>
            <a:endParaRPr lang="tr-TR" dirty="0"/>
          </a:p>
        </p:txBody>
      </p:sp>
    </p:spTree>
    <p:extLst>
      <p:ext uri="{BB962C8B-B14F-4D97-AF65-F5344CB8AC3E}">
        <p14:creationId xmlns:p14="http://schemas.microsoft.com/office/powerpoint/2010/main" xmlns="" val="4103140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t>Staj sürecimde neler öğrenemedim?</a:t>
            </a:r>
            <a:endParaRPr lang="tr-TR" sz="3200" dirty="0"/>
          </a:p>
        </p:txBody>
      </p:sp>
      <p:sp>
        <p:nvSpPr>
          <p:cNvPr id="3" name="Content Placeholder 2"/>
          <p:cNvSpPr>
            <a:spLocks noGrp="1"/>
          </p:cNvSpPr>
          <p:nvPr>
            <p:ph idx="1"/>
          </p:nvPr>
        </p:nvSpPr>
        <p:spPr/>
        <p:txBody>
          <a:bodyPr>
            <a:normAutofit lnSpcReduction="10000"/>
          </a:bodyPr>
          <a:lstStyle/>
          <a:p>
            <a:pPr>
              <a:lnSpc>
                <a:spcPct val="150000"/>
              </a:lnSpc>
            </a:pPr>
            <a:r>
              <a:rPr lang="tr-TR" dirty="0" smtClean="0"/>
              <a:t>Staj yaptığım bölüm olan Mevzuat Uyum sürekli güncellenen mevzuatlar içerdiği için </a:t>
            </a:r>
            <a:r>
              <a:rPr lang="tr-TR" dirty="0" smtClean="0"/>
              <a:t>bunlar ile ilgili düzenlemeler.</a:t>
            </a:r>
            <a:endParaRPr lang="tr-TR" dirty="0" smtClean="0"/>
          </a:p>
          <a:p>
            <a:pPr>
              <a:lnSpc>
                <a:spcPct val="150000"/>
              </a:lnSpc>
            </a:pPr>
            <a:r>
              <a:rPr lang="tr-TR" dirty="0" smtClean="0"/>
              <a:t>Kara para aklama bölümünün kullanmış olduğu platformlar.</a:t>
            </a:r>
          </a:p>
          <a:p>
            <a:pPr>
              <a:lnSpc>
                <a:spcPct val="150000"/>
              </a:lnSpc>
            </a:pPr>
            <a:r>
              <a:rPr lang="tr-TR" dirty="0" smtClean="0"/>
              <a:t>KVKK Projesine ilişkin her bölümün detay iş akışları.</a:t>
            </a:r>
          </a:p>
          <a:p>
            <a:pPr>
              <a:lnSpc>
                <a:spcPct val="150000"/>
              </a:lnSpc>
            </a:pPr>
            <a:r>
              <a:rPr lang="tr-TR" dirty="0" smtClean="0"/>
              <a:t>Bankacılık kanunlarının içerdiği detaylar.</a:t>
            </a:r>
            <a:endParaRPr lang="tr-TR" dirty="0"/>
          </a:p>
        </p:txBody>
      </p:sp>
    </p:spTree>
    <p:extLst>
      <p:ext uri="{BB962C8B-B14F-4D97-AF65-F5344CB8AC3E}">
        <p14:creationId xmlns:p14="http://schemas.microsoft.com/office/powerpoint/2010/main" xmlns="" val="390871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43" y="425752"/>
            <a:ext cx="10058400" cy="1371600"/>
          </a:xfrm>
        </p:spPr>
        <p:txBody>
          <a:bodyPr>
            <a:normAutofit/>
          </a:bodyPr>
          <a:lstStyle/>
          <a:p>
            <a:r>
              <a:rPr lang="tr-TR" sz="3200" dirty="0" smtClean="0"/>
              <a:t>Neler öğrenmem gerekiyor?</a:t>
            </a:r>
            <a:endParaRPr lang="tr-TR" sz="3200" dirty="0"/>
          </a:p>
        </p:txBody>
      </p:sp>
      <p:graphicFrame>
        <p:nvGraphicFramePr>
          <p:cNvPr id="4" name="Diagram 3"/>
          <p:cNvGraphicFramePr/>
          <p:nvPr>
            <p:extLst>
              <p:ext uri="{D42A27DB-BD31-4B8C-83A1-F6EECF244321}">
                <p14:modId xmlns:p14="http://schemas.microsoft.com/office/powerpoint/2010/main" xmlns="" val="2605860841"/>
              </p:ext>
            </p:extLst>
          </p:nvPr>
        </p:nvGraphicFramePr>
        <p:xfrm>
          <a:off x="693057" y="1111552"/>
          <a:ext cx="96483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09920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t>Staj yapmamın bana sağladığı faydalar nelerdir?</a:t>
            </a:r>
            <a:endParaRPr lang="tr-TR" sz="3200" dirty="0"/>
          </a:p>
        </p:txBody>
      </p:sp>
      <p:sp>
        <p:nvSpPr>
          <p:cNvPr id="3" name="Content Placeholder 2"/>
          <p:cNvSpPr>
            <a:spLocks noGrp="1"/>
          </p:cNvSpPr>
          <p:nvPr>
            <p:ph idx="1"/>
          </p:nvPr>
        </p:nvSpPr>
        <p:spPr>
          <a:xfrm>
            <a:off x="1823944" y="2614747"/>
            <a:ext cx="10018713" cy="3124201"/>
          </a:xfrm>
        </p:spPr>
        <p:txBody>
          <a:bodyPr>
            <a:noAutofit/>
          </a:bodyPr>
          <a:lstStyle/>
          <a:p>
            <a:pPr>
              <a:lnSpc>
                <a:spcPct val="150000"/>
              </a:lnSpc>
            </a:pPr>
            <a:r>
              <a:rPr lang="tr-TR" sz="2000" dirty="0" smtClean="0"/>
              <a:t>Düzenli bir iş hayatının bana olan getirilerini fark ettim.</a:t>
            </a:r>
          </a:p>
          <a:p>
            <a:pPr>
              <a:lnSpc>
                <a:spcPct val="150000"/>
              </a:lnSpc>
            </a:pPr>
            <a:r>
              <a:rPr lang="tr-TR" sz="2000" dirty="0" smtClean="0"/>
              <a:t>İş sürecinde paylaşmayı, iş bölümü </a:t>
            </a:r>
            <a:r>
              <a:rPr lang="tr-TR" sz="2000" dirty="0" smtClean="0"/>
              <a:t>yapmayı </a:t>
            </a:r>
            <a:r>
              <a:rPr lang="tr-TR" sz="2000" dirty="0" smtClean="0"/>
              <a:t>ve işletmenin usulüne uygun davranmak.</a:t>
            </a:r>
          </a:p>
          <a:p>
            <a:pPr>
              <a:lnSpc>
                <a:spcPct val="150000"/>
              </a:lnSpc>
            </a:pPr>
            <a:r>
              <a:rPr lang="tr-TR" sz="2000" dirty="0" smtClean="0"/>
              <a:t>Mevzuatsal bilgilerin işletmeler açısından her bölümünü </a:t>
            </a:r>
            <a:r>
              <a:rPr lang="tr-TR" sz="2000" dirty="0" smtClean="0"/>
              <a:t>ilgilendirdiğini fark etmek.</a:t>
            </a:r>
            <a:endParaRPr lang="tr-TR" sz="2000" dirty="0" smtClean="0"/>
          </a:p>
          <a:p>
            <a:pPr>
              <a:lnSpc>
                <a:spcPct val="150000"/>
              </a:lnSpc>
            </a:pPr>
            <a:r>
              <a:rPr lang="tr-TR" sz="2000" dirty="0" smtClean="0"/>
              <a:t>İş ilişkilerinde olması gereken ve uzak durulması gereken </a:t>
            </a:r>
            <a:r>
              <a:rPr lang="tr-TR" sz="2000" dirty="0" smtClean="0"/>
              <a:t>durumları öğrenmek.</a:t>
            </a:r>
            <a:endParaRPr lang="tr-TR" sz="2000" dirty="0" smtClean="0"/>
          </a:p>
          <a:p>
            <a:pPr>
              <a:lnSpc>
                <a:spcPct val="150000"/>
              </a:lnSpc>
            </a:pPr>
            <a:r>
              <a:rPr lang="tr-TR" sz="2000" dirty="0" smtClean="0"/>
              <a:t>İş sağlığı ve güvenliğinin </a:t>
            </a:r>
            <a:r>
              <a:rPr lang="tr-TR" sz="2000" dirty="0" smtClean="0"/>
              <a:t>önemini öğrenmek.</a:t>
            </a:r>
            <a:endParaRPr lang="tr-TR" sz="2000" dirty="0" smtClean="0"/>
          </a:p>
          <a:p>
            <a:pPr>
              <a:lnSpc>
                <a:spcPct val="150000"/>
              </a:lnSpc>
            </a:pPr>
            <a:r>
              <a:rPr lang="tr-TR" sz="2000" dirty="0" smtClean="0"/>
              <a:t>Bankacılık sektöründe hangi bölümlerde çalışmak istediğimi </a:t>
            </a:r>
            <a:r>
              <a:rPr lang="tr-TR" sz="2000" dirty="0" smtClean="0"/>
              <a:t>fark etmek.</a:t>
            </a:r>
            <a:endParaRPr lang="tr-TR" sz="2000" dirty="0" smtClean="0"/>
          </a:p>
          <a:p>
            <a:pPr>
              <a:lnSpc>
                <a:spcPct val="150000"/>
              </a:lnSpc>
            </a:pPr>
            <a:r>
              <a:rPr lang="tr-TR" sz="2000" dirty="0" smtClean="0"/>
              <a:t>Bölüm başkanım ve birim yöneticimin deneyimlerinden yararlanmak.</a:t>
            </a:r>
            <a:endParaRPr lang="tr-TR" sz="2000" dirty="0"/>
          </a:p>
        </p:txBody>
      </p:sp>
    </p:spTree>
    <p:extLst>
      <p:ext uri="{BB962C8B-B14F-4D97-AF65-F5344CB8AC3E}">
        <p14:creationId xmlns:p14="http://schemas.microsoft.com/office/powerpoint/2010/main" xmlns="" val="383583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t>Tavsiyelerim</a:t>
            </a:r>
            <a:endParaRPr lang="tr-TR" sz="3200" dirty="0"/>
          </a:p>
        </p:txBody>
      </p:sp>
      <p:sp>
        <p:nvSpPr>
          <p:cNvPr id="3" name="Content Placeholder 2"/>
          <p:cNvSpPr>
            <a:spLocks noGrp="1"/>
          </p:cNvSpPr>
          <p:nvPr>
            <p:ph idx="1"/>
          </p:nvPr>
        </p:nvSpPr>
        <p:spPr>
          <a:xfrm>
            <a:off x="1484311" y="2072588"/>
            <a:ext cx="10058400" cy="3931920"/>
          </a:xfrm>
        </p:spPr>
        <p:txBody>
          <a:bodyPr>
            <a:normAutofit fontScale="92500" lnSpcReduction="20000"/>
          </a:bodyPr>
          <a:lstStyle/>
          <a:p>
            <a:r>
              <a:rPr lang="tr-TR" dirty="0" smtClean="0"/>
              <a:t>4. sınıfın son dönemi hayata atılmadan önceki zaman diliminin </a:t>
            </a:r>
            <a:r>
              <a:rPr lang="tr-TR" dirty="0" smtClean="0"/>
              <a:t>değerlendirilmesinde </a:t>
            </a:r>
            <a:r>
              <a:rPr lang="tr-TR" dirty="0" smtClean="0"/>
              <a:t>önemli olduğunu düşünüyorum. Mesleki uygulama </a:t>
            </a:r>
            <a:r>
              <a:rPr lang="tr-TR" dirty="0"/>
              <a:t>i</a:t>
            </a:r>
            <a:r>
              <a:rPr lang="tr-TR" dirty="0" smtClean="0"/>
              <a:t>ş arama sürecinde nelerle karşılaşacağımız ile ilgili ön bir hazırlık sunmaktadır.</a:t>
            </a:r>
          </a:p>
          <a:p>
            <a:r>
              <a:rPr lang="tr-TR" dirty="0" smtClean="0"/>
              <a:t>Bu süreçte yeteri kadar zorlanacağımız için iş bulduktan sonra da iş sürecine alışmak adına deneyimli olmak çok büyük kolaylık sağlayacaktır.</a:t>
            </a:r>
          </a:p>
          <a:p>
            <a:r>
              <a:rPr lang="tr-TR" dirty="0" smtClean="0"/>
              <a:t>Bölümümüzün 3 zorunlu dönem dersi yerine sayılan mesleki uygulama sistemi öğrenci açısından faydalı olsa da eğitimini alamayacakları dersler açısından eksik olarak mezun olacakları için tam bilgi sahibi olmayacaklardır.</a:t>
            </a:r>
          </a:p>
          <a:p>
            <a:r>
              <a:rPr lang="tr-TR" dirty="0" smtClean="0"/>
              <a:t>Bu tarz bir sistem yerine seçmeli derslerin yerine sayılabilecek mesleki uygulama sistemi olabilir.</a:t>
            </a:r>
          </a:p>
          <a:p>
            <a:r>
              <a:rPr lang="tr-TR" dirty="0" smtClean="0"/>
              <a:t>Öğrenci açısından bakıldığında mezun olmadan önce zorunlu dersten eksik kalmamış olur ve staj imkanından da yararlanılmış olarak tamamlanır.</a:t>
            </a: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66360" y="432379"/>
            <a:ext cx="1858840" cy="1500509"/>
          </a:xfrm>
          <a:prstGeom prst="rect">
            <a:avLst/>
          </a:prstGeom>
        </p:spPr>
      </p:pic>
    </p:spTree>
    <p:extLst>
      <p:ext uri="{BB962C8B-B14F-4D97-AF65-F5344CB8AC3E}">
        <p14:creationId xmlns:p14="http://schemas.microsoft.com/office/powerpoint/2010/main" xmlns="" val="2700819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733674" y="1316831"/>
            <a:ext cx="6435726" cy="4301600"/>
          </a:xfrm>
          <a:prstGeom prst="rect">
            <a:avLst/>
          </a:prstGeom>
          <a:effectLst>
            <a:glow rad="1905000">
              <a:schemeClr val="bg1"/>
            </a:glow>
            <a:outerShdw blurRad="50800" dist="50800" dir="5400000" algn="ctr" rotWithShape="0">
              <a:srgbClr val="000000">
                <a:alpha val="0"/>
              </a:srgbClr>
            </a:outerShdw>
            <a:reflection endPos="0" dir="5400000" sy="-100000" algn="bl" rotWithShape="0"/>
          </a:effectLst>
        </p:spPr>
      </p:pic>
    </p:spTree>
    <p:extLst>
      <p:ext uri="{BB962C8B-B14F-4D97-AF65-F5344CB8AC3E}">
        <p14:creationId xmlns:p14="http://schemas.microsoft.com/office/powerpoint/2010/main" xmlns="" val="2135620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86" y="277586"/>
            <a:ext cx="10058400" cy="1371600"/>
          </a:xfrm>
        </p:spPr>
        <p:txBody>
          <a:bodyPr>
            <a:normAutofit/>
          </a:bodyPr>
          <a:lstStyle/>
          <a:p>
            <a:r>
              <a:rPr lang="tr-TR" sz="3200" dirty="0" smtClean="0"/>
              <a:t>Neden staj yapmayı seçtim?</a:t>
            </a:r>
            <a:endParaRPr lang="tr-TR" sz="3200" dirty="0"/>
          </a:p>
        </p:txBody>
      </p:sp>
      <p:sp>
        <p:nvSpPr>
          <p:cNvPr id="3" name="Content Placeholder 2"/>
          <p:cNvSpPr>
            <a:spLocks noGrp="1"/>
          </p:cNvSpPr>
          <p:nvPr>
            <p:ph idx="1"/>
          </p:nvPr>
        </p:nvSpPr>
        <p:spPr>
          <a:xfrm>
            <a:off x="1422400" y="1649186"/>
            <a:ext cx="10307899" cy="3310782"/>
          </a:xfrm>
        </p:spPr>
        <p:txBody>
          <a:bodyPr>
            <a:normAutofit fontScale="85000" lnSpcReduction="10000"/>
          </a:bodyPr>
          <a:lstStyle/>
          <a:p>
            <a:pPr>
              <a:lnSpc>
                <a:spcPct val="150000"/>
              </a:lnSpc>
            </a:pPr>
            <a:r>
              <a:rPr lang="tr-TR" dirty="0" smtClean="0"/>
              <a:t>En önemli neden öğrenim sürecimde yaz aylarımı çalışarak geçirdiğim ve bu sürece alıştığım için 4. sınıfın 2. döneminde ders eğitimi yerine mesleki uygulamayı seçtim.</a:t>
            </a:r>
          </a:p>
          <a:p>
            <a:pPr>
              <a:lnSpc>
                <a:spcPct val="150000"/>
              </a:lnSpc>
            </a:pPr>
            <a:r>
              <a:rPr lang="tr-TR" dirty="0" smtClean="0"/>
              <a:t>Bundan sonraki hayatımda olacak olan iş süreç temposuna alışmak.</a:t>
            </a:r>
          </a:p>
          <a:p>
            <a:pPr>
              <a:lnSpc>
                <a:spcPct val="150000"/>
              </a:lnSpc>
            </a:pPr>
            <a:r>
              <a:rPr lang="tr-TR" dirty="0" smtClean="0"/>
              <a:t>Hangi sektörü seçmem gerektiği hakkında bilgi toplayabilmek.</a:t>
            </a:r>
          </a:p>
          <a:p>
            <a:pPr>
              <a:lnSpc>
                <a:spcPct val="150000"/>
              </a:lnSpc>
            </a:pPr>
            <a:r>
              <a:rPr lang="tr-TR" dirty="0" smtClean="0"/>
              <a:t>İş çevresinde insanlar ile olan ilişkilerimi arttırmak.</a:t>
            </a:r>
          </a:p>
          <a:p>
            <a:pPr>
              <a:lnSpc>
                <a:spcPct val="150000"/>
              </a:lnSpc>
            </a:pPr>
            <a:r>
              <a:rPr lang="tr-TR" dirty="0" smtClean="0"/>
              <a:t>Düzenli ve tempolu iş sektörünün bana sağlayacağı faydalardan yararlanmak.</a:t>
            </a:r>
          </a:p>
          <a:p>
            <a:endParaRPr lang="tr-TR" dirty="0" smtClean="0"/>
          </a:p>
          <a:p>
            <a:pPr marL="0" indent="0">
              <a:buNone/>
            </a:pPr>
            <a:endParaRPr lang="tr-TR" dirty="0"/>
          </a:p>
        </p:txBody>
      </p:sp>
      <p:pic>
        <p:nvPicPr>
          <p:cNvPr id="1026" name="Picture 2" descr="https://www.sangamuniversity.ac.in/assets/images/inner-pages/internshi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95308" y="4829339"/>
            <a:ext cx="5734991" cy="1473490"/>
          </a:xfrm>
          <a:prstGeom prst="rect">
            <a:avLst/>
          </a:prstGeom>
          <a:noFill/>
          <a:effectLst>
            <a:glow rad="368300">
              <a:schemeClr val="bg1">
                <a:alpha val="69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1551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t>Staj kurumumu nasıl buldum?</a:t>
            </a:r>
            <a:endParaRPr lang="tr-TR" sz="3200" dirty="0"/>
          </a:p>
        </p:txBody>
      </p:sp>
      <p:sp>
        <p:nvSpPr>
          <p:cNvPr id="3" name="Content Placeholder 2"/>
          <p:cNvSpPr>
            <a:spLocks noGrp="1"/>
          </p:cNvSpPr>
          <p:nvPr>
            <p:ph idx="1"/>
          </p:nvPr>
        </p:nvSpPr>
        <p:spPr/>
        <p:txBody>
          <a:bodyPr/>
          <a:lstStyle/>
          <a:p>
            <a:pPr>
              <a:lnSpc>
                <a:spcPct val="150000"/>
              </a:lnSpc>
            </a:pPr>
            <a:r>
              <a:rPr lang="tr-TR" dirty="0" smtClean="0"/>
              <a:t>Burgan Bank- Mevzuat Uyum bölümünde staj sürecimi tamamladım. Eski mezunlarımızdan bir arkadaşım burada mesleki uygulamasını tamamladıktan sonra işe başladı. Bankanın düzenlemiş olduğu «Aradığımız stajyeri tanıyor musunuz?» başlıklı afişi arkadaşımın bana göndermesiyle mail üzerinden </a:t>
            </a:r>
            <a:r>
              <a:rPr lang="tr-TR" dirty="0" err="1" smtClean="0"/>
              <a:t>CV’mi</a:t>
            </a:r>
            <a:r>
              <a:rPr lang="tr-TR" dirty="0" smtClean="0"/>
              <a:t> gönderdim. Sonrasında staj mülakatına çağrıldım.</a:t>
            </a:r>
            <a:endParaRPr lang="tr-TR" dirty="0"/>
          </a:p>
        </p:txBody>
      </p:sp>
    </p:spTree>
    <p:extLst>
      <p:ext uri="{BB962C8B-B14F-4D97-AF65-F5344CB8AC3E}">
        <p14:creationId xmlns:p14="http://schemas.microsoft.com/office/powerpoint/2010/main" xmlns="" val="154850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smtClean="0"/>
              <a:t>Staj mülakatında neler sordular?</a:t>
            </a:r>
            <a:endParaRPr lang="tr-TR" sz="3200"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tr-TR" dirty="0" smtClean="0"/>
              <a:t>Nerede doğduğum, hangi okullarda okuduğum, öğrenim sürecimde hobi olarak neler ile ilgilendiğim, </a:t>
            </a:r>
            <a:endParaRPr lang="tr-TR" dirty="0"/>
          </a:p>
          <a:p>
            <a:pPr>
              <a:lnSpc>
                <a:spcPct val="150000"/>
              </a:lnSpc>
            </a:pPr>
            <a:r>
              <a:rPr lang="tr-TR" dirty="0" smtClean="0"/>
              <a:t>İngilizce seviye düzeyim,</a:t>
            </a:r>
          </a:p>
          <a:p>
            <a:pPr>
              <a:lnSpc>
                <a:spcPct val="150000"/>
              </a:lnSpc>
            </a:pPr>
            <a:r>
              <a:rPr lang="tr-TR" dirty="0" smtClean="0"/>
              <a:t>Office programları bilgim,</a:t>
            </a:r>
          </a:p>
          <a:p>
            <a:pPr>
              <a:lnSpc>
                <a:spcPct val="150000"/>
              </a:lnSpc>
            </a:pPr>
            <a:r>
              <a:rPr lang="tr-TR" dirty="0" smtClean="0"/>
              <a:t>Önceki iş deneyimlerimde neler yaptığım,</a:t>
            </a:r>
          </a:p>
          <a:p>
            <a:pPr>
              <a:lnSpc>
                <a:spcPct val="150000"/>
              </a:lnSpc>
            </a:pPr>
            <a:r>
              <a:rPr lang="tr-TR" dirty="0" smtClean="0"/>
              <a:t>Bankacılık ile ilgili bilgilerimin düzeyi,</a:t>
            </a:r>
          </a:p>
          <a:p>
            <a:pPr>
              <a:lnSpc>
                <a:spcPct val="150000"/>
              </a:lnSpc>
            </a:pPr>
            <a:r>
              <a:rPr lang="tr-TR" dirty="0" smtClean="0"/>
              <a:t>Gelecekte hangi iş sektöründe çalışmayı düşündüğüm.</a:t>
            </a:r>
            <a:endParaRPr lang="tr-TR" dirty="0"/>
          </a:p>
        </p:txBody>
      </p:sp>
    </p:spTree>
    <p:extLst>
      <p:ext uri="{BB962C8B-B14F-4D97-AF65-F5344CB8AC3E}">
        <p14:creationId xmlns:p14="http://schemas.microsoft.com/office/powerpoint/2010/main" xmlns="" val="385031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61594"/>
            <a:ext cx="10058400" cy="589306"/>
          </a:xfrm>
        </p:spPr>
        <p:txBody>
          <a:bodyPr>
            <a:normAutofit/>
          </a:bodyPr>
          <a:lstStyle/>
          <a:p>
            <a:r>
              <a:rPr lang="tr-TR" sz="3200" dirty="0"/>
              <a:t>Burgan Bank Görsel</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346" t="-231" r="346" b="14191"/>
          <a:stretch/>
        </p:blipFill>
        <p:spPr>
          <a:xfrm>
            <a:off x="2679700" y="850900"/>
            <a:ext cx="6252029" cy="5549209"/>
          </a:xfrm>
          <a:effectLst>
            <a:glow rad="317500">
              <a:schemeClr val="bg2"/>
            </a:glow>
          </a:effectLst>
        </p:spPr>
      </p:pic>
    </p:spTree>
    <p:extLst>
      <p:ext uri="{BB962C8B-B14F-4D97-AF65-F5344CB8AC3E}">
        <p14:creationId xmlns:p14="http://schemas.microsoft.com/office/powerpoint/2010/main" xmlns="" val="3480105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smtClean="0"/>
              <a:t>Staj yaptığım kurumu neden seçtim</a:t>
            </a:r>
            <a:r>
              <a:rPr lang="tr-TR" dirty="0" smtClean="0"/>
              <a:t>?</a:t>
            </a:r>
            <a:endParaRPr lang="tr-TR"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tr-TR" dirty="0" smtClean="0"/>
              <a:t>İnsan kaynakları tarafından mülakata çağırıldıktan sonra Burgan Bank hakkında araştırmalarıma başladım. Kuveyt ortaklı özel sermayeli bir banka olan Burgan Bank . Yatırım ve Leasing bölümleri de mevcut. </a:t>
            </a:r>
          </a:p>
          <a:p>
            <a:pPr>
              <a:lnSpc>
                <a:spcPct val="150000"/>
              </a:lnSpc>
            </a:pPr>
            <a:r>
              <a:rPr lang="tr-TR" dirty="0" smtClean="0"/>
              <a:t>Uyum bölümünün belli bir proje kapsamında stajyer aradıklarını öğrendim sonrasında bu süreçte yapacağım işler hakkında bilgiler </a:t>
            </a:r>
            <a:r>
              <a:rPr lang="tr-TR" dirty="0" smtClean="0"/>
              <a:t>edindim; </a:t>
            </a:r>
            <a:r>
              <a:rPr lang="tr-TR" dirty="0" smtClean="0"/>
              <a:t>öğrenebileceğim ve yapabileceğime inandığım bir proje olduğu için Burgan Bank kurumunda staj yapmayı seçtim.</a:t>
            </a:r>
            <a:endParaRPr lang="tr-TR" dirty="0"/>
          </a:p>
        </p:txBody>
      </p:sp>
    </p:spTree>
    <p:extLst>
      <p:ext uri="{BB962C8B-B14F-4D97-AF65-F5344CB8AC3E}">
        <p14:creationId xmlns:p14="http://schemas.microsoft.com/office/powerpoint/2010/main" xmlns="" val="2500778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44" y="179614"/>
            <a:ext cx="10058400" cy="1371600"/>
          </a:xfrm>
        </p:spPr>
        <p:txBody>
          <a:bodyPr>
            <a:normAutofit/>
          </a:bodyPr>
          <a:lstStyle/>
          <a:p>
            <a:r>
              <a:rPr lang="tr-TR" sz="3200" dirty="0" smtClean="0"/>
              <a:t>Staj yaptığım kurumda neler yaptım?</a:t>
            </a:r>
            <a:endParaRPr lang="tr-TR" sz="3200" dirty="0"/>
          </a:p>
        </p:txBody>
      </p:sp>
      <p:sp>
        <p:nvSpPr>
          <p:cNvPr id="3" name="Content Placeholder 2"/>
          <p:cNvSpPr>
            <a:spLocks noGrp="1"/>
          </p:cNvSpPr>
          <p:nvPr>
            <p:ph idx="1"/>
          </p:nvPr>
        </p:nvSpPr>
        <p:spPr>
          <a:xfrm>
            <a:off x="1694544" y="1790700"/>
            <a:ext cx="10058400" cy="3758837"/>
          </a:xfrm>
        </p:spPr>
        <p:txBody>
          <a:bodyPr>
            <a:normAutofit fontScale="70000" lnSpcReduction="20000"/>
          </a:bodyPr>
          <a:lstStyle/>
          <a:p>
            <a:pPr>
              <a:lnSpc>
                <a:spcPct val="150000"/>
              </a:lnSpc>
            </a:pPr>
            <a:r>
              <a:rPr lang="tr-TR" dirty="0" smtClean="0"/>
              <a:t>Çalıştığım </a:t>
            </a:r>
            <a:r>
              <a:rPr lang="tr-TR" dirty="0" smtClean="0"/>
              <a:t>projede </a:t>
            </a:r>
            <a:r>
              <a:rPr lang="tr-TR" dirty="0"/>
              <a:t>geniş kapsamlı </a:t>
            </a:r>
            <a:r>
              <a:rPr lang="tr-TR" dirty="0" smtClean="0"/>
              <a:t>olarak </a:t>
            </a:r>
            <a:r>
              <a:rPr lang="tr-TR" dirty="0" smtClean="0"/>
              <a:t>Excel </a:t>
            </a:r>
            <a:r>
              <a:rPr lang="tr-TR" dirty="0"/>
              <a:t>üzerindeki </a:t>
            </a:r>
            <a:r>
              <a:rPr lang="tr-TR" dirty="0" smtClean="0"/>
              <a:t>verileri VERBİS sistemi için hazırlık süreci, eksiklerin tamamlanması ve verilerin giriş işlemleri.</a:t>
            </a:r>
          </a:p>
          <a:p>
            <a:pPr>
              <a:lnSpc>
                <a:spcPct val="150000"/>
              </a:lnSpc>
            </a:pPr>
            <a:r>
              <a:rPr lang="tr-TR" dirty="0" smtClean="0"/>
              <a:t>Envanter düzenlemeleri.</a:t>
            </a:r>
          </a:p>
          <a:p>
            <a:pPr>
              <a:lnSpc>
                <a:spcPct val="150000"/>
              </a:lnSpc>
            </a:pPr>
            <a:r>
              <a:rPr lang="tr-TR" dirty="0" smtClean="0"/>
              <a:t>Rapor çevirileri.</a:t>
            </a:r>
          </a:p>
          <a:p>
            <a:pPr>
              <a:lnSpc>
                <a:spcPct val="150000"/>
              </a:lnSpc>
            </a:pPr>
            <a:r>
              <a:rPr lang="tr-TR" dirty="0" smtClean="0"/>
              <a:t>Oryantasyon çalışmaları, toplantı düzenlemeleri.</a:t>
            </a:r>
          </a:p>
          <a:p>
            <a:pPr>
              <a:lnSpc>
                <a:spcPct val="150000"/>
              </a:lnSpc>
            </a:pPr>
            <a:r>
              <a:rPr lang="tr-TR" dirty="0" smtClean="0"/>
              <a:t>Birimlerden gelen KVKK ile ilgili sorulara danışmanlık.</a:t>
            </a:r>
          </a:p>
          <a:p>
            <a:pPr>
              <a:lnSpc>
                <a:spcPct val="150000"/>
              </a:lnSpc>
            </a:pPr>
            <a:r>
              <a:rPr lang="tr-TR" dirty="0" smtClean="0"/>
              <a:t>Banka içi eğitimlere katılım.</a:t>
            </a:r>
          </a:p>
          <a:p>
            <a:pPr>
              <a:lnSpc>
                <a:spcPct val="150000"/>
              </a:lnSpc>
            </a:pPr>
            <a:r>
              <a:rPr lang="tr-TR" dirty="0" smtClean="0"/>
              <a:t>Office programları çalışması.</a:t>
            </a:r>
          </a:p>
          <a:p>
            <a:pPr>
              <a:lnSpc>
                <a:spcPct val="150000"/>
              </a:lnSpc>
            </a:pPr>
            <a:endParaRPr lang="tr-TR" dirty="0"/>
          </a:p>
        </p:txBody>
      </p:sp>
      <p:pic>
        <p:nvPicPr>
          <p:cNvPr id="2050" name="Picture 2" descr="https://encrypted-tbn0.gstatic.com/images?q=tbn:ANd9GcTAfLibR2WfDmW4Cr9WbjIYX5-rgtR3zlA6hpDt1VvMnhTMpr8-D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95027" y="4189094"/>
            <a:ext cx="2390775" cy="1914525"/>
          </a:xfrm>
          <a:prstGeom prst="rect">
            <a:avLst/>
          </a:prstGeom>
          <a:noFill/>
          <a:effectLst>
            <a:glow rad="762000">
              <a:schemeClr val="bg1">
                <a:alpha val="99000"/>
              </a:schemeClr>
            </a:glo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7992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62" y="0"/>
            <a:ext cx="10058400" cy="1371600"/>
          </a:xfrm>
        </p:spPr>
        <p:txBody>
          <a:bodyPr>
            <a:normAutofit/>
          </a:bodyPr>
          <a:lstStyle/>
          <a:p>
            <a:r>
              <a:rPr lang="tr-TR" sz="3200" dirty="0"/>
              <a:t>Çalışma Görseli</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77752" y="1038133"/>
            <a:ext cx="8340725" cy="5506718"/>
          </a:xfrm>
        </p:spPr>
      </p:pic>
    </p:spTree>
    <p:extLst>
      <p:ext uri="{BB962C8B-B14F-4D97-AF65-F5344CB8AC3E}">
        <p14:creationId xmlns:p14="http://schemas.microsoft.com/office/powerpoint/2010/main" xmlns="" val="1059504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449" y="209005"/>
            <a:ext cx="8872597" cy="1175657"/>
          </a:xfrm>
        </p:spPr>
        <p:txBody>
          <a:bodyPr>
            <a:normAutofit/>
          </a:bodyPr>
          <a:lstStyle/>
          <a:p>
            <a:r>
              <a:rPr lang="tr-TR" sz="3200" dirty="0" smtClean="0"/>
              <a:t>Çalışma Görseli</a:t>
            </a:r>
            <a:endParaRPr lang="tr-TR"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28606" y="1262529"/>
            <a:ext cx="9094550" cy="5219700"/>
          </a:xfrm>
        </p:spPr>
      </p:pic>
    </p:spTree>
    <p:extLst>
      <p:ext uri="{BB962C8B-B14F-4D97-AF65-F5344CB8AC3E}">
        <p14:creationId xmlns:p14="http://schemas.microsoft.com/office/powerpoint/2010/main" xmlns="" val="1894157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440</TotalTime>
  <Words>684</Words>
  <Application>Microsoft Office PowerPoint</Application>
  <PresentationFormat>Özel</PresentationFormat>
  <Paragraphs>73</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Parallax</vt:lpstr>
      <vt:lpstr>Mesleki uygulama sunumu BURGAN BANK</vt:lpstr>
      <vt:lpstr>Neden staj yapmayı seçtim?</vt:lpstr>
      <vt:lpstr>Staj kurumumu nasıl buldum?</vt:lpstr>
      <vt:lpstr>Staj mülakatında neler sordular?</vt:lpstr>
      <vt:lpstr>Burgan Bank Görsel</vt:lpstr>
      <vt:lpstr>Staj yaptığım kurumu neden seçtim?</vt:lpstr>
      <vt:lpstr>Staj yaptığım kurumda neler yaptım?</vt:lpstr>
      <vt:lpstr>Çalışma Görseli</vt:lpstr>
      <vt:lpstr>Çalışma Görseli</vt:lpstr>
      <vt:lpstr>Staj yaptığım kurumun benden istedikleri nelerdi?</vt:lpstr>
      <vt:lpstr>Staj sürecimde neler öğrendim?</vt:lpstr>
      <vt:lpstr>Staj sürecimde neler öğrenemedim?</vt:lpstr>
      <vt:lpstr>Neler öğrenmem gerekiyor?</vt:lpstr>
      <vt:lpstr>Staj yapmamın bana sağladığı faydalar nelerdir?</vt:lpstr>
      <vt:lpstr>Tavsiyelerim</vt:lpstr>
      <vt:lpstr>Slayt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uygulama sunumu BURGAN BANK</dc:title>
  <dc:creator>Şevval Derici</dc:creator>
  <cp:lastModifiedBy>Sevo</cp:lastModifiedBy>
  <cp:revision>38</cp:revision>
  <dcterms:created xsi:type="dcterms:W3CDTF">2019-03-25T11:37:32Z</dcterms:created>
  <dcterms:modified xsi:type="dcterms:W3CDTF">2019-05-14T19:33:53Z</dcterms:modified>
</cp:coreProperties>
</file>