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643" r:id="rId1"/>
  </p:sldMasterIdLst>
  <p:notesMasterIdLst>
    <p:notesMasterId r:id="rId14"/>
  </p:notesMasterIdLst>
  <p:sldIdLst>
    <p:sldId id="257" r:id="rId2"/>
    <p:sldId id="262" r:id="rId3"/>
    <p:sldId id="263" r:id="rId4"/>
    <p:sldId id="258" r:id="rId5"/>
    <p:sldId id="259" r:id="rId6"/>
    <p:sldId id="260" r:id="rId7"/>
    <p:sldId id="261" r:id="rId8"/>
    <p:sldId id="265" r:id="rId9"/>
    <p:sldId id="266" r:id="rId10"/>
    <p:sldId id="267" r:id="rId11"/>
    <p:sldId id="269" r:id="rId12"/>
    <p:sldId id="268" r:id="rId13"/>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9D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9" d="100"/>
          <a:sy n="109" d="100"/>
        </p:scale>
        <p:origin x="6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BCA79B-DE7D-44DC-94C8-840A935C11AC}" type="datetimeFigureOut">
              <a:rPr lang="tr-TR" smtClean="0"/>
              <a:t>14.05.2019</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9A6AAA-5E8B-40F9-A6D3-F67B79C419D0}" type="slidenum">
              <a:rPr lang="tr-TR" smtClean="0"/>
              <a:t>‹#›</a:t>
            </a:fld>
            <a:endParaRPr lang="tr-TR"/>
          </a:p>
        </p:txBody>
      </p:sp>
    </p:spTree>
    <p:extLst>
      <p:ext uri="{BB962C8B-B14F-4D97-AF65-F5344CB8AC3E}">
        <p14:creationId xmlns:p14="http://schemas.microsoft.com/office/powerpoint/2010/main" val="13511993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79A6AAA-5E8B-40F9-A6D3-F67B79C419D0}" type="slidenum">
              <a:rPr lang="tr-TR" smtClean="0"/>
              <a:t>12</a:t>
            </a:fld>
            <a:endParaRPr lang="tr-TR"/>
          </a:p>
        </p:txBody>
      </p:sp>
    </p:spTree>
    <p:extLst>
      <p:ext uri="{BB962C8B-B14F-4D97-AF65-F5344CB8AC3E}">
        <p14:creationId xmlns:p14="http://schemas.microsoft.com/office/powerpoint/2010/main" val="5368459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tr-TR" smtClean="0"/>
              <a:t>Asıl başlık stili için tıklatın</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55BC8C39-BF9D-4E81-8BD2-77EF8C402633}" type="datetimeFigureOut">
              <a:rPr lang="tr-TR" smtClean="0"/>
              <a:t>14.05.2019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CE7CBA6-4ED4-4EE0-880C-A2B70D3D24D4}" type="slidenum">
              <a:rPr lang="tr-TR" smtClean="0"/>
              <a:t>‹#›</a:t>
            </a:fld>
            <a:endParaRPr lang="tr-TR"/>
          </a:p>
        </p:txBody>
      </p:sp>
    </p:spTree>
    <p:extLst>
      <p:ext uri="{BB962C8B-B14F-4D97-AF65-F5344CB8AC3E}">
        <p14:creationId xmlns:p14="http://schemas.microsoft.com/office/powerpoint/2010/main" val="3624070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55BC8C39-BF9D-4E81-8BD2-77EF8C402633}" type="datetimeFigureOut">
              <a:rPr lang="tr-TR" smtClean="0"/>
              <a:t>14.05.2019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CE7CBA6-4ED4-4EE0-880C-A2B70D3D24D4}" type="slidenum">
              <a:rPr lang="tr-TR" smtClean="0"/>
              <a:t>‹#›</a:t>
            </a:fld>
            <a:endParaRPr lang="tr-TR"/>
          </a:p>
        </p:txBody>
      </p:sp>
    </p:spTree>
    <p:extLst>
      <p:ext uri="{BB962C8B-B14F-4D97-AF65-F5344CB8AC3E}">
        <p14:creationId xmlns:p14="http://schemas.microsoft.com/office/powerpoint/2010/main" val="41277990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55BC8C39-BF9D-4E81-8BD2-77EF8C402633}" type="datetimeFigureOut">
              <a:rPr lang="tr-TR" smtClean="0"/>
              <a:t>14.05.2019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CE7CBA6-4ED4-4EE0-880C-A2B70D3D24D4}" type="slidenum">
              <a:rPr lang="tr-TR" smtClean="0"/>
              <a:t>‹#›</a:t>
            </a:fld>
            <a:endParaRPr lang="tr-TR"/>
          </a:p>
        </p:txBody>
      </p:sp>
    </p:spTree>
    <p:extLst>
      <p:ext uri="{BB962C8B-B14F-4D97-AF65-F5344CB8AC3E}">
        <p14:creationId xmlns:p14="http://schemas.microsoft.com/office/powerpoint/2010/main" val="29854014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tr-TR" smtClean="0"/>
              <a:t>Asıl başlık stili için tıklatın</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55BC8C39-BF9D-4E81-8BD2-77EF8C402633}" type="datetimeFigureOut">
              <a:rPr lang="tr-TR" smtClean="0"/>
              <a:t>14.05.2019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CE7CBA6-4ED4-4EE0-880C-A2B70D3D24D4}" type="slidenum">
              <a:rPr lang="tr-TR" smtClean="0"/>
              <a:t>‹#›</a:t>
            </a:fld>
            <a:endParaRPr lang="tr-TR"/>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9256490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55BC8C39-BF9D-4E81-8BD2-77EF8C402633}" type="datetimeFigureOut">
              <a:rPr lang="tr-TR" smtClean="0"/>
              <a:t>14.05.2019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CE7CBA6-4ED4-4EE0-880C-A2B70D3D24D4}" type="slidenum">
              <a:rPr lang="tr-TR" smtClean="0"/>
              <a:t>‹#›</a:t>
            </a:fld>
            <a:endParaRPr lang="tr-TR"/>
          </a:p>
        </p:txBody>
      </p:sp>
    </p:spTree>
    <p:extLst>
      <p:ext uri="{BB962C8B-B14F-4D97-AF65-F5344CB8AC3E}">
        <p14:creationId xmlns:p14="http://schemas.microsoft.com/office/powerpoint/2010/main" val="2563272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tr-TR" smtClean="0"/>
              <a:t>Asıl başlık stili için tıklatın</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3" name="Date Placeholder 2"/>
          <p:cNvSpPr>
            <a:spLocks noGrp="1"/>
          </p:cNvSpPr>
          <p:nvPr>
            <p:ph type="dt" sz="half" idx="10"/>
          </p:nvPr>
        </p:nvSpPr>
        <p:spPr/>
        <p:txBody>
          <a:bodyPr/>
          <a:lstStyle/>
          <a:p>
            <a:fld id="{55BC8C39-BF9D-4E81-8BD2-77EF8C402633}" type="datetimeFigureOut">
              <a:rPr lang="tr-TR" smtClean="0"/>
              <a:t>14.05.2019</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CCE7CBA6-4ED4-4EE0-880C-A2B70D3D24D4}" type="slidenum">
              <a:rPr lang="tr-TR" smtClean="0"/>
              <a:t>‹#›</a:t>
            </a:fld>
            <a:endParaRPr lang="tr-TR"/>
          </a:p>
        </p:txBody>
      </p:sp>
    </p:spTree>
    <p:extLst>
      <p:ext uri="{BB962C8B-B14F-4D97-AF65-F5344CB8AC3E}">
        <p14:creationId xmlns:p14="http://schemas.microsoft.com/office/powerpoint/2010/main" val="297179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tr-TR" smtClean="0"/>
              <a:t>Asıl başlık stili için tıklatın</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3" name="Date Placeholder 2"/>
          <p:cNvSpPr>
            <a:spLocks noGrp="1"/>
          </p:cNvSpPr>
          <p:nvPr>
            <p:ph type="dt" sz="half" idx="10"/>
          </p:nvPr>
        </p:nvSpPr>
        <p:spPr/>
        <p:txBody>
          <a:bodyPr/>
          <a:lstStyle/>
          <a:p>
            <a:fld id="{55BC8C39-BF9D-4E81-8BD2-77EF8C402633}" type="datetimeFigureOut">
              <a:rPr lang="tr-TR" smtClean="0"/>
              <a:t>14.05.2019</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CCE7CBA6-4ED4-4EE0-880C-A2B70D3D24D4}" type="slidenum">
              <a:rPr lang="tr-TR" smtClean="0"/>
              <a:t>‹#›</a:t>
            </a:fld>
            <a:endParaRPr lang="tr-TR"/>
          </a:p>
        </p:txBody>
      </p:sp>
    </p:spTree>
    <p:extLst>
      <p:ext uri="{BB962C8B-B14F-4D97-AF65-F5344CB8AC3E}">
        <p14:creationId xmlns:p14="http://schemas.microsoft.com/office/powerpoint/2010/main" val="22571290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55BC8C39-BF9D-4E81-8BD2-77EF8C402633}" type="datetimeFigureOut">
              <a:rPr lang="tr-TR" smtClean="0"/>
              <a:t>14.05.2019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CE7CBA6-4ED4-4EE0-880C-A2B70D3D24D4}" type="slidenum">
              <a:rPr lang="tr-TR" smtClean="0"/>
              <a:t>‹#›</a:t>
            </a:fld>
            <a:endParaRPr lang="tr-TR"/>
          </a:p>
        </p:txBody>
      </p:sp>
    </p:spTree>
    <p:extLst>
      <p:ext uri="{BB962C8B-B14F-4D97-AF65-F5344CB8AC3E}">
        <p14:creationId xmlns:p14="http://schemas.microsoft.com/office/powerpoint/2010/main" val="39516440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55BC8C39-BF9D-4E81-8BD2-77EF8C402633}" type="datetimeFigureOut">
              <a:rPr lang="tr-TR" smtClean="0"/>
              <a:t>14.05.2019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CE7CBA6-4ED4-4EE0-880C-A2B70D3D24D4}" type="slidenum">
              <a:rPr lang="tr-TR" smtClean="0"/>
              <a:t>‹#›</a:t>
            </a:fld>
            <a:endParaRPr lang="tr-TR"/>
          </a:p>
        </p:txBody>
      </p:sp>
    </p:spTree>
    <p:extLst>
      <p:ext uri="{BB962C8B-B14F-4D97-AF65-F5344CB8AC3E}">
        <p14:creationId xmlns:p14="http://schemas.microsoft.com/office/powerpoint/2010/main" val="728999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55BC8C39-BF9D-4E81-8BD2-77EF8C402633}" type="datetimeFigureOut">
              <a:rPr lang="tr-TR" smtClean="0"/>
              <a:t>14.05.2019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CE7CBA6-4ED4-4EE0-880C-A2B70D3D24D4}" type="slidenum">
              <a:rPr lang="tr-TR" smtClean="0"/>
              <a:t>‹#›</a:t>
            </a:fld>
            <a:endParaRPr lang="tr-TR"/>
          </a:p>
        </p:txBody>
      </p:sp>
    </p:spTree>
    <p:extLst>
      <p:ext uri="{BB962C8B-B14F-4D97-AF65-F5344CB8AC3E}">
        <p14:creationId xmlns:p14="http://schemas.microsoft.com/office/powerpoint/2010/main" val="12502904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55BC8C39-BF9D-4E81-8BD2-77EF8C402633}" type="datetimeFigureOut">
              <a:rPr lang="tr-TR" smtClean="0"/>
              <a:t>14.05.2019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CE7CBA6-4ED4-4EE0-880C-A2B70D3D24D4}" type="slidenum">
              <a:rPr lang="tr-TR" smtClean="0"/>
              <a:t>‹#›</a:t>
            </a:fld>
            <a:endParaRPr lang="tr-TR"/>
          </a:p>
        </p:txBody>
      </p:sp>
    </p:spTree>
    <p:extLst>
      <p:ext uri="{BB962C8B-B14F-4D97-AF65-F5344CB8AC3E}">
        <p14:creationId xmlns:p14="http://schemas.microsoft.com/office/powerpoint/2010/main" val="26637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55BC8C39-BF9D-4E81-8BD2-77EF8C402633}" type="datetimeFigureOut">
              <a:rPr lang="tr-TR" smtClean="0"/>
              <a:t>14.05.2019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CE7CBA6-4ED4-4EE0-880C-A2B70D3D24D4}" type="slidenum">
              <a:rPr lang="tr-TR" smtClean="0"/>
              <a:t>‹#›</a:t>
            </a:fld>
            <a:endParaRPr lang="tr-TR"/>
          </a:p>
        </p:txBody>
      </p:sp>
    </p:spTree>
    <p:extLst>
      <p:ext uri="{BB962C8B-B14F-4D97-AF65-F5344CB8AC3E}">
        <p14:creationId xmlns:p14="http://schemas.microsoft.com/office/powerpoint/2010/main" val="720459767"/>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55BC8C39-BF9D-4E81-8BD2-77EF8C402633}" type="datetimeFigureOut">
              <a:rPr lang="tr-TR" smtClean="0"/>
              <a:t>14.05.2019</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CCE7CBA6-4ED4-4EE0-880C-A2B70D3D24D4}" type="slidenum">
              <a:rPr lang="tr-TR" smtClean="0"/>
              <a:t>‹#›</a:t>
            </a:fld>
            <a:endParaRPr lang="tr-TR"/>
          </a:p>
        </p:txBody>
      </p:sp>
    </p:spTree>
    <p:extLst>
      <p:ext uri="{BB962C8B-B14F-4D97-AF65-F5344CB8AC3E}">
        <p14:creationId xmlns:p14="http://schemas.microsoft.com/office/powerpoint/2010/main" val="2844280983"/>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55BC8C39-BF9D-4E81-8BD2-77EF8C402633}" type="datetimeFigureOut">
              <a:rPr lang="tr-TR" smtClean="0"/>
              <a:t>14.05.2019</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CCE7CBA6-4ED4-4EE0-880C-A2B70D3D24D4}" type="slidenum">
              <a:rPr lang="tr-TR" smtClean="0"/>
              <a:t>‹#›</a:t>
            </a:fld>
            <a:endParaRPr lang="tr-TR"/>
          </a:p>
        </p:txBody>
      </p:sp>
    </p:spTree>
    <p:extLst>
      <p:ext uri="{BB962C8B-B14F-4D97-AF65-F5344CB8AC3E}">
        <p14:creationId xmlns:p14="http://schemas.microsoft.com/office/powerpoint/2010/main" val="12766905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BC8C39-BF9D-4E81-8BD2-77EF8C402633}" type="datetimeFigureOut">
              <a:rPr lang="tr-TR" smtClean="0"/>
              <a:t>14.05.2019</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CCE7CBA6-4ED4-4EE0-880C-A2B70D3D24D4}" type="slidenum">
              <a:rPr lang="tr-TR" smtClean="0"/>
              <a:t>‹#›</a:t>
            </a:fld>
            <a:endParaRPr lang="tr-TR"/>
          </a:p>
        </p:txBody>
      </p:sp>
    </p:spTree>
    <p:extLst>
      <p:ext uri="{BB962C8B-B14F-4D97-AF65-F5344CB8AC3E}">
        <p14:creationId xmlns:p14="http://schemas.microsoft.com/office/powerpoint/2010/main" val="1468637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55BC8C39-BF9D-4E81-8BD2-77EF8C402633}" type="datetimeFigureOut">
              <a:rPr lang="tr-TR" smtClean="0"/>
              <a:t>14.05.2019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CE7CBA6-4ED4-4EE0-880C-A2B70D3D24D4}" type="slidenum">
              <a:rPr lang="tr-TR" smtClean="0"/>
              <a:t>‹#›</a:t>
            </a:fld>
            <a:endParaRPr lang="tr-TR"/>
          </a:p>
        </p:txBody>
      </p:sp>
    </p:spTree>
    <p:extLst>
      <p:ext uri="{BB962C8B-B14F-4D97-AF65-F5344CB8AC3E}">
        <p14:creationId xmlns:p14="http://schemas.microsoft.com/office/powerpoint/2010/main" val="69680687"/>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55BC8C39-BF9D-4E81-8BD2-77EF8C402633}" type="datetimeFigureOut">
              <a:rPr lang="tr-TR" smtClean="0"/>
              <a:t>14.05.2019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CE7CBA6-4ED4-4EE0-880C-A2B70D3D24D4}" type="slidenum">
              <a:rPr lang="tr-TR" smtClean="0"/>
              <a:t>‹#›</a:t>
            </a:fld>
            <a:endParaRPr lang="tr-TR"/>
          </a:p>
        </p:txBody>
      </p:sp>
    </p:spTree>
    <p:extLst>
      <p:ext uri="{BB962C8B-B14F-4D97-AF65-F5344CB8AC3E}">
        <p14:creationId xmlns:p14="http://schemas.microsoft.com/office/powerpoint/2010/main" val="1938465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55BC8C39-BF9D-4E81-8BD2-77EF8C402633}" type="datetimeFigureOut">
              <a:rPr lang="tr-TR" smtClean="0"/>
              <a:t>14.05.2019</a:t>
            </a:fld>
            <a:endParaRPr lang="tr-TR"/>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tr-TR"/>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CCE7CBA6-4ED4-4EE0-880C-A2B70D3D24D4}" type="slidenum">
              <a:rPr lang="tr-TR" smtClean="0"/>
              <a:t>‹#›</a:t>
            </a:fld>
            <a:endParaRPr lang="tr-TR"/>
          </a:p>
        </p:txBody>
      </p:sp>
    </p:spTree>
    <p:extLst>
      <p:ext uri="{BB962C8B-B14F-4D97-AF65-F5344CB8AC3E}">
        <p14:creationId xmlns:p14="http://schemas.microsoft.com/office/powerpoint/2010/main" val="2177361646"/>
      </p:ext>
    </p:extLst>
  </p:cSld>
  <p:clrMap bg1="lt1" tx1="dk1" bg2="lt2" tx2="dk2" accent1="accent1" accent2="accent2" accent3="accent3" accent4="accent4" accent5="accent5" accent6="accent6" hlink="hlink" folHlink="folHlink"/>
  <p:sldLayoutIdLst>
    <p:sldLayoutId id="2147484644" r:id="rId1"/>
    <p:sldLayoutId id="2147484645" r:id="rId2"/>
    <p:sldLayoutId id="2147484646" r:id="rId3"/>
    <p:sldLayoutId id="2147484647" r:id="rId4"/>
    <p:sldLayoutId id="2147484648" r:id="rId5"/>
    <p:sldLayoutId id="2147484649" r:id="rId6"/>
    <p:sldLayoutId id="2147484650" r:id="rId7"/>
    <p:sldLayoutId id="2147484651" r:id="rId8"/>
    <p:sldLayoutId id="2147484652" r:id="rId9"/>
    <p:sldLayoutId id="2147484653" r:id="rId10"/>
    <p:sldLayoutId id="2147484654" r:id="rId11"/>
    <p:sldLayoutId id="2147484655" r:id="rId12"/>
    <p:sldLayoutId id="2147484656" r:id="rId13"/>
    <p:sldLayoutId id="2147484657" r:id="rId14"/>
    <p:sldLayoutId id="2147484658" r:id="rId15"/>
    <p:sldLayoutId id="2147484659" r:id="rId16"/>
    <p:sldLayoutId id="2147484660"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 y="249439"/>
            <a:ext cx="12192000" cy="1107996"/>
          </a:xfrm>
          <a:prstGeom prst="rect">
            <a:avLst/>
          </a:prstGeom>
          <a:noFill/>
        </p:spPr>
        <p:txBody>
          <a:bodyPr wrap="square" rtlCol="0">
            <a:spAutoFit/>
          </a:bodyPr>
          <a:lstStyle/>
          <a:p>
            <a:pPr algn="ctr"/>
            <a:r>
              <a:rPr lang="tr-TR" sz="6600" dirty="0" smtClean="0">
                <a:latin typeface="Times New Roman" panose="02020603050405020304" pitchFamily="18" charset="0"/>
                <a:cs typeface="Times New Roman" panose="02020603050405020304" pitchFamily="18" charset="0"/>
              </a:rPr>
              <a:t>NEDEN STAJ YAPMALISINIZ ?</a:t>
            </a:r>
            <a:endParaRPr lang="tr-TR" sz="6600" dirty="0">
              <a:latin typeface="Times New Roman" panose="02020603050405020304" pitchFamily="18" charset="0"/>
              <a:cs typeface="Times New Roman" panose="02020603050405020304" pitchFamily="18" charset="0"/>
            </a:endParaRPr>
          </a:p>
        </p:txBody>
      </p:sp>
      <p:pic>
        <p:nvPicPr>
          <p:cNvPr id="6146" name="Picture 2" descr="staj ile ilgili gÃ¶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1" y="2158845"/>
            <a:ext cx="8953500" cy="2952751"/>
          </a:xfrm>
          <a:prstGeom prst="rect">
            <a:avLst/>
          </a:prstGeom>
          <a:noFill/>
          <a:extLst>
            <a:ext uri="{909E8E84-426E-40DD-AFC4-6F175D3DCCD1}">
              <a14:hiddenFill xmlns:a14="http://schemas.microsoft.com/office/drawing/2010/main">
                <a:solidFill>
                  <a:srgbClr val="FFFFFF"/>
                </a:solidFill>
              </a14:hiddenFill>
            </a:ext>
          </a:extLst>
        </p:spPr>
      </p:pic>
      <p:sp>
        <p:nvSpPr>
          <p:cNvPr id="5" name="Metin kutusu 4"/>
          <p:cNvSpPr txBox="1"/>
          <p:nvPr/>
        </p:nvSpPr>
        <p:spPr>
          <a:xfrm>
            <a:off x="1" y="6273225"/>
            <a:ext cx="12192000" cy="584775"/>
          </a:xfrm>
          <a:prstGeom prst="rect">
            <a:avLst/>
          </a:prstGeom>
          <a:noFill/>
        </p:spPr>
        <p:txBody>
          <a:bodyPr wrap="square" rtlCol="0">
            <a:spAutoFit/>
          </a:bodyPr>
          <a:lstStyle/>
          <a:p>
            <a:pPr algn="ctr"/>
            <a:r>
              <a:rPr lang="tr-TR" sz="3200" b="1" dirty="0" smtClean="0">
                <a:latin typeface="Times New Roman" panose="02020603050405020304" pitchFamily="18" charset="0"/>
                <a:cs typeface="Times New Roman" panose="02020603050405020304" pitchFamily="18" charset="0"/>
              </a:rPr>
              <a:t>TARIK GEZİCİ</a:t>
            </a:r>
            <a:endParaRPr lang="tr-TR"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878276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0" y="221673"/>
            <a:ext cx="12192000" cy="646331"/>
          </a:xfrm>
          <a:prstGeom prst="rect">
            <a:avLst/>
          </a:prstGeom>
          <a:noFill/>
        </p:spPr>
        <p:txBody>
          <a:bodyPr wrap="square" rtlCol="0">
            <a:spAutoFit/>
          </a:bodyPr>
          <a:lstStyle/>
          <a:p>
            <a:pPr algn="ctr"/>
            <a:r>
              <a:rPr lang="tr-TR" sz="3600" b="1" dirty="0" smtClean="0">
                <a:latin typeface="Times New Roman" panose="02020603050405020304" pitchFamily="18" charset="0"/>
                <a:cs typeface="Times New Roman" panose="02020603050405020304" pitchFamily="18" charset="0"/>
              </a:rPr>
              <a:t>STAJ DÜŞÜNCELERİ</a:t>
            </a:r>
          </a:p>
        </p:txBody>
      </p:sp>
      <p:sp>
        <p:nvSpPr>
          <p:cNvPr id="3" name="Metin kutusu 2"/>
          <p:cNvSpPr txBox="1"/>
          <p:nvPr/>
        </p:nvSpPr>
        <p:spPr>
          <a:xfrm>
            <a:off x="334107" y="1246073"/>
            <a:ext cx="10831425" cy="3785652"/>
          </a:xfrm>
          <a:prstGeom prst="rect">
            <a:avLst/>
          </a:prstGeom>
          <a:noFill/>
        </p:spPr>
        <p:txBody>
          <a:bodyPr wrap="square" rtlCol="0">
            <a:spAutoFit/>
          </a:bodyPr>
          <a:lstStyle/>
          <a:p>
            <a:r>
              <a:rPr lang="tr-TR" sz="2400" dirty="0" smtClean="0">
                <a:latin typeface="Times New Roman" panose="02020603050405020304" pitchFamily="18" charset="0"/>
                <a:cs typeface="Times New Roman" panose="02020603050405020304" pitchFamily="18" charset="0"/>
              </a:rPr>
              <a:t>Ekonometri bölümü olarak asıl derslerin ve kararların pekişeceği bir dönemde okulda olamıyorsunuz ve dolayısı ile staj ile ders arasında bir karar vermek zorunda kalıyorsunuz. Derse gidenler acaba staj mı yapsaydım diye, staja gidenler acaba ders mi alsaydım diye düşünmektedirler.</a:t>
            </a:r>
          </a:p>
          <a:p>
            <a:r>
              <a:rPr lang="tr-TR" sz="2400" b="1" dirty="0">
                <a:latin typeface="Times New Roman" panose="02020603050405020304" pitchFamily="18" charset="0"/>
                <a:cs typeface="Times New Roman" panose="02020603050405020304" pitchFamily="18" charset="0"/>
              </a:rPr>
              <a:t>Öğrenciler, böyle bir ikilemde </a:t>
            </a:r>
            <a:r>
              <a:rPr lang="tr-TR" sz="2400" b="1" dirty="0" smtClean="0">
                <a:latin typeface="Times New Roman" panose="02020603050405020304" pitchFamily="18" charset="0"/>
                <a:cs typeface="Times New Roman" panose="02020603050405020304" pitchFamily="18" charset="0"/>
              </a:rPr>
              <a:t>kalmamalıdırlar!</a:t>
            </a:r>
          </a:p>
          <a:p>
            <a:endParaRPr lang="tr-TR" sz="2400" b="1" dirty="0">
              <a:latin typeface="Times New Roman" panose="02020603050405020304" pitchFamily="18" charset="0"/>
              <a:cs typeface="Times New Roman" panose="02020603050405020304" pitchFamily="18" charset="0"/>
            </a:endParaRPr>
          </a:p>
          <a:p>
            <a:r>
              <a:rPr lang="tr-TR" sz="2400" dirty="0" smtClean="0">
                <a:latin typeface="Times New Roman" panose="02020603050405020304" pitchFamily="18" charset="0"/>
                <a:cs typeface="Times New Roman" panose="02020603050405020304" pitchFamily="18" charset="0"/>
              </a:rPr>
              <a:t>Staj yapan öğrenciler, mental olarak işe yoğunlaştığı için bitirme ödevi aşamasında zorluk yaşamaktadırlar. Bitirme ödevlerinin daha donanımlı olması için,  </a:t>
            </a:r>
            <a:r>
              <a:rPr lang="tr-TR" sz="2400" b="1" dirty="0" smtClean="0">
                <a:latin typeface="Times New Roman" panose="02020603050405020304" pitchFamily="18" charset="0"/>
                <a:cs typeface="Times New Roman" panose="02020603050405020304" pitchFamily="18" charset="0"/>
              </a:rPr>
              <a:t>bu iki uğraşın aynı dönem içerisinde olmaması gerekmektedir!</a:t>
            </a:r>
            <a:endParaRPr lang="tr-TR" sz="2400" b="1" dirty="0">
              <a:latin typeface="Times New Roman" panose="02020603050405020304" pitchFamily="18" charset="0"/>
              <a:cs typeface="Times New Roman" panose="02020603050405020304" pitchFamily="18" charset="0"/>
            </a:endParaRPr>
          </a:p>
          <a:p>
            <a:endParaRPr lang="tr-TR" sz="24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533185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0" y="221673"/>
            <a:ext cx="12192000" cy="646331"/>
          </a:xfrm>
          <a:prstGeom prst="rect">
            <a:avLst/>
          </a:prstGeom>
          <a:noFill/>
        </p:spPr>
        <p:txBody>
          <a:bodyPr wrap="square" rtlCol="0">
            <a:spAutoFit/>
          </a:bodyPr>
          <a:lstStyle/>
          <a:p>
            <a:pPr algn="ctr"/>
            <a:r>
              <a:rPr lang="tr-TR" sz="3600" b="1" dirty="0" smtClean="0">
                <a:latin typeface="Times New Roman" panose="02020603050405020304" pitchFamily="18" charset="0"/>
                <a:cs typeface="Times New Roman" panose="02020603050405020304" pitchFamily="18" charset="0"/>
              </a:rPr>
              <a:t>STAJ ÖNERİLERİ</a:t>
            </a:r>
          </a:p>
        </p:txBody>
      </p:sp>
      <p:sp>
        <p:nvSpPr>
          <p:cNvPr id="3" name="Metin kutusu 2"/>
          <p:cNvSpPr txBox="1"/>
          <p:nvPr/>
        </p:nvSpPr>
        <p:spPr>
          <a:xfrm>
            <a:off x="334107" y="1246073"/>
            <a:ext cx="10831425" cy="3416320"/>
          </a:xfrm>
          <a:prstGeom prst="rect">
            <a:avLst/>
          </a:prstGeom>
          <a:noFill/>
        </p:spPr>
        <p:txBody>
          <a:bodyPr wrap="square" rtlCol="0">
            <a:spAutoFit/>
          </a:bodyPr>
          <a:lstStyle/>
          <a:p>
            <a:r>
              <a:rPr lang="tr-TR" sz="2400" dirty="0">
                <a:latin typeface="Times New Roman" panose="02020603050405020304" pitchFamily="18" charset="0"/>
                <a:cs typeface="Times New Roman" panose="02020603050405020304" pitchFamily="18" charset="0"/>
              </a:rPr>
              <a:t>S</a:t>
            </a:r>
            <a:r>
              <a:rPr lang="tr-TR" sz="2400" dirty="0" smtClean="0">
                <a:latin typeface="Times New Roman" panose="02020603050405020304" pitchFamily="18" charset="0"/>
                <a:cs typeface="Times New Roman" panose="02020603050405020304" pitchFamily="18" charset="0"/>
              </a:rPr>
              <a:t>tajın dönem içerisinde seçmeli olarak değil de güz ve bahar ara dönemlerinde; toplamda 3 ay zorunlu olacak şekilde ayarlanmasını öneriyorum. Böylelikle öğrenciler:</a:t>
            </a:r>
          </a:p>
          <a:p>
            <a:endParaRPr lang="tr-TR"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tr-TR" sz="2400" dirty="0" smtClean="0">
                <a:latin typeface="Times New Roman" panose="02020603050405020304" pitchFamily="18" charset="0"/>
                <a:cs typeface="Times New Roman" panose="02020603050405020304" pitchFamily="18" charset="0"/>
              </a:rPr>
              <a:t>Ara dönemlerini daha faydalı geçirebilirler.</a:t>
            </a:r>
          </a:p>
          <a:p>
            <a:pPr marL="342900" indent="-342900">
              <a:buFont typeface="Arial" panose="020B0604020202020204" pitchFamily="34" charset="0"/>
              <a:buChar char="•"/>
            </a:pPr>
            <a:r>
              <a:rPr lang="tr-TR" sz="2400" dirty="0" smtClean="0">
                <a:latin typeface="Times New Roman" panose="02020603050405020304" pitchFamily="18" charset="0"/>
                <a:cs typeface="Times New Roman" panose="02020603050405020304" pitchFamily="18" charset="0"/>
              </a:rPr>
              <a:t>Farklı dönemlerde, farklı işlerde çalışma fırsatı bulabilir, farklı deneyimler kazanabilirler.</a:t>
            </a:r>
          </a:p>
          <a:p>
            <a:pPr marL="342900" indent="-342900">
              <a:buFont typeface="Arial" panose="020B0604020202020204" pitchFamily="34" charset="0"/>
              <a:buChar char="•"/>
            </a:pPr>
            <a:r>
              <a:rPr lang="tr-TR" sz="2400" dirty="0" smtClean="0">
                <a:latin typeface="Times New Roman" panose="02020603050405020304" pitchFamily="18" charset="0"/>
                <a:cs typeface="Times New Roman" panose="02020603050405020304" pitchFamily="18" charset="0"/>
              </a:rPr>
              <a:t>Daha fazla ders alabilir, daha fazla bilgi öğrenebilirler.</a:t>
            </a:r>
          </a:p>
          <a:p>
            <a:pPr marL="342900" indent="-342900">
              <a:buFont typeface="Arial" panose="020B0604020202020204" pitchFamily="34" charset="0"/>
              <a:buChar char="•"/>
            </a:pPr>
            <a:r>
              <a:rPr lang="tr-TR" sz="2400" dirty="0" smtClean="0">
                <a:latin typeface="Times New Roman" panose="02020603050405020304" pitchFamily="18" charset="0"/>
                <a:cs typeface="Times New Roman" panose="02020603050405020304" pitchFamily="18" charset="0"/>
              </a:rPr>
              <a:t>Bitirme ödevlerine vakit ayırabilir, daha donanımlı işler çıkarabilirler.</a:t>
            </a:r>
          </a:p>
          <a:p>
            <a:pPr marL="342900" indent="-342900">
              <a:buFont typeface="Arial" panose="020B0604020202020204" pitchFamily="34" charset="0"/>
              <a:buChar char="•"/>
            </a:pPr>
            <a:endParaRPr lang="tr-TR" sz="24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804590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0" y="184637"/>
            <a:ext cx="12192000" cy="5170646"/>
          </a:xfrm>
          <a:prstGeom prst="rect">
            <a:avLst/>
          </a:prstGeom>
          <a:noFill/>
        </p:spPr>
        <p:txBody>
          <a:bodyPr wrap="square" rtlCol="0">
            <a:spAutoFit/>
          </a:bodyPr>
          <a:lstStyle/>
          <a:p>
            <a:pPr algn="ctr"/>
            <a:r>
              <a:rPr lang="tr-TR" sz="6600" b="1" dirty="0" smtClean="0">
                <a:latin typeface="Times New Roman" panose="02020603050405020304" pitchFamily="18" charset="0"/>
                <a:cs typeface="Times New Roman" panose="02020603050405020304" pitchFamily="18" charset="0"/>
              </a:rPr>
              <a:t>DİNLEDİĞİNİZ</a:t>
            </a:r>
          </a:p>
          <a:p>
            <a:pPr algn="ctr"/>
            <a:r>
              <a:rPr lang="tr-TR" sz="6600" b="1" dirty="0" smtClean="0">
                <a:latin typeface="Times New Roman" panose="02020603050405020304" pitchFamily="18" charset="0"/>
                <a:cs typeface="Times New Roman" panose="02020603050405020304" pitchFamily="18" charset="0"/>
              </a:rPr>
              <a:t>İÇİN</a:t>
            </a:r>
          </a:p>
          <a:p>
            <a:pPr algn="ctr"/>
            <a:r>
              <a:rPr lang="tr-TR" sz="6600" b="1" dirty="0" smtClean="0">
                <a:latin typeface="Times New Roman" panose="02020603050405020304" pitchFamily="18" charset="0"/>
                <a:cs typeface="Times New Roman" panose="02020603050405020304" pitchFamily="18" charset="0"/>
              </a:rPr>
              <a:t>TEŞEKKÜR </a:t>
            </a:r>
          </a:p>
          <a:p>
            <a:pPr algn="ctr"/>
            <a:r>
              <a:rPr lang="tr-TR" sz="6600" b="1" dirty="0" smtClean="0">
                <a:latin typeface="Times New Roman" panose="02020603050405020304" pitchFamily="18" charset="0"/>
                <a:cs typeface="Times New Roman" panose="02020603050405020304" pitchFamily="18" charset="0"/>
              </a:rPr>
              <a:t>EDERİM.</a:t>
            </a:r>
          </a:p>
          <a:p>
            <a:pPr algn="ctr"/>
            <a:endParaRPr lang="tr-TR" sz="6600" b="1" dirty="0" smtClean="0">
              <a:latin typeface="Times New Roman" panose="02020603050405020304" pitchFamily="18" charset="0"/>
              <a:cs typeface="Times New Roman" panose="02020603050405020304" pitchFamily="18" charset="0"/>
            </a:endParaRPr>
          </a:p>
        </p:txBody>
      </p:sp>
      <p:sp>
        <p:nvSpPr>
          <p:cNvPr id="4" name="Dikdörtgen 3"/>
          <p:cNvSpPr/>
          <p:nvPr/>
        </p:nvSpPr>
        <p:spPr>
          <a:xfrm>
            <a:off x="0" y="4616677"/>
            <a:ext cx="12192000" cy="923330"/>
          </a:xfrm>
          <a:prstGeom prst="rect">
            <a:avLst/>
          </a:prstGeom>
        </p:spPr>
        <p:txBody>
          <a:bodyPr wrap="square">
            <a:spAutoFit/>
          </a:bodyPr>
          <a:lstStyle/>
          <a:p>
            <a:pPr algn="ctr"/>
            <a:r>
              <a:rPr lang="tr-TR" sz="3600" b="1" dirty="0" smtClean="0">
                <a:latin typeface="Times New Roman" panose="02020603050405020304" pitchFamily="18" charset="0"/>
                <a:cs typeface="Times New Roman" panose="02020603050405020304" pitchFamily="18" charset="0"/>
              </a:rPr>
              <a:t>SAYGILARIMLA..</a:t>
            </a:r>
            <a:endParaRPr lang="tr-TR" sz="3600" b="1" dirty="0">
              <a:latin typeface="Times New Roman" panose="02020603050405020304" pitchFamily="18" charset="0"/>
              <a:cs typeface="Times New Roman" panose="02020603050405020304" pitchFamily="18" charset="0"/>
            </a:endParaRPr>
          </a:p>
          <a:p>
            <a:endParaRPr lang="tr-TR" dirty="0"/>
          </a:p>
        </p:txBody>
      </p:sp>
      <p:sp>
        <p:nvSpPr>
          <p:cNvPr id="6" name="Dikdörtgen 5"/>
          <p:cNvSpPr/>
          <p:nvPr/>
        </p:nvSpPr>
        <p:spPr>
          <a:xfrm>
            <a:off x="0" y="5724645"/>
            <a:ext cx="12192000" cy="1138773"/>
          </a:xfrm>
          <a:prstGeom prst="rect">
            <a:avLst/>
          </a:prstGeom>
        </p:spPr>
        <p:txBody>
          <a:bodyPr wrap="square">
            <a:spAutoFit/>
          </a:bodyPr>
          <a:lstStyle/>
          <a:p>
            <a:pPr algn="ctr"/>
            <a:r>
              <a:rPr lang="tr-TR" sz="4400" b="1" dirty="0" smtClean="0">
                <a:latin typeface="Times New Roman" panose="02020603050405020304" pitchFamily="18" charset="0"/>
                <a:cs typeface="Times New Roman" panose="02020603050405020304" pitchFamily="18" charset="0"/>
              </a:rPr>
              <a:t>TARIK GEZİCİ</a:t>
            </a:r>
          </a:p>
          <a:p>
            <a:endParaRPr lang="tr-TR" sz="2400" dirty="0"/>
          </a:p>
        </p:txBody>
      </p:sp>
    </p:spTree>
    <p:extLst>
      <p:ext uri="{BB962C8B-B14F-4D97-AF65-F5344CB8AC3E}">
        <p14:creationId xmlns:p14="http://schemas.microsoft.com/office/powerpoint/2010/main" val="25882234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332509" y="1470998"/>
            <a:ext cx="11859491" cy="2246769"/>
          </a:xfrm>
          <a:prstGeom prst="rect">
            <a:avLst/>
          </a:prstGeom>
        </p:spPr>
        <p:txBody>
          <a:bodyPr wrap="square">
            <a:spAutoFit/>
          </a:bodyPr>
          <a:lstStyle/>
          <a:p>
            <a:pPr marL="342900" indent="-342900">
              <a:buFont typeface="Arial" panose="020B0604020202020204" pitchFamily="34" charset="0"/>
              <a:buChar char="•"/>
            </a:pPr>
            <a:r>
              <a:rPr lang="tr-TR" sz="2800" dirty="0" smtClean="0">
                <a:effectLst/>
                <a:latin typeface="Times New Roman" panose="02020603050405020304" pitchFamily="18" charset="0"/>
                <a:cs typeface="Times New Roman" panose="02020603050405020304" pitchFamily="18" charset="0"/>
              </a:rPr>
              <a:t>Akademik hayatımda öğrendiğim bilgileri teoriğe dökmek,</a:t>
            </a:r>
          </a:p>
          <a:p>
            <a:pPr marL="342900" indent="-342900">
              <a:buFont typeface="Arial" panose="020B0604020202020204" pitchFamily="34" charset="0"/>
              <a:buChar char="•"/>
            </a:pPr>
            <a:r>
              <a:rPr lang="tr-TR" sz="2800" dirty="0" smtClean="0">
                <a:latin typeface="Times New Roman" panose="02020603050405020304" pitchFamily="18" charset="0"/>
                <a:cs typeface="Times New Roman" panose="02020603050405020304" pitchFamily="18" charset="0"/>
              </a:rPr>
              <a:t>İş tecrübesi kazanmak,</a:t>
            </a:r>
          </a:p>
          <a:p>
            <a:pPr marL="342900" indent="-342900">
              <a:buFont typeface="Arial" panose="020B0604020202020204" pitchFamily="34" charset="0"/>
              <a:buChar char="•"/>
            </a:pPr>
            <a:r>
              <a:rPr lang="tr-TR" sz="2800" dirty="0" smtClean="0">
                <a:latin typeface="Times New Roman" panose="02020603050405020304" pitchFamily="18" charset="0"/>
                <a:cs typeface="Times New Roman" panose="02020603050405020304" pitchFamily="18" charset="0"/>
              </a:rPr>
              <a:t>Sorumluluk bilincimi artırmak,</a:t>
            </a:r>
          </a:p>
          <a:p>
            <a:pPr marL="342900" indent="-342900">
              <a:buFont typeface="Arial" panose="020B0604020202020204" pitchFamily="34" charset="0"/>
              <a:buChar char="•"/>
            </a:pPr>
            <a:r>
              <a:rPr lang="tr-TR" sz="2800" dirty="0" smtClean="0">
                <a:latin typeface="Times New Roman" panose="02020603050405020304" pitchFamily="18" charset="0"/>
                <a:cs typeface="Times New Roman" panose="02020603050405020304" pitchFamily="18" charset="0"/>
              </a:rPr>
              <a:t>İnsan ilişkilerimi geliştirmek,</a:t>
            </a:r>
          </a:p>
          <a:p>
            <a:pPr marL="342900" indent="-342900">
              <a:buFont typeface="Arial" panose="020B0604020202020204" pitchFamily="34" charset="0"/>
              <a:buChar char="•"/>
            </a:pPr>
            <a:r>
              <a:rPr lang="tr-TR" sz="2800" dirty="0" smtClean="0">
                <a:latin typeface="Times New Roman" panose="02020603050405020304" pitchFamily="18" charset="0"/>
                <a:cs typeface="Times New Roman" panose="02020603050405020304" pitchFamily="18" charset="0"/>
              </a:rPr>
              <a:t>Farklı sektörlerde işlerin nasıl yürüğünü öğrenmek için staj yaptım</a:t>
            </a:r>
            <a:r>
              <a:rPr lang="tr-TR" sz="2800" dirty="0">
                <a:latin typeface="Times New Roman" panose="02020603050405020304" pitchFamily="18" charset="0"/>
                <a:cs typeface="Times New Roman" panose="02020603050405020304" pitchFamily="18" charset="0"/>
              </a:rPr>
              <a:t>.</a:t>
            </a:r>
            <a:endParaRPr lang="tr-TR" sz="2800" dirty="0" smtClean="0">
              <a:latin typeface="Times New Roman" panose="02020603050405020304" pitchFamily="18" charset="0"/>
              <a:cs typeface="Times New Roman" panose="02020603050405020304" pitchFamily="18" charset="0"/>
            </a:endParaRPr>
          </a:p>
        </p:txBody>
      </p:sp>
      <p:sp>
        <p:nvSpPr>
          <p:cNvPr id="7" name="Metin kutusu 6"/>
          <p:cNvSpPr txBox="1"/>
          <p:nvPr/>
        </p:nvSpPr>
        <p:spPr>
          <a:xfrm>
            <a:off x="0" y="221673"/>
            <a:ext cx="12192000" cy="646331"/>
          </a:xfrm>
          <a:prstGeom prst="rect">
            <a:avLst/>
          </a:prstGeom>
          <a:noFill/>
        </p:spPr>
        <p:txBody>
          <a:bodyPr wrap="square" rtlCol="0">
            <a:spAutoFit/>
          </a:bodyPr>
          <a:lstStyle/>
          <a:p>
            <a:pPr algn="ctr"/>
            <a:r>
              <a:rPr lang="tr-TR" sz="3600" b="1" dirty="0" smtClean="0">
                <a:latin typeface="Times New Roman" panose="02020603050405020304" pitchFamily="18" charset="0"/>
                <a:cs typeface="Times New Roman" panose="02020603050405020304" pitchFamily="18" charset="0"/>
              </a:rPr>
              <a:t>NEDEN STAJ YAPTIM?</a:t>
            </a:r>
            <a:endParaRPr lang="tr-TR"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599527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0" y="221673"/>
            <a:ext cx="12192000" cy="553998"/>
          </a:xfrm>
          <a:prstGeom prst="rect">
            <a:avLst/>
          </a:prstGeom>
          <a:noFill/>
        </p:spPr>
        <p:txBody>
          <a:bodyPr wrap="square" rtlCol="0">
            <a:spAutoFit/>
          </a:bodyPr>
          <a:lstStyle/>
          <a:p>
            <a:pPr algn="ctr"/>
            <a:r>
              <a:rPr lang="tr-TR" sz="3000" b="1" dirty="0" smtClean="0">
                <a:latin typeface="Times New Roman" panose="02020603050405020304" pitchFamily="18" charset="0"/>
                <a:cs typeface="Times New Roman" panose="02020603050405020304" pitchFamily="18" charset="0"/>
              </a:rPr>
              <a:t>ÇALIŞACAĞIM KURUMU SEÇERKEN NELERE DİKKAT ETTİM ? </a:t>
            </a:r>
            <a:endParaRPr lang="tr-TR" sz="3000" b="1" dirty="0">
              <a:latin typeface="Times New Roman" panose="02020603050405020304" pitchFamily="18" charset="0"/>
              <a:cs typeface="Times New Roman" panose="02020603050405020304" pitchFamily="18" charset="0"/>
            </a:endParaRPr>
          </a:p>
        </p:txBody>
      </p:sp>
      <p:sp>
        <p:nvSpPr>
          <p:cNvPr id="4" name="Dikdörtgen 3"/>
          <p:cNvSpPr/>
          <p:nvPr/>
        </p:nvSpPr>
        <p:spPr>
          <a:xfrm>
            <a:off x="332509" y="1470998"/>
            <a:ext cx="11859491" cy="2677656"/>
          </a:xfrm>
          <a:prstGeom prst="rect">
            <a:avLst/>
          </a:prstGeom>
        </p:spPr>
        <p:txBody>
          <a:bodyPr wrap="square">
            <a:spAutoFit/>
          </a:bodyPr>
          <a:lstStyle/>
          <a:p>
            <a:pPr marL="342900" indent="-342900">
              <a:buFont typeface="Arial" panose="020B0604020202020204" pitchFamily="34" charset="0"/>
              <a:buChar char="•"/>
            </a:pPr>
            <a:r>
              <a:rPr lang="tr-TR" sz="2800" i="0" dirty="0" smtClean="0">
                <a:effectLst/>
                <a:latin typeface="Times New Roman" panose="02020603050405020304" pitchFamily="18" charset="0"/>
                <a:cs typeface="Times New Roman" panose="02020603050405020304" pitchFamily="18" charset="0"/>
              </a:rPr>
              <a:t>Bölümümle alakalı olmasına,</a:t>
            </a:r>
          </a:p>
          <a:p>
            <a:pPr marL="342900" indent="-342900">
              <a:buFont typeface="Arial" panose="020B0604020202020204" pitchFamily="34" charset="0"/>
              <a:buChar char="•"/>
            </a:pPr>
            <a:r>
              <a:rPr lang="tr-TR" sz="2800" i="0" dirty="0" smtClean="0">
                <a:effectLst/>
                <a:latin typeface="Times New Roman" panose="02020603050405020304" pitchFamily="18" charset="0"/>
                <a:cs typeface="Times New Roman" panose="02020603050405020304" pitchFamily="18" charset="0"/>
              </a:rPr>
              <a:t>Kurumsal ve köklü bir firma olmasına,</a:t>
            </a:r>
          </a:p>
          <a:p>
            <a:pPr marL="342900" indent="-342900">
              <a:buFont typeface="Arial" panose="020B0604020202020204" pitchFamily="34" charset="0"/>
              <a:buChar char="•"/>
            </a:pPr>
            <a:r>
              <a:rPr lang="tr-TR" sz="2800" dirty="0" smtClean="0">
                <a:latin typeface="Times New Roman" panose="02020603050405020304" pitchFamily="18" charset="0"/>
                <a:cs typeface="Times New Roman" panose="02020603050405020304" pitchFamily="18" charset="0"/>
              </a:rPr>
              <a:t>Üretim yapıyor olmasına,</a:t>
            </a:r>
          </a:p>
          <a:p>
            <a:pPr marL="342900" indent="-342900">
              <a:buFont typeface="Arial" panose="020B0604020202020204" pitchFamily="34" charset="0"/>
              <a:buChar char="•"/>
            </a:pPr>
            <a:r>
              <a:rPr lang="tr-TR" sz="2800" dirty="0" smtClean="0">
                <a:latin typeface="Times New Roman" panose="02020603050405020304" pitchFamily="18" charset="0"/>
                <a:cs typeface="Times New Roman" panose="02020603050405020304" pitchFamily="18" charset="0"/>
              </a:rPr>
              <a:t>Çalışma arkadaşlarımın tecrübeli olmasına,</a:t>
            </a:r>
          </a:p>
          <a:p>
            <a:pPr marL="342900" indent="-342900">
              <a:buFont typeface="Arial" panose="020B0604020202020204" pitchFamily="34" charset="0"/>
              <a:buChar char="•"/>
            </a:pPr>
            <a:r>
              <a:rPr lang="tr-TR" sz="2800" dirty="0" smtClean="0">
                <a:latin typeface="Times New Roman" panose="02020603050405020304" pitchFamily="18" charset="0"/>
                <a:cs typeface="Times New Roman" panose="02020603050405020304" pitchFamily="18" charset="0"/>
              </a:rPr>
              <a:t>Yurtdışı bağlantısı olmasına dikkat ettim.</a:t>
            </a:r>
          </a:p>
          <a:p>
            <a:pPr marL="342900" indent="-342900">
              <a:buFont typeface="Arial" panose="020B0604020202020204" pitchFamily="34" charset="0"/>
              <a:buChar char="•"/>
            </a:pPr>
            <a:endParaRPr lang="tr-TR" sz="28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054065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262081" y="365795"/>
            <a:ext cx="11929918" cy="1569660"/>
          </a:xfrm>
          <a:prstGeom prst="rect">
            <a:avLst/>
          </a:prstGeom>
        </p:spPr>
        <p:txBody>
          <a:bodyPr wrap="square">
            <a:spAutoFit/>
          </a:bodyPr>
          <a:lstStyle/>
          <a:p>
            <a:r>
              <a:rPr lang="tr-TR" sz="2400" i="0" dirty="0" smtClean="0">
                <a:solidFill>
                  <a:srgbClr val="1C1E21"/>
                </a:solidFill>
                <a:effectLst/>
                <a:latin typeface="Times New Roman" panose="02020603050405020304" pitchFamily="18" charset="0"/>
                <a:cs typeface="Times New Roman" panose="02020603050405020304" pitchFamily="18" charset="0"/>
              </a:rPr>
              <a:t>  Aydın Endüstri Sanayi ve Ticaret A.Ş. </a:t>
            </a:r>
            <a:r>
              <a:rPr lang="tr-TR" sz="2400" dirty="0">
                <a:solidFill>
                  <a:srgbClr val="1C1E21"/>
                </a:solidFill>
                <a:latin typeface="Times New Roman" panose="02020603050405020304" pitchFamily="18" charset="0"/>
                <a:cs typeface="Times New Roman" panose="02020603050405020304" pitchFamily="18" charset="0"/>
              </a:rPr>
              <a:t>b</a:t>
            </a:r>
            <a:r>
              <a:rPr lang="tr-TR" sz="2400" i="0" dirty="0" smtClean="0">
                <a:solidFill>
                  <a:srgbClr val="1C1E21"/>
                </a:solidFill>
                <a:effectLst/>
                <a:latin typeface="Times New Roman" panose="02020603050405020304" pitchFamily="18" charset="0"/>
                <a:cs typeface="Times New Roman" panose="02020603050405020304" pitchFamily="18" charset="0"/>
              </a:rPr>
              <a:t>ünyesinde Nova Sünger, Planet Mobilya ve Maytrans</a:t>
            </a:r>
            <a:r>
              <a:rPr lang="tr-TR" sz="2400" dirty="0">
                <a:solidFill>
                  <a:srgbClr val="1C1E21"/>
                </a:solidFill>
                <a:latin typeface="Times New Roman" panose="02020603050405020304" pitchFamily="18" charset="0"/>
                <a:cs typeface="Times New Roman" panose="02020603050405020304" pitchFamily="18" charset="0"/>
              </a:rPr>
              <a:t> </a:t>
            </a:r>
            <a:r>
              <a:rPr lang="tr-TR" sz="2400" dirty="0" smtClean="0">
                <a:solidFill>
                  <a:srgbClr val="1C1E21"/>
                </a:solidFill>
                <a:latin typeface="Times New Roman" panose="02020603050405020304" pitchFamily="18" charset="0"/>
                <a:cs typeface="Times New Roman" panose="02020603050405020304" pitchFamily="18" charset="0"/>
              </a:rPr>
              <a:t>Lojistik </a:t>
            </a:r>
            <a:r>
              <a:rPr lang="tr-TR" sz="2400" i="0" dirty="0" smtClean="0">
                <a:solidFill>
                  <a:srgbClr val="1C1E21"/>
                </a:solidFill>
                <a:effectLst/>
                <a:latin typeface="Times New Roman" panose="02020603050405020304" pitchFamily="18" charset="0"/>
                <a:cs typeface="Times New Roman" panose="02020603050405020304" pitchFamily="18" charset="0"/>
              </a:rPr>
              <a:t>firmalarını barındıran grup firmasıdır. Adapazarı’nda 2006 yılında, 55.000 m² ’si kapalı olmak üzere toplam 245.000 m²’lik alanda dünyadaki en gelişmiş teknolojiye sahip, tam otomasyonlu sistemler ile donatılmış tesislerinde hizmet vermektedir.</a:t>
            </a:r>
            <a:endParaRPr lang="tr-TR" sz="2400" dirty="0">
              <a:latin typeface="Times New Roman" panose="02020603050405020304" pitchFamily="18" charset="0"/>
              <a:cs typeface="Times New Roman" panose="02020603050405020304" pitchFamily="18" charset="0"/>
            </a:endParaRPr>
          </a:p>
        </p:txBody>
      </p:sp>
      <p:pic>
        <p:nvPicPr>
          <p:cNvPr id="2054" name="Picture 6" descr="GÃ¶rÃ¼ntÃ¼nÃ¼n olasÄ± iÃ§eriÄi: gÃ¶kyÃ¼zÃ¼ ve aÃ§Ä±k hav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4314" y="2076187"/>
            <a:ext cx="6985453" cy="46569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79001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otoÄraf aÃ§Ä±klamasÄ± yo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1451" y="2436865"/>
            <a:ext cx="9575839" cy="3630839"/>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293065" y="374719"/>
            <a:ext cx="11567885" cy="1569660"/>
          </a:xfrm>
          <a:prstGeom prst="rect">
            <a:avLst/>
          </a:prstGeom>
        </p:spPr>
        <p:txBody>
          <a:bodyPr wrap="square">
            <a:spAutoFit/>
          </a:bodyPr>
          <a:lstStyle/>
          <a:p>
            <a:r>
              <a:rPr lang="tr-TR" sz="2400" dirty="0" smtClean="0">
                <a:solidFill>
                  <a:srgbClr val="1C1E21"/>
                </a:solidFill>
                <a:latin typeface="Times New Roman" panose="02020603050405020304" pitchFamily="18" charset="0"/>
                <a:cs typeface="Times New Roman" panose="02020603050405020304" pitchFamily="18" charset="0"/>
              </a:rPr>
              <a:t>  Nova </a:t>
            </a:r>
            <a:r>
              <a:rPr lang="tr-TR" sz="2400" dirty="0">
                <a:solidFill>
                  <a:srgbClr val="1C1E21"/>
                </a:solidFill>
                <a:latin typeface="Times New Roman" panose="02020603050405020304" pitchFamily="18" charset="0"/>
                <a:cs typeface="Times New Roman" panose="02020603050405020304" pitchFamily="18" charset="0"/>
              </a:rPr>
              <a:t>Sünger ve Yatak A.Ş</a:t>
            </a:r>
            <a:r>
              <a:rPr lang="tr-TR" sz="2400" dirty="0" smtClean="0">
                <a:solidFill>
                  <a:srgbClr val="1C1E21"/>
                </a:solidFill>
                <a:latin typeface="Times New Roman" panose="02020603050405020304" pitchFamily="18" charset="0"/>
                <a:cs typeface="Times New Roman" panose="02020603050405020304" pitchFamily="18" charset="0"/>
              </a:rPr>
              <a:t>. , 40 </a:t>
            </a:r>
            <a:r>
              <a:rPr lang="tr-TR" sz="2400" i="0" dirty="0" smtClean="0">
                <a:solidFill>
                  <a:srgbClr val="1C1E21"/>
                </a:solidFill>
                <a:effectLst/>
                <a:latin typeface="Times New Roman" panose="02020603050405020304" pitchFamily="18" charset="0"/>
                <a:cs typeface="Times New Roman" panose="02020603050405020304" pitchFamily="18" charset="0"/>
              </a:rPr>
              <a:t>yıldan beri mobilya sektörüne döşemelik kumaş imalatı ile hizmet veren Aydın Tekstil Grubuna ait olup, poliüretan ürünler, </a:t>
            </a:r>
            <a:r>
              <a:rPr lang="tr-TR" sz="2400" i="0" dirty="0" err="1" smtClean="0">
                <a:solidFill>
                  <a:srgbClr val="1C1E21"/>
                </a:solidFill>
                <a:effectLst/>
                <a:latin typeface="Times New Roman" panose="02020603050405020304" pitchFamily="18" charset="0"/>
                <a:cs typeface="Times New Roman" panose="02020603050405020304" pitchFamily="18" charset="0"/>
              </a:rPr>
              <a:t>yaylık</a:t>
            </a:r>
            <a:r>
              <a:rPr lang="tr-TR" sz="2400" i="0" dirty="0" smtClean="0">
                <a:solidFill>
                  <a:srgbClr val="1C1E21"/>
                </a:solidFill>
                <a:effectLst/>
                <a:latin typeface="Times New Roman" panose="02020603050405020304" pitchFamily="18" charset="0"/>
                <a:cs typeface="Times New Roman" panose="02020603050405020304" pitchFamily="18" charset="0"/>
              </a:rPr>
              <a:t> yatak teli, yatak, sanayi zımba telleri, çeşitli elyaflar ve ar-ge bölümleri ile yatay entegrasyonu tamamlayarak müşterilerine her zaman en iyi hizmeti sunmayı planlamaktadır.</a:t>
            </a:r>
            <a:endParaRPr lang="tr-T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34701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GÃ¶rÃ¼ntÃ¼nÃ¼n olasÄ± iÃ§eriÄi: oturan insanlar ve iÃ§ mek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9308" y="2338832"/>
            <a:ext cx="8609493" cy="4215066"/>
          </a:xfrm>
          <a:prstGeom prst="rect">
            <a:avLst/>
          </a:prstGeom>
          <a:noFill/>
          <a:extLst>
            <a:ext uri="{909E8E84-426E-40DD-AFC4-6F175D3DCCD1}">
              <a14:hiddenFill xmlns:a14="http://schemas.microsoft.com/office/drawing/2010/main">
                <a:solidFill>
                  <a:srgbClr val="FFFFFF"/>
                </a:solidFill>
              </a14:hiddenFill>
            </a:ext>
          </a:extLst>
        </p:spPr>
      </p:pic>
      <p:sp>
        <p:nvSpPr>
          <p:cNvPr id="4" name="Dikdörtgen 3"/>
          <p:cNvSpPr/>
          <p:nvPr/>
        </p:nvSpPr>
        <p:spPr>
          <a:xfrm>
            <a:off x="293065" y="374719"/>
            <a:ext cx="11567885" cy="1938992"/>
          </a:xfrm>
          <a:prstGeom prst="rect">
            <a:avLst/>
          </a:prstGeom>
        </p:spPr>
        <p:txBody>
          <a:bodyPr wrap="square">
            <a:spAutoFit/>
          </a:bodyPr>
          <a:lstStyle/>
          <a:p>
            <a:r>
              <a:rPr lang="tr-TR" sz="2400" dirty="0">
                <a:latin typeface="Times New Roman" panose="02020603050405020304" pitchFamily="18" charset="0"/>
                <a:cs typeface="Times New Roman" panose="02020603050405020304" pitchFamily="18" charset="0"/>
              </a:rPr>
              <a:t> Planet Mobilya Entegre A.Ş. , birinci sınıf yatak, baza, yatak üstü tekstili, medikal yastık, koltuk, kanepe ve mobilyaları, her aileye ve her bütçeye uygun ürün çeşitliliği, hayatı kolaylaştıran detayları, tüketici beklentilerini en ön planda tutan tasarımları, ve başarılı pazarlama faaliyetleri neticesinde yurt içi ve yurtdışındaki değerli müşterilerine ulaştırmayı planlamaktadır.</a:t>
            </a:r>
          </a:p>
        </p:txBody>
      </p:sp>
    </p:spTree>
    <p:extLst>
      <p:ext uri="{BB962C8B-B14F-4D97-AF65-F5344CB8AC3E}">
        <p14:creationId xmlns:p14="http://schemas.microsoft.com/office/powerpoint/2010/main" val="31020894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maytrans.com.tr/wp-content/uploads/2016/02/truck.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0302" y="2250106"/>
            <a:ext cx="6495927" cy="3988727"/>
          </a:xfrm>
          <a:prstGeom prst="rect">
            <a:avLst/>
          </a:prstGeom>
          <a:noFill/>
          <a:extLst>
            <a:ext uri="{909E8E84-426E-40DD-AFC4-6F175D3DCCD1}">
              <a14:hiddenFill xmlns:a14="http://schemas.microsoft.com/office/drawing/2010/main">
                <a:solidFill>
                  <a:srgbClr val="FFFFFF"/>
                </a:solidFill>
              </a14:hiddenFill>
            </a:ext>
          </a:extLst>
        </p:spPr>
      </p:pic>
      <p:sp>
        <p:nvSpPr>
          <p:cNvPr id="5" name="Dikdörtgen 4"/>
          <p:cNvSpPr/>
          <p:nvPr/>
        </p:nvSpPr>
        <p:spPr>
          <a:xfrm>
            <a:off x="293065" y="374719"/>
            <a:ext cx="11567885" cy="1569660"/>
          </a:xfrm>
          <a:prstGeom prst="rect">
            <a:avLst/>
          </a:prstGeom>
        </p:spPr>
        <p:txBody>
          <a:bodyPr wrap="square">
            <a:spAutoFit/>
          </a:bodyPr>
          <a:lstStyle/>
          <a:p>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Maytrans</a:t>
            </a:r>
            <a:r>
              <a:rPr lang="tr-TR" sz="2400" dirty="0">
                <a:latin typeface="Times New Roman" panose="02020603050405020304" pitchFamily="18" charset="0"/>
                <a:cs typeface="Times New Roman" panose="02020603050405020304" pitchFamily="18" charset="0"/>
              </a:rPr>
              <a:t> Lojistik ve Ticaret A.Ş. sözleşmeli tedarikçi altyapısı ile yurt içinde taşıma ve dağıtım hizmetlerini tüm taşıma modellerini kullanarak sağlamaktadır. Aynı zamanda profesyonel ve donanımlı ekibi ile yük için gerekli olan tüm gümrükleme sürecinde de kolaylık sağlamaktadır.</a:t>
            </a:r>
          </a:p>
        </p:txBody>
      </p:sp>
    </p:spTree>
    <p:extLst>
      <p:ext uri="{BB962C8B-B14F-4D97-AF65-F5344CB8AC3E}">
        <p14:creationId xmlns:p14="http://schemas.microsoft.com/office/powerpoint/2010/main" val="35480270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0" y="221673"/>
            <a:ext cx="12192000" cy="646331"/>
          </a:xfrm>
          <a:prstGeom prst="rect">
            <a:avLst/>
          </a:prstGeom>
          <a:noFill/>
        </p:spPr>
        <p:txBody>
          <a:bodyPr wrap="square" rtlCol="0">
            <a:spAutoFit/>
          </a:bodyPr>
          <a:lstStyle/>
          <a:p>
            <a:pPr algn="ctr"/>
            <a:r>
              <a:rPr lang="tr-TR" sz="3600" b="1" dirty="0" smtClean="0">
                <a:latin typeface="Times New Roman" panose="02020603050405020304" pitchFamily="18" charset="0"/>
                <a:cs typeface="Times New Roman" panose="02020603050405020304" pitchFamily="18" charset="0"/>
              </a:rPr>
              <a:t>STAJIN AVANTAJLARI</a:t>
            </a:r>
            <a:endParaRPr lang="tr-TR" sz="3600" b="1" dirty="0">
              <a:latin typeface="Times New Roman" panose="02020603050405020304" pitchFamily="18" charset="0"/>
              <a:cs typeface="Times New Roman" panose="02020603050405020304" pitchFamily="18" charset="0"/>
            </a:endParaRPr>
          </a:p>
        </p:txBody>
      </p:sp>
      <p:sp>
        <p:nvSpPr>
          <p:cNvPr id="3" name="Dikdörtgen 2"/>
          <p:cNvSpPr/>
          <p:nvPr/>
        </p:nvSpPr>
        <p:spPr>
          <a:xfrm>
            <a:off x="332509" y="1470998"/>
            <a:ext cx="11859491" cy="3970318"/>
          </a:xfrm>
          <a:prstGeom prst="rect">
            <a:avLst/>
          </a:prstGeom>
        </p:spPr>
        <p:txBody>
          <a:bodyPr wrap="square">
            <a:spAutoFit/>
          </a:bodyPr>
          <a:lstStyle/>
          <a:p>
            <a:pPr marL="457200" indent="-457200">
              <a:buFont typeface="Arial" panose="020B0604020202020204" pitchFamily="34" charset="0"/>
              <a:buChar char="•"/>
            </a:pPr>
            <a:r>
              <a:rPr lang="tr-TR" sz="2800" dirty="0" smtClean="0">
                <a:latin typeface="Times New Roman" panose="02020603050405020304" pitchFamily="18" charset="0"/>
                <a:cs typeface="Times New Roman" panose="02020603050405020304" pitchFamily="18" charset="0"/>
              </a:rPr>
              <a:t>İş tecrübesi kazandırır,</a:t>
            </a:r>
          </a:p>
          <a:p>
            <a:pPr marL="457200" indent="-457200">
              <a:buFont typeface="Arial" panose="020B0604020202020204" pitchFamily="34" charset="0"/>
              <a:buChar char="•"/>
            </a:pPr>
            <a:r>
              <a:rPr lang="tr-TR" sz="2800" dirty="0" smtClean="0">
                <a:latin typeface="Times New Roman" panose="02020603050405020304" pitchFamily="18" charset="0"/>
                <a:cs typeface="Times New Roman" panose="02020603050405020304" pitchFamily="18" charset="0"/>
              </a:rPr>
              <a:t>Ekip çalışması bilincini sağlar,</a:t>
            </a:r>
          </a:p>
          <a:p>
            <a:pPr marL="457200" indent="-457200">
              <a:buFont typeface="Arial" panose="020B0604020202020204" pitchFamily="34" charset="0"/>
              <a:buChar char="•"/>
            </a:pPr>
            <a:r>
              <a:rPr lang="tr-TR" sz="2800" dirty="0" smtClean="0">
                <a:latin typeface="Times New Roman" panose="02020603050405020304" pitchFamily="18" charset="0"/>
                <a:cs typeface="Times New Roman" panose="02020603050405020304" pitchFamily="18" charset="0"/>
              </a:rPr>
              <a:t>Sorumluluk ve risk almanız gerektiğini gösterir,</a:t>
            </a:r>
          </a:p>
          <a:p>
            <a:pPr marL="457200" indent="-457200">
              <a:buFont typeface="Arial" panose="020B0604020202020204" pitchFamily="34" charset="0"/>
              <a:buChar char="•"/>
            </a:pPr>
            <a:r>
              <a:rPr lang="tr-TR" sz="2800" dirty="0" smtClean="0">
                <a:latin typeface="Times New Roman" panose="02020603050405020304" pitchFamily="18" charset="0"/>
                <a:cs typeface="Times New Roman" panose="02020603050405020304" pitchFamily="18" charset="0"/>
              </a:rPr>
              <a:t>Staj bitiminden sonra çalışılan firmada devam etmenizi veya referans sağlamasına olanak sağlar,</a:t>
            </a:r>
          </a:p>
          <a:p>
            <a:pPr marL="457200" indent="-457200">
              <a:buFont typeface="Arial" panose="020B0604020202020204" pitchFamily="34" charset="0"/>
              <a:buChar char="•"/>
            </a:pPr>
            <a:r>
              <a:rPr lang="tr-TR" sz="2800" dirty="0" smtClean="0">
                <a:latin typeface="Times New Roman" panose="02020603050405020304" pitchFamily="18" charset="0"/>
                <a:cs typeface="Times New Roman" panose="02020603050405020304" pitchFamily="18" charset="0"/>
              </a:rPr>
              <a:t>Hayatınıza düzen getirir.</a:t>
            </a:r>
          </a:p>
          <a:p>
            <a:pPr marL="457200" indent="-457200">
              <a:buFont typeface="Arial" panose="020B0604020202020204" pitchFamily="34" charset="0"/>
              <a:buChar char="•"/>
            </a:pPr>
            <a:endParaRPr lang="tr-TR" sz="2800" b="1" dirty="0" smtClean="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endParaRPr lang="tr-TR" sz="2800" b="1" dirty="0" smtClean="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endParaRPr lang="tr-TR" sz="2800" b="1"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0417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0" y="221673"/>
            <a:ext cx="12192000" cy="646331"/>
          </a:xfrm>
          <a:prstGeom prst="rect">
            <a:avLst/>
          </a:prstGeom>
          <a:noFill/>
        </p:spPr>
        <p:txBody>
          <a:bodyPr wrap="square" rtlCol="0">
            <a:spAutoFit/>
          </a:bodyPr>
          <a:lstStyle/>
          <a:p>
            <a:pPr algn="ctr"/>
            <a:r>
              <a:rPr lang="tr-TR" sz="3600" b="1" dirty="0" smtClean="0">
                <a:latin typeface="Times New Roman" panose="02020603050405020304" pitchFamily="18" charset="0"/>
                <a:cs typeface="Times New Roman" panose="02020603050405020304" pitchFamily="18" charset="0"/>
              </a:rPr>
              <a:t>STAJIN DEZAVANTAJLARI</a:t>
            </a:r>
            <a:endParaRPr lang="tr-TR" sz="3600" b="1" dirty="0">
              <a:latin typeface="Times New Roman" panose="02020603050405020304" pitchFamily="18" charset="0"/>
              <a:cs typeface="Times New Roman" panose="02020603050405020304" pitchFamily="18" charset="0"/>
            </a:endParaRPr>
          </a:p>
        </p:txBody>
      </p:sp>
      <p:sp>
        <p:nvSpPr>
          <p:cNvPr id="3" name="Metin kutusu 2"/>
          <p:cNvSpPr txBox="1"/>
          <p:nvPr/>
        </p:nvSpPr>
        <p:spPr>
          <a:xfrm>
            <a:off x="587828" y="1333501"/>
            <a:ext cx="11016343" cy="5262979"/>
          </a:xfrm>
          <a:prstGeom prst="rect">
            <a:avLst/>
          </a:prstGeom>
          <a:noFill/>
        </p:spPr>
        <p:txBody>
          <a:bodyPr wrap="square" rtlCol="0">
            <a:spAutoFit/>
          </a:bodyPr>
          <a:lstStyle/>
          <a:p>
            <a:r>
              <a:rPr lang="tr-TR" sz="2800" dirty="0" smtClean="0">
                <a:latin typeface="Times New Roman" panose="02020603050405020304" pitchFamily="18" charset="0"/>
                <a:cs typeface="Times New Roman" panose="02020603050405020304" pitchFamily="18" charset="0"/>
              </a:rPr>
              <a:t>Çalıştığınız yer ile bağlantılı olarak;</a:t>
            </a:r>
          </a:p>
          <a:p>
            <a:endParaRPr lang="tr-TR" sz="2800" dirty="0" smtClean="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tr-TR" sz="2800" dirty="0" smtClean="0">
                <a:latin typeface="Times New Roman" panose="02020603050405020304" pitchFamily="18" charset="0"/>
                <a:cs typeface="Times New Roman" panose="02020603050405020304" pitchFamily="18" charset="0"/>
              </a:rPr>
              <a:t>Derslere göre daha yoğun ve zordur.</a:t>
            </a:r>
          </a:p>
          <a:p>
            <a:pPr marL="342900" indent="-342900">
              <a:buFont typeface="Arial" panose="020B0604020202020204" pitchFamily="34" charset="0"/>
              <a:buChar char="•"/>
            </a:pPr>
            <a:r>
              <a:rPr lang="tr-TR" sz="2800" dirty="0" smtClean="0">
                <a:latin typeface="Times New Roman" panose="02020603050405020304" pitchFamily="18" charset="0"/>
                <a:cs typeface="Times New Roman" panose="02020603050405020304" pitchFamily="18" charset="0"/>
              </a:rPr>
              <a:t>Derslere gitmekte zorluk yaşayabilirsiniz.</a:t>
            </a:r>
          </a:p>
          <a:p>
            <a:pPr marL="342900" indent="-342900">
              <a:buFont typeface="Arial" panose="020B0604020202020204" pitchFamily="34" charset="0"/>
              <a:buChar char="•"/>
            </a:pPr>
            <a:r>
              <a:rPr lang="tr-TR" sz="2800" dirty="0" smtClean="0">
                <a:latin typeface="Times New Roman" panose="02020603050405020304" pitchFamily="18" charset="0"/>
                <a:cs typeface="Times New Roman" panose="02020603050405020304" pitchFamily="18" charset="0"/>
              </a:rPr>
              <a:t>Kendinize ve var ise derslerinize vakit ayıramayabilirsiniz.</a:t>
            </a:r>
          </a:p>
          <a:p>
            <a:pPr marL="342900" indent="-342900">
              <a:buFont typeface="Arial" panose="020B0604020202020204" pitchFamily="34" charset="0"/>
              <a:buChar char="•"/>
            </a:pPr>
            <a:r>
              <a:rPr lang="tr-TR" sz="2800" dirty="0" smtClean="0">
                <a:latin typeface="Times New Roman" panose="02020603050405020304" pitchFamily="18" charset="0"/>
                <a:cs typeface="Times New Roman" panose="02020603050405020304" pitchFamily="18" charset="0"/>
              </a:rPr>
              <a:t>Tezinize vakit ayıramayabilir, dolayısı ile teslim süresi yaklaştıkça sıkıntı yaşayabilirsiniz. </a:t>
            </a:r>
          </a:p>
          <a:p>
            <a:pPr marL="342900" indent="-342900">
              <a:buFont typeface="Arial" panose="020B0604020202020204" pitchFamily="34" charset="0"/>
              <a:buChar char="•"/>
            </a:pPr>
            <a:r>
              <a:rPr lang="tr-TR" sz="2800" dirty="0" smtClean="0">
                <a:latin typeface="Times New Roman" panose="02020603050405020304" pitchFamily="18" charset="0"/>
                <a:cs typeface="Times New Roman" panose="02020603050405020304" pitchFamily="18" charset="0"/>
              </a:rPr>
              <a:t>Bölümünüzün yapmış olduğu etkinliklere katılamayabilirsiniz.</a:t>
            </a:r>
          </a:p>
          <a:p>
            <a:pPr marL="342900" indent="-342900">
              <a:buFont typeface="Arial" panose="020B0604020202020204" pitchFamily="34" charset="0"/>
              <a:buChar char="•"/>
            </a:pPr>
            <a:endParaRPr lang="tr-TR" sz="2800" dirty="0">
              <a:latin typeface="Times New Roman" panose="02020603050405020304" pitchFamily="18" charset="0"/>
              <a:cs typeface="Times New Roman" panose="02020603050405020304" pitchFamily="18" charset="0"/>
            </a:endParaRPr>
          </a:p>
          <a:p>
            <a:r>
              <a:rPr lang="tr-TR" sz="2800" dirty="0" smtClean="0">
                <a:latin typeface="Times New Roman" panose="02020603050405020304" pitchFamily="18" charset="0"/>
                <a:cs typeface="Times New Roman" panose="02020603050405020304" pitchFamily="18" charset="0"/>
              </a:rPr>
              <a:t>Ancak bu dezavantajlara rağmen staj sonucunda çok önemli bir faktör kazanıyorsunuz: </a:t>
            </a:r>
            <a:r>
              <a:rPr lang="tr-TR" sz="2800" b="1" dirty="0" smtClean="0">
                <a:latin typeface="Times New Roman" panose="02020603050405020304" pitchFamily="18" charset="0"/>
                <a:cs typeface="Times New Roman" panose="02020603050405020304" pitchFamily="18" charset="0"/>
              </a:rPr>
              <a:t>DENEYİM</a:t>
            </a:r>
          </a:p>
          <a:p>
            <a:pPr marL="342900" indent="-342900">
              <a:buFont typeface="Arial" panose="020B0604020202020204" pitchFamily="34" charset="0"/>
              <a:buChar char="•"/>
            </a:pPr>
            <a:endParaRPr lang="tr-TR" sz="2800" b="1"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7308105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urşun Rengi">
  <a:themeElements>
    <a:clrScheme name="Kurşun Rengi">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Kurşun Rengi">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urşun Rengi">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TM04033929[[fn=Tablet]]</Template>
  <TotalTime>235</TotalTime>
  <Words>533</Words>
  <Application>Microsoft Office PowerPoint</Application>
  <PresentationFormat>Geniş ekran</PresentationFormat>
  <Paragraphs>54</Paragraphs>
  <Slides>12</Slides>
  <Notes>1</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12</vt:i4>
      </vt:variant>
    </vt:vector>
  </HeadingPairs>
  <TitlesOfParts>
    <vt:vector size="19" baseType="lpstr">
      <vt:lpstr>Arial</vt:lpstr>
      <vt:lpstr>Calibri</vt:lpstr>
      <vt:lpstr>Calisto MT</vt:lpstr>
      <vt:lpstr>Times New Roman</vt:lpstr>
      <vt:lpstr>Trebuchet MS</vt:lpstr>
      <vt:lpstr>Wingdings 2</vt:lpstr>
      <vt:lpstr>Kurşun Rengi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ömer terzi</dc:creator>
  <cp:lastModifiedBy>TARIK GEZİCİ</cp:lastModifiedBy>
  <cp:revision>26</cp:revision>
  <dcterms:created xsi:type="dcterms:W3CDTF">2019-05-03T23:43:42Z</dcterms:created>
  <dcterms:modified xsi:type="dcterms:W3CDTF">2019-05-14T19:35:47Z</dcterms:modified>
</cp:coreProperties>
</file>