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5"/>
  </p:notesMasterIdLst>
  <p:sldIdLst>
    <p:sldId id="256" r:id="rId2"/>
    <p:sldId id="288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747" autoAdjust="0"/>
  </p:normalViewPr>
  <p:slideViewPr>
    <p:cSldViewPr>
      <p:cViewPr varScale="1">
        <p:scale>
          <a:sx n="86" d="100"/>
          <a:sy n="86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199E-D38F-4164-A6F8-542023428C69}" type="datetimeFigureOut">
              <a:rPr lang="tr-TR" smtClean="0"/>
              <a:pPr/>
              <a:t>14.05.2019</a:t>
            </a:fld>
            <a:endParaRPr lang="en-GB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18FB-1A4C-4458-B512-D7B75C3947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4" name="Shape 768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815" name="Shape 768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3C4AC-8797-4165-B1D7-22D95D952D07}" type="slidenum">
              <a:rPr lang="fr-FR"/>
              <a:pPr/>
              <a:t>13</a:t>
            </a:fld>
            <a:endParaRPr lang="fr-FR"/>
          </a:p>
        </p:txBody>
      </p:sp>
      <p:sp>
        <p:nvSpPr>
          <p:cNvPr id="163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62000" y="993775"/>
            <a:ext cx="6611938" cy="4959350"/>
          </a:xfrm>
          <a:solidFill>
            <a:srgbClr val="FFFFFF"/>
          </a:solidFill>
          <a:ln/>
        </p:spPr>
      </p:sp>
      <p:sp>
        <p:nvSpPr>
          <p:cNvPr id="1631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7863" y="6281738"/>
            <a:ext cx="3729037" cy="5953125"/>
          </a:xfrm>
          <a:ln/>
        </p:spPr>
        <p:txBody>
          <a:bodyPr wrap="none" anchor="ctr"/>
          <a:lstStyle/>
          <a:p>
            <a:pPr defTabSz="449263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0"/>
            <a:ext cx="829945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498600"/>
            <a:ext cx="4076700" cy="452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914900" y="1498600"/>
            <a:ext cx="4076700" cy="21844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914900" y="3835400"/>
            <a:ext cx="4076700" cy="21844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0"/>
          </p:nvPr>
        </p:nvSpPr>
        <p:spPr>
          <a:xfrm>
            <a:off x="723900" y="6245225"/>
            <a:ext cx="3302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Serge - Life in academia - 2007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590800" cy="352425"/>
          </a:xfrm>
        </p:spPr>
        <p:txBody>
          <a:bodyPr/>
          <a:lstStyle>
            <a:lvl1pPr>
              <a:defRPr/>
            </a:lvl1pPr>
          </a:lstStyle>
          <a:p>
            <a:fld id="{F54C034C-A47E-471A-A66F-1EFBC28F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5/14/2019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r2_G_gZviAhWIr6QKHbX1Az4QjRx6BAgBEAU&amp;url=http://gradschool.uky.edu/dr-jorge-cham-author-and-creator-phd-comics-spoke-campus&amp;psig=AOvVaw0B1er5spMSLF5LuQ_OW0yF&amp;ust=155792294775069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3024" y="476672"/>
            <a:ext cx="9217024" cy="3023766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/>
              <a:t>Yurt Dışında Eğitim </a:t>
            </a:r>
            <a:r>
              <a:rPr lang="tr-TR" sz="6000" b="1"/>
              <a:t>ve Burslar</a:t>
            </a:r>
            <a:endParaRPr lang="tr-T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272808" cy="2597224"/>
          </a:xfrm>
        </p:spPr>
        <p:txBody>
          <a:bodyPr>
            <a:noAutofit/>
          </a:bodyPr>
          <a:lstStyle/>
          <a:p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5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Mustafa Çalışkan</a:t>
            </a:r>
          </a:p>
          <a:p>
            <a:pPr algn="ctr"/>
            <a:r>
              <a:rPr lang="tr-TR" sz="25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Sakarya Üniversitesi</a:t>
            </a:r>
            <a:endParaRPr lang="en-GB" sz="25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F99ACA-9EDB-4AE8-B77D-7B98BA74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YLSY TANITIM-Kontenjanlar-devam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5B96E0-91A4-406B-BDBF-8CAB8065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Trt</a:t>
            </a:r>
            <a:r>
              <a:rPr lang="tr-TR" dirty="0"/>
              <a:t> bölgesel çalışmalar 12</a:t>
            </a:r>
          </a:p>
          <a:p>
            <a:r>
              <a:rPr lang="tr-TR" dirty="0"/>
              <a:t>Ulaştırma bakanlığı 4</a:t>
            </a:r>
          </a:p>
          <a:p>
            <a:r>
              <a:rPr lang="tr-TR" dirty="0"/>
              <a:t>Ankara İstanbul Boğaziçi Marmara gibi üniversiteler için bölgesel çalışmalar 22 kişi</a:t>
            </a:r>
          </a:p>
        </p:txBody>
      </p:sp>
    </p:spTree>
    <p:extLst>
      <p:ext uri="{BB962C8B-B14F-4D97-AF65-F5344CB8AC3E}">
        <p14:creationId xmlns:p14="http://schemas.microsoft.com/office/powerpoint/2010/main" val="132853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A43AC1-8A86-49BC-837B-8426D8BB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YLSY TANITIM-ARTI VE EKSİLER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D41A90-FA0E-4A57-9344-36DCEC32B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>
                <a:solidFill>
                  <a:srgbClr val="00B050"/>
                </a:solidFill>
              </a:rPr>
              <a:t>Artılar</a:t>
            </a:r>
            <a:r>
              <a:rPr lang="tr-TR" dirty="0"/>
              <a:t> </a:t>
            </a:r>
          </a:p>
          <a:p>
            <a:r>
              <a:rPr lang="tr-TR" dirty="0"/>
              <a:t>Maddi imkanlar</a:t>
            </a:r>
          </a:p>
          <a:p>
            <a:r>
              <a:rPr lang="tr-TR" dirty="0"/>
              <a:t>dil eğitimi için verilen destekler ve süre</a:t>
            </a:r>
          </a:p>
          <a:p>
            <a:r>
              <a:rPr lang="tr-TR" dirty="0"/>
              <a:t>Dönüşte iş garantisi</a:t>
            </a:r>
          </a:p>
          <a:p>
            <a:endParaRPr lang="tr-TR" dirty="0"/>
          </a:p>
          <a:p>
            <a:r>
              <a:rPr lang="tr-TR" sz="3200" dirty="0">
                <a:solidFill>
                  <a:srgbClr val="FF0000"/>
                </a:solidFill>
              </a:rPr>
              <a:t>Eksiler </a:t>
            </a:r>
          </a:p>
          <a:p>
            <a:r>
              <a:rPr lang="tr-TR" dirty="0"/>
              <a:t>Başarısızlık korkusu</a:t>
            </a:r>
          </a:p>
          <a:p>
            <a:r>
              <a:rPr lang="tr-TR" dirty="0"/>
              <a:t>Yüksek tazminat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108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98F8C4-1C96-4067-8C5B-77D77E08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Tavsiye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16425A-2388-4FD0-A407-BE1E1F8B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İki saat fazla çalış üstün yetenekliyle yarış!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98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C18D3A-0E22-441B-B6A0-86864525876B}" type="slidenum">
              <a:rPr lang="en-US"/>
              <a:pPr/>
              <a:t>13</a:t>
            </a:fld>
            <a:endParaRPr lang="en-US"/>
          </a:p>
        </p:txBody>
      </p:sp>
      <p:sp>
        <p:nvSpPr>
          <p:cNvPr id="1630214" name="Text Box 6"/>
          <p:cNvSpPr txBox="1">
            <a:spLocks noChangeArrowheads="1"/>
          </p:cNvSpPr>
          <p:nvPr/>
        </p:nvSpPr>
        <p:spPr bwMode="auto">
          <a:xfrm>
            <a:off x="5397500" y="4629150"/>
            <a:ext cx="35687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109000"/>
              </a:lnSpc>
              <a:spcBef>
                <a:spcPts val="7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0215" name="Rectangle 7"/>
          <p:cNvSpPr>
            <a:spLocks noChangeArrowheads="1"/>
          </p:cNvSpPr>
          <p:nvPr/>
        </p:nvSpPr>
        <p:spPr bwMode="auto">
          <a:xfrm>
            <a:off x="1285852" y="500042"/>
            <a:ext cx="39559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4000" b="1" dirty="0"/>
              <a:t>Teşekkürler</a:t>
            </a:r>
            <a:endParaRPr lang="en-US" sz="4000" b="1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scholarship phd comics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143116"/>
            <a:ext cx="6515100" cy="348615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7" name="Shape 76817"/>
          <p:cNvSpPr txBox="1"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tr-TR" b="1" dirty="0">
                <a:solidFill>
                  <a:schemeClr val="tx1"/>
                </a:solidFill>
              </a:rPr>
              <a:t> Özgeçmiş	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818" name="Shape 76818"/>
          <p:cNvSpPr txBox="1">
            <a:spLocks noGrp="1"/>
          </p:cNvSpPr>
          <p:nvPr>
            <p:ph idx="1"/>
          </p:nvPr>
        </p:nvSpPr>
        <p:spPr>
          <a:xfrm>
            <a:off x="357158" y="1571612"/>
            <a:ext cx="8786841" cy="45005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tr-TR" sz="2000" dirty="0"/>
              <a:t>  Kadıköy Anadolu İmam-Hatip Lisesi</a:t>
            </a:r>
          </a:p>
          <a:p>
            <a:pPr marL="0" indent="0">
              <a:spcBef>
                <a:spcPts val="0"/>
              </a:spcBef>
            </a:pPr>
            <a:r>
              <a:rPr lang="tr-TR" sz="2000" dirty="0"/>
              <a:t> Marmara Üniversitesi-İktisat</a:t>
            </a:r>
          </a:p>
          <a:p>
            <a:pPr marL="0" indent="0">
              <a:spcBef>
                <a:spcPts val="0"/>
              </a:spcBef>
            </a:pPr>
            <a:r>
              <a:rPr lang="tr-TR" sz="2000" dirty="0"/>
              <a:t> Marmara </a:t>
            </a:r>
            <a:r>
              <a:rPr lang="tr-TR" sz="2000" dirty="0" err="1"/>
              <a:t>Ünv</a:t>
            </a:r>
            <a:r>
              <a:rPr lang="tr-TR" sz="2000" dirty="0"/>
              <a:t>. Bankacılık </a:t>
            </a:r>
            <a:r>
              <a:rPr lang="tr-TR" sz="2000" dirty="0" err="1"/>
              <a:t>Enst</a:t>
            </a:r>
            <a:r>
              <a:rPr lang="tr-TR" sz="2000" dirty="0"/>
              <a:t>. Yüksek Lisans (tamamlanmamış…)</a:t>
            </a:r>
          </a:p>
          <a:p>
            <a:pPr marL="0" indent="0">
              <a:spcBef>
                <a:spcPts val="0"/>
              </a:spcBef>
            </a:pPr>
            <a:r>
              <a:rPr lang="tr-TR" sz="2000" dirty="0" err="1"/>
              <a:t>Universtiy</a:t>
            </a:r>
            <a:r>
              <a:rPr lang="tr-TR" sz="2000" dirty="0"/>
              <a:t> of </a:t>
            </a:r>
            <a:r>
              <a:rPr lang="tr-TR" sz="2000" dirty="0" err="1"/>
              <a:t>Leicester</a:t>
            </a:r>
            <a:r>
              <a:rPr lang="tr-TR" sz="2000" dirty="0"/>
              <a:t> – Yaz okulu (akademik araştırma ve yazma üzerine)</a:t>
            </a:r>
          </a:p>
          <a:p>
            <a:pPr marL="0" indent="0">
              <a:spcBef>
                <a:spcPts val="0"/>
              </a:spcBef>
            </a:pPr>
            <a:r>
              <a:rPr lang="tr-TR" sz="2000" dirty="0" err="1"/>
              <a:t>University</a:t>
            </a:r>
            <a:r>
              <a:rPr lang="tr-TR" sz="2000" dirty="0"/>
              <a:t> of </a:t>
            </a:r>
            <a:r>
              <a:rPr lang="tr-TR" sz="2000" dirty="0" err="1"/>
              <a:t>Essex</a:t>
            </a:r>
            <a:r>
              <a:rPr lang="tr-TR" sz="2000" dirty="0"/>
              <a:t> –Ekonomi Yüksek Lisans</a:t>
            </a:r>
          </a:p>
          <a:p>
            <a:pPr marL="0" indent="0">
              <a:spcBef>
                <a:spcPts val="0"/>
              </a:spcBef>
            </a:pPr>
            <a:r>
              <a:rPr lang="tr-TR" sz="2000" dirty="0"/>
              <a:t>Sakarya Üniversitesi- İktisat Doktora (devam ediyor)</a:t>
            </a:r>
          </a:p>
          <a:p>
            <a:pPr marL="0" indent="0">
              <a:spcBef>
                <a:spcPts val="0"/>
              </a:spcBef>
            </a:pPr>
            <a:r>
              <a:rPr lang="tr-TR" sz="2000" dirty="0"/>
              <a:t>Staj: Yatırım Finansman Menkul Değerler (Broker yardımcısı)</a:t>
            </a:r>
          </a:p>
          <a:p>
            <a:pPr marL="0" indent="0">
              <a:spcBef>
                <a:spcPts val="0"/>
              </a:spcBef>
            </a:pPr>
            <a:r>
              <a:rPr lang="tr-TR" sz="2000" dirty="0"/>
              <a:t> farklı zamanlarda bilgisayar-kamera üzerine şahıs şirketi ve giyim mağazası şahıs şirketi.</a:t>
            </a:r>
            <a:endParaRPr lang="en-GB" sz="2000" dirty="0"/>
          </a:p>
          <a:p>
            <a:pPr lvl="0" rtl="0">
              <a:spcBef>
                <a:spcPts val="0"/>
              </a:spcBef>
              <a:buNone/>
            </a:pPr>
            <a:r>
              <a:rPr lang="tr-TR" dirty="0"/>
              <a:t>…</a:t>
            </a: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7772400" cy="147002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Yurt Dışında Eğitim- YLSY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341058" cy="396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929198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5500702"/>
            <a:ext cx="4286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/>
              <a:t>YLSY ülkemizin yetişmiş insan kaynağı ihtiyacını karşılamak amacıyla 1416 sayılı Kanun kapsamında Milli Eğitim Bakanlığı tarafından yürütülen yurt dışı lisansüstü öğrenim bursluluk programıdır.</a:t>
            </a:r>
          </a:p>
          <a:p>
            <a:r>
              <a:rPr lang="tr-TR" sz="2000" dirty="0"/>
              <a:t> 1929 da yürürlüğe giren bir kanundur. Genç cumhuriyetin yetişmiş insan gücüne ihtiyacı düşünülerek hayata geçirilmiştir.</a:t>
            </a:r>
          </a:p>
          <a:p>
            <a:r>
              <a:rPr lang="tr-TR" sz="2000" dirty="0"/>
              <a:t>1929-2005 arası 9689 kişi</a:t>
            </a:r>
          </a:p>
          <a:p>
            <a:r>
              <a:rPr lang="tr-TR" sz="2000" dirty="0"/>
              <a:t>2006-2015 arası ise 7673 öğrenci</a:t>
            </a:r>
          </a:p>
          <a:p>
            <a:r>
              <a:rPr lang="tr-TR" sz="2000" dirty="0"/>
              <a:t>2018 kontenjanı 1224 öğrencidir.</a:t>
            </a:r>
          </a:p>
          <a:p>
            <a:endParaRPr lang="tr-TR" sz="2000" dirty="0"/>
          </a:p>
          <a:p>
            <a:r>
              <a:rPr lang="tr-TR" sz="2000" dirty="0"/>
              <a:t>Sadece üniversiteler değil ihtiyaç bildiren kurumlara da kontenjanlar açılmaktadır</a:t>
            </a:r>
            <a:r>
              <a:rPr lang="tr-TR" sz="1600" dirty="0"/>
              <a:t>.</a:t>
            </a:r>
          </a:p>
          <a:p>
            <a:endParaRPr lang="tr-TR" sz="1600" dirty="0"/>
          </a:p>
          <a:p>
            <a:pPr marL="109728" indent="0">
              <a:buNone/>
            </a:pPr>
            <a:r>
              <a:rPr lang="tr-TR" sz="1600" dirty="0"/>
              <a:t> 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7772400" cy="147002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YLSY TANITIM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en-GB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8DFC448-601F-4FC5-837D-52F6E5428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887" y="2420938"/>
            <a:ext cx="7134225" cy="398145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11560" y="332656"/>
            <a:ext cx="7772400" cy="147002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000" b="1" dirty="0">
                <a:latin typeface="+mj-lt"/>
                <a:ea typeface="+mj-ea"/>
                <a:cs typeface="+mj-cs"/>
              </a:rPr>
              <a:t>YLSY TANITIM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D1293F-57AE-4067-9A0E-2C33E6D2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YLSY TANITIM- BAŞVURU ŞARTLARI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622DF2-1A89-4F9B-B37E-B21D9D40F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En az lisans mezunu</a:t>
            </a:r>
          </a:p>
          <a:p>
            <a:r>
              <a:rPr lang="tr-TR" dirty="0"/>
              <a:t>2.50/65 min. Not şartı</a:t>
            </a:r>
          </a:p>
          <a:p>
            <a:r>
              <a:rPr lang="tr-TR" dirty="0" err="1"/>
              <a:t>Ales</a:t>
            </a:r>
            <a:r>
              <a:rPr lang="tr-TR" dirty="0"/>
              <a:t> </a:t>
            </a:r>
            <a:r>
              <a:rPr lang="tr-TR" dirty="0" err="1"/>
              <a:t>min</a:t>
            </a:r>
            <a:r>
              <a:rPr lang="tr-TR" dirty="0"/>
              <a:t> 70</a:t>
            </a:r>
          </a:p>
          <a:p>
            <a:r>
              <a:rPr lang="tr-TR" dirty="0" err="1"/>
              <a:t>Ösym</a:t>
            </a:r>
            <a:r>
              <a:rPr lang="tr-TR" dirty="0"/>
              <a:t> üzerinden başvurular alınıyor ve genellikle ağustos ayında.</a:t>
            </a:r>
          </a:p>
          <a:p>
            <a:r>
              <a:rPr lang="tr-TR" dirty="0"/>
              <a:t>İlan edilen kontenjanın 3 katı öğrenci çağırılıyor ve akademik mülakat yapılıyor.</a:t>
            </a:r>
          </a:p>
          <a:p>
            <a:r>
              <a:rPr lang="tr-TR" sz="2400" dirty="0" err="1"/>
              <a:t>Ales</a:t>
            </a:r>
            <a:r>
              <a:rPr lang="tr-TR" sz="2400" dirty="0"/>
              <a:t> yüzde 40, mezuniyet yüzde 20, sözlü yüzde 40</a:t>
            </a:r>
          </a:p>
          <a:p>
            <a:r>
              <a:rPr lang="tr-TR" dirty="0"/>
              <a:t>Torpil ?</a:t>
            </a:r>
          </a:p>
        </p:txBody>
      </p:sp>
    </p:spTree>
    <p:extLst>
      <p:ext uri="{BB962C8B-B14F-4D97-AF65-F5344CB8AC3E}">
        <p14:creationId xmlns:p14="http://schemas.microsoft.com/office/powerpoint/2010/main" val="356592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9629CE-4C68-47F3-A383-4125699D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YLSY TANITIM-DİL EĞİTİMİ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5E7CC7-C30F-4B36-825A-B5811D581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Yabancı dil seviyeniz önemli değil!!!</a:t>
            </a:r>
          </a:p>
          <a:p>
            <a:pPr marL="109728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C56502E-0937-45FB-A652-74A624AE3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2924944"/>
            <a:ext cx="81343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0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DF7995-3753-4B90-9F4E-9B0E1644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YLSY TANITIM-Üniversite Seçimi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7838F1-5C3B-4FFD-9A44-7EADDDAD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Yerleştiğiniz kurumun yönlendirmesi önemli</a:t>
            </a:r>
          </a:p>
          <a:p>
            <a:r>
              <a:rPr lang="en-US" dirty="0"/>
              <a:t>Times Higher Education, Academic Ranking of World Universities (Shanghai), QS World University Rankings-Top Universities </a:t>
            </a:r>
            <a:r>
              <a:rPr lang="en-US" dirty="0" err="1"/>
              <a:t>ve</a:t>
            </a:r>
            <a:r>
              <a:rPr lang="en-US" dirty="0"/>
              <a:t> University Ranking by Academic Performance (URAP) </a:t>
            </a:r>
            <a:r>
              <a:rPr lang="tr-TR" dirty="0"/>
              <a:t>gibi üniversite sıralaması yapan kurumların listesinde son 3 yılda ilk 500 de olan üniversiteler tercih edilebilir.</a:t>
            </a:r>
          </a:p>
        </p:txBody>
      </p:sp>
    </p:spTree>
    <p:extLst>
      <p:ext uri="{BB962C8B-B14F-4D97-AF65-F5344CB8AC3E}">
        <p14:creationId xmlns:p14="http://schemas.microsoft.com/office/powerpoint/2010/main" val="213981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A6442A-E7FD-4922-8AB4-9611DB6A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YLSY TANITIM-Kontenjanlar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544D66-2A9D-4256-B1FB-88D17568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2018 tercih tablosundan alınmıştır.</a:t>
            </a:r>
          </a:p>
          <a:p>
            <a:r>
              <a:rPr lang="tr-TR" dirty="0"/>
              <a:t>Nükleer tesis yatırımlarının finansal analizi : ekonometri 2 kişi</a:t>
            </a:r>
          </a:p>
          <a:p>
            <a:r>
              <a:rPr lang="tr-TR" dirty="0" err="1"/>
              <a:t>Ptt</a:t>
            </a:r>
            <a:r>
              <a:rPr lang="tr-TR" dirty="0"/>
              <a:t> ekonometri 2 kişi</a:t>
            </a:r>
          </a:p>
          <a:p>
            <a:r>
              <a:rPr lang="tr-TR" dirty="0" err="1"/>
              <a:t>Trt</a:t>
            </a:r>
            <a:r>
              <a:rPr lang="tr-TR" dirty="0"/>
              <a:t> ekonometri 5 kişi (uluslararası finans-proje yönetimi)</a:t>
            </a:r>
          </a:p>
          <a:p>
            <a:r>
              <a:rPr lang="tr-TR" dirty="0">
                <a:solidFill>
                  <a:srgbClr val="FF0000"/>
                </a:solidFill>
              </a:rPr>
              <a:t>İktisadi-idari bilimler örnek </a:t>
            </a:r>
            <a:r>
              <a:rPr lang="tr-TR" dirty="0" err="1">
                <a:solidFill>
                  <a:srgbClr val="FF0000"/>
                </a:solidFill>
              </a:rPr>
              <a:t>kontejanlar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r>
              <a:rPr lang="tr-TR" dirty="0"/>
              <a:t>Bölgesel kalkınma ajansı 8</a:t>
            </a:r>
          </a:p>
          <a:p>
            <a:r>
              <a:rPr lang="tr-TR" dirty="0"/>
              <a:t>Havza odaklı kalkınma 2</a:t>
            </a:r>
          </a:p>
          <a:p>
            <a:r>
              <a:rPr lang="tr-TR" dirty="0"/>
              <a:t>Milli savunma üniversitesi 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431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367</Words>
  <Application>Microsoft Office PowerPoint</Application>
  <PresentationFormat>Ekran Gösterisi (4:3)</PresentationFormat>
  <Paragraphs>67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Yurt Dışında Eğitim ve Burslar</vt:lpstr>
      <vt:lpstr> Özgeçmiş </vt:lpstr>
      <vt:lpstr>PowerPoint Sunusu</vt:lpstr>
      <vt:lpstr>PowerPoint Sunusu</vt:lpstr>
      <vt:lpstr>PowerPoint Sunusu</vt:lpstr>
      <vt:lpstr>YLSY TANITIM- BAŞVURU ŞARTLARI </vt:lpstr>
      <vt:lpstr>YLSY TANITIM-DİL EĞİTİMİ</vt:lpstr>
      <vt:lpstr>YLSY TANITIM-Üniversite Seçimi</vt:lpstr>
      <vt:lpstr>YLSY TANITIM-Kontenjanlar</vt:lpstr>
      <vt:lpstr>YLSY TANITIM-Kontenjanlar-devam</vt:lpstr>
      <vt:lpstr>YLSY TANITIM-ARTI VE EKSİLER</vt:lpstr>
      <vt:lpstr>Tavsiye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Osmanlı İmparatorluğu Yıkılırken Savaşlar ve İstanbul Borsası’nda Risk Algılamaları, 1910-1925</dc:title>
  <dc:creator>aohane</dc:creator>
  <cp:lastModifiedBy>Sakarya Universitesi</cp:lastModifiedBy>
  <cp:revision>179</cp:revision>
  <dcterms:created xsi:type="dcterms:W3CDTF">2014-10-29T07:19:48Z</dcterms:created>
  <dcterms:modified xsi:type="dcterms:W3CDTF">2019-05-14T21:46:10Z</dcterms:modified>
</cp:coreProperties>
</file>