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ba&#351;\Desktop\aaaaaspdkfol115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ba&#351;\Desktop\aaaaaspdkfol115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Denetmeni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vergi denetmeni sayısı</c:v>
                </c:pt>
              </c:strCache>
            </c:strRef>
          </c:tx>
          <c:spPr>
            <a:ln w="19050" cap="rnd">
              <a:solidFill>
                <a:schemeClr val="accent1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38100">
                <a:solidFill>
                  <a:schemeClr val="accent1">
                    <a:alpha val="60000"/>
                  </a:schemeClr>
                </a:solidFill>
              </a:ln>
              <a:effectLst/>
            </c:spPr>
          </c:marker>
          <c:xVal>
            <c:numRef>
              <c:f>Sayfa1!$A$2:$A$25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xVal>
          <c:yVal>
            <c:numRef>
              <c:f>Sayfa1!$B$2:$B$25</c:f>
              <c:numCache>
                <c:formatCode>General</c:formatCode>
                <c:ptCount val="24"/>
                <c:pt idx="0">
                  <c:v>2017</c:v>
                </c:pt>
                <c:pt idx="1">
                  <c:v>2037</c:v>
                </c:pt>
                <c:pt idx="2">
                  <c:v>1951</c:v>
                </c:pt>
                <c:pt idx="3">
                  <c:v>1874</c:v>
                </c:pt>
                <c:pt idx="4">
                  <c:v>1805</c:v>
                </c:pt>
                <c:pt idx="5">
                  <c:v>1896</c:v>
                </c:pt>
                <c:pt idx="6">
                  <c:v>1922</c:v>
                </c:pt>
                <c:pt idx="7">
                  <c:v>2010</c:v>
                </c:pt>
                <c:pt idx="8">
                  <c:v>2442</c:v>
                </c:pt>
                <c:pt idx="9">
                  <c:v>2722</c:v>
                </c:pt>
                <c:pt idx="10">
                  <c:v>2697</c:v>
                </c:pt>
                <c:pt idx="11">
                  <c:v>2675</c:v>
                </c:pt>
                <c:pt idx="12">
                  <c:v>2873</c:v>
                </c:pt>
                <c:pt idx="13">
                  <c:v>2717</c:v>
                </c:pt>
                <c:pt idx="14">
                  <c:v>2796</c:v>
                </c:pt>
                <c:pt idx="15">
                  <c:v>3257</c:v>
                </c:pt>
                <c:pt idx="16">
                  <c:v>4096</c:v>
                </c:pt>
                <c:pt idx="17">
                  <c:v>4758</c:v>
                </c:pt>
                <c:pt idx="18">
                  <c:v>5550</c:v>
                </c:pt>
                <c:pt idx="19">
                  <c:v>9212</c:v>
                </c:pt>
                <c:pt idx="20">
                  <c:v>9204</c:v>
                </c:pt>
                <c:pt idx="21">
                  <c:v>8501</c:v>
                </c:pt>
                <c:pt idx="22">
                  <c:v>8243</c:v>
                </c:pt>
                <c:pt idx="23">
                  <c:v>8272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41-4361-9094-EE17B3F7B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0843551"/>
        <c:axId val="1260844799"/>
      </c:scatterChart>
      <c:valAx>
        <c:axId val="1260843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60844799"/>
        <c:crosses val="autoZero"/>
        <c:crossBetween val="midCat"/>
      </c:valAx>
      <c:valAx>
        <c:axId val="126084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6084355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Sayfa1!$C$1</c:f>
              <c:strCache>
                <c:ptCount val="1"/>
                <c:pt idx="0">
                  <c:v>Kayıt Dışı Ekonomi oranı</c:v>
                </c:pt>
              </c:strCache>
            </c:strRef>
          </c:tx>
          <c:spPr>
            <a:ln w="19050" cap="rnd">
              <a:solidFill>
                <a:schemeClr val="accent1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38100">
                <a:solidFill>
                  <a:schemeClr val="accent1">
                    <a:alpha val="60000"/>
                  </a:schemeClr>
                </a:solidFill>
              </a:ln>
              <a:effectLst/>
            </c:spPr>
          </c:marker>
          <c:xVal>
            <c:numRef>
              <c:f>Sayfa1!$A$2:$A$25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xVal>
          <c:yVal>
            <c:numRef>
              <c:f>Sayfa1!$C$2:$C$25</c:f>
              <c:numCache>
                <c:formatCode>General</c:formatCode>
                <c:ptCount val="24"/>
                <c:pt idx="0">
                  <c:v>61.3</c:v>
                </c:pt>
                <c:pt idx="1">
                  <c:v>55.6</c:v>
                </c:pt>
                <c:pt idx="2">
                  <c:v>43.6</c:v>
                </c:pt>
                <c:pt idx="3">
                  <c:v>49.2</c:v>
                </c:pt>
                <c:pt idx="4">
                  <c:v>32.700000000000003</c:v>
                </c:pt>
                <c:pt idx="5">
                  <c:v>32.1</c:v>
                </c:pt>
                <c:pt idx="6">
                  <c:v>32.799999999999997</c:v>
                </c:pt>
                <c:pt idx="7">
                  <c:v>32.4</c:v>
                </c:pt>
                <c:pt idx="8">
                  <c:v>32.200000000000003</c:v>
                </c:pt>
                <c:pt idx="9">
                  <c:v>31.5</c:v>
                </c:pt>
                <c:pt idx="10">
                  <c:v>30.7</c:v>
                </c:pt>
                <c:pt idx="11">
                  <c:v>30.4</c:v>
                </c:pt>
                <c:pt idx="12">
                  <c:v>29.1</c:v>
                </c:pt>
                <c:pt idx="13">
                  <c:v>28.4</c:v>
                </c:pt>
                <c:pt idx="14">
                  <c:v>28.9</c:v>
                </c:pt>
                <c:pt idx="15">
                  <c:v>28.3</c:v>
                </c:pt>
                <c:pt idx="16">
                  <c:v>27.7</c:v>
                </c:pt>
                <c:pt idx="17">
                  <c:v>27.2</c:v>
                </c:pt>
                <c:pt idx="18">
                  <c:v>26.5</c:v>
                </c:pt>
                <c:pt idx="19">
                  <c:v>26</c:v>
                </c:pt>
                <c:pt idx="20">
                  <c:v>25</c:v>
                </c:pt>
                <c:pt idx="21">
                  <c:v>24</c:v>
                </c:pt>
                <c:pt idx="22">
                  <c:v>23</c:v>
                </c:pt>
                <c:pt idx="23">
                  <c:v>21.5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BAA-4FF4-B53A-5D6B04114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1506127"/>
        <c:axId val="1324970255"/>
      </c:scatterChart>
      <c:valAx>
        <c:axId val="13215061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24970255"/>
        <c:crosses val="autoZero"/>
        <c:crossBetween val="midCat"/>
      </c:valAx>
      <c:valAx>
        <c:axId val="132497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215061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>
            <a:alpha val="6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38100">
        <a:solidFill>
          <a:schemeClr val="phClr">
            <a:alpha val="60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25000"/>
            <a:lumOff val="75000"/>
          </a:schemeClr>
        </a:solidFill>
      </a:ln>
    </cs:spPr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>
            <a:alpha val="6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38100">
        <a:solidFill>
          <a:schemeClr val="phClr">
            <a:alpha val="60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25000"/>
            <a:lumOff val="75000"/>
          </a:schemeClr>
        </a:solidFill>
      </a:ln>
    </cs:spPr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31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90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2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3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32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38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32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9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5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8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72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A4F951-0277-46FC-A59C-4F43B1ABD661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5DDAD9-C169-46C8-ABE0-E94930A4DB1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00051" y="2263140"/>
            <a:ext cx="100584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spc="0" dirty="0">
                <a:solidFill>
                  <a:srgbClr val="454545"/>
                </a:solidFill>
                <a:latin typeface="Century Gothic" panose="020B0502020202020204"/>
              </a:rPr>
              <a:t>“</a:t>
            </a:r>
            <a:r>
              <a:rPr lang="tr-TR" sz="4000" b="1" spc="0" dirty="0">
                <a:solidFill>
                  <a:srgbClr val="4545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KAYIT DIŞI EKONOMİ ORANI İLE VERGİ DENETMENİ SAYILARI ARASINDAKİ İLİŞKİNİN REGRESYON ANALİZİ”</a:t>
            </a:r>
            <a:r>
              <a:rPr lang="tr-TR" sz="4000" b="1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cap="none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AYŞENUR ŞENGÜL </a:t>
            </a:r>
            <a:br>
              <a:rPr lang="tr-TR" b="1" cap="none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</a:br>
            <a:r>
              <a:rPr lang="tr-TR" b="1" cap="none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MELİK CEYLAN</a:t>
            </a:r>
            <a:br>
              <a:rPr lang="tr-TR" b="1" cap="none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</a:br>
            <a:r>
              <a:rPr lang="tr-TR" b="1" cap="none" spc="0" dirty="0">
                <a:solidFill>
                  <a:srgbClr val="45454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Sakarya Üniversitesi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Denetiminde Vergi Denetim Memurlarının 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43356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 vergi incelemeleri Vergi Müfettişleri aracılığı ile yapılmaktadır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kaçakçılığının önlenmesi, kayıt dışı ekonominin önüne geçilmesi açısından karşımıza çıkan ilk birimdir.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HİPOTEZ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Denetmen sayısının kayıt dışı ekonomi üzerinde anlamlı bir etkisi yoktur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Denetmen sayısının kayıt dışı ekonomi üzerinde anlamlı bir etkisi vardır 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(çift kuyruk hipotezi)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ų = ų 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ų ≠ ų 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(çift kuyruk testi)</a:t>
            </a:r>
          </a:p>
        </p:txBody>
      </p:sp>
    </p:spTree>
    <p:extLst>
      <p:ext uri="{BB962C8B-B14F-4D97-AF65-F5344CB8AC3E}">
        <p14:creationId xmlns:p14="http://schemas.microsoft.com/office/powerpoint/2010/main" val="21524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08522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Ekonometrik Model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 =B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+U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model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 ʄ (X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KD=ʄ(DS)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ʄ ≠0 olması durumunda hipotez anlamlı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5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13000" contras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280" y="1896355"/>
            <a:ext cx="4847409" cy="4239168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bg2"/>
            </a:outerShdw>
          </a:effectLst>
        </p:spPr>
      </p:pic>
      <p:pic>
        <p:nvPicPr>
          <p:cNvPr id="5" name="İçerik Yer Tutucusu 3">
            <a:extLst>
              <a:ext uri="{FF2B5EF4-FFF2-40B4-BE49-F238E27FC236}">
                <a16:creationId xmlns:a16="http://schemas.microsoft.com/office/drawing/2014/main" id="{19F04FAB-91B0-4AD2-BE6E-DC396B0C664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9000"/>
                    </a14:imgEffect>
                    <a14:imgEffect>
                      <a14:brightnessContrast bright="-13000" contras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96355"/>
            <a:ext cx="5280248" cy="4239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4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YORUM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İstatistiki Yorum,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Üçüncü modelde %5 anlamlılık düzeyine göre B</a:t>
            </a:r>
            <a:r>
              <a:rPr lang="tr-TR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</a:pP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anlamsızdır. Bu nedenle üçüncü model tercih edilemez.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İkinci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modelde ise B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5 anlamlılık düzeyine göre anlamlıdır. Aynı zamanda modelin fonksiyonel formu düzeltilmiş olduğundan ikinci model tercih edilir.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İktisadi yorum,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Denetmen sayısı 1 birim arttığında kayıt dışı ekonomi 0.0192 düzeyinde azalır.</a:t>
            </a:r>
          </a:p>
        </p:txBody>
      </p:sp>
    </p:spTree>
    <p:extLst>
      <p:ext uri="{BB962C8B-B14F-4D97-AF65-F5344CB8AC3E}">
        <p14:creationId xmlns:p14="http://schemas.microsoft.com/office/powerpoint/2010/main" val="14651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Kayıt </a:t>
            </a:r>
            <a:r>
              <a:rPr lang="tr-TR" sz="3200" dirty="0"/>
              <a:t>dışı ekonomi denetmen sayısındaki artışla azalırken bir noktadan sonra denetmen sayısındaki artış kayıt dışı ekonomi arttırmaktadır.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/>
              <a:t>Denetmen sayısındaki artışlarda belli bir yerden sonra *hantal bürokrasi sorununu ortaya çıkaracağı öngörülebilir. </a:t>
            </a:r>
          </a:p>
          <a:p>
            <a:pPr marL="0" indent="0">
              <a:buNone/>
            </a:pPr>
            <a:r>
              <a:rPr lang="tr-TR" sz="1800" dirty="0"/>
              <a:t>*Hantal ekonomi: bürokrasi kadrolarının sürekli büyümesiyle bağdaştırılabilir.</a:t>
            </a:r>
          </a:p>
          <a:p>
            <a:pPr marL="0" indent="0">
              <a:buNone/>
            </a:pPr>
            <a:r>
              <a:rPr lang="tr-TR" sz="1800" dirty="0"/>
              <a:t>Yani, aksaklıklara görev ve yetki çatışmalarına uzun dönemde ise görev ihlallerine dönüşüp görevini yerine getirmeme olarak karşımıza çıkar</a:t>
            </a:r>
          </a:p>
        </p:txBody>
      </p:sp>
    </p:spTree>
    <p:extLst>
      <p:ext uri="{BB962C8B-B14F-4D97-AF65-F5344CB8AC3E}">
        <p14:creationId xmlns:p14="http://schemas.microsoft.com/office/powerpoint/2010/main" val="36202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MOTİVASYON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80074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Türkiye’deki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dışı ekonomi ve vergi denetimi arasındaki zamansal bağ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Literatürde daha önce böyle bir çalışmanın yapılmamış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10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LİTERATÜR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360831"/>
              </p:ext>
            </p:extLst>
          </p:nvPr>
        </p:nvGraphicFramePr>
        <p:xfrm>
          <a:off x="374071" y="1846261"/>
          <a:ext cx="11139055" cy="485580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61678">
                  <a:extLst>
                    <a:ext uri="{9D8B030D-6E8A-4147-A177-3AD203B41FA5}">
                      <a16:colId xmlns:a16="http://schemas.microsoft.com/office/drawing/2014/main" val="4260026478"/>
                    </a:ext>
                  </a:extLst>
                </a:gridCol>
                <a:gridCol w="2651295">
                  <a:extLst>
                    <a:ext uri="{9D8B030D-6E8A-4147-A177-3AD203B41FA5}">
                      <a16:colId xmlns:a16="http://schemas.microsoft.com/office/drawing/2014/main" val="2902612624"/>
                    </a:ext>
                  </a:extLst>
                </a:gridCol>
                <a:gridCol w="1307088">
                  <a:extLst>
                    <a:ext uri="{9D8B030D-6E8A-4147-A177-3AD203B41FA5}">
                      <a16:colId xmlns:a16="http://schemas.microsoft.com/office/drawing/2014/main" val="3747167805"/>
                    </a:ext>
                  </a:extLst>
                </a:gridCol>
                <a:gridCol w="5418994">
                  <a:extLst>
                    <a:ext uri="{9D8B030D-6E8A-4147-A177-3AD203B41FA5}">
                      <a16:colId xmlns:a16="http://schemas.microsoft.com/office/drawing/2014/main" val="2766122055"/>
                    </a:ext>
                  </a:extLst>
                </a:gridCol>
              </a:tblGrid>
              <a:tr h="68004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Yazar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Çalışmanın adı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Yılı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Çalışmanın içeriği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2928"/>
                  </a:ext>
                </a:extLst>
              </a:tr>
              <a:tr h="693306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FERHAT, A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Türkiye’de Vergi Denetimi ve Gelirleri Üzerine Bir İnceleme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 çalışmada 1995 -2014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yılları arasındaki </a:t>
                      </a:r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vergi müfettişi kadro sayısında görülen artışın vergi tahsilatına, </a:t>
                      </a:r>
                      <a:r>
                        <a:rPr lang="tr-T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kayıtdışılığın</a:t>
                      </a:r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azaltılmasına ve vergilemede adalete olan etkileri ele alınmıştır.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388143"/>
                  </a:ext>
                </a:extLst>
              </a:tr>
              <a:tr h="779969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GÜLER, H. ve Toparlak E.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TÜRKİYE’DE KAYITDIŞI EKONOMİNİN ÖLÇÜMÜ VE AVRUPA BİRLİĞİ ÜLKELERİYLE KARŞILAŞTIRILMASI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yılına  kadar olan zaman dilimde </a:t>
                      </a:r>
                      <a:r>
                        <a:rPr lang="tr-T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türkiyeyi</a:t>
                      </a:r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Avrupa </a:t>
                      </a:r>
                      <a:r>
                        <a:rPr lang="tr-T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ülkeriyle</a:t>
                      </a:r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karşılaştırarak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vergi denetim </a:t>
                      </a:r>
                      <a:r>
                        <a:rPr lang="tr-TR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elemenlarının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teknik ve sayıca yetersiz kaldığı öngörülmüştür.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32685"/>
                  </a:ext>
                </a:extLst>
              </a:tr>
              <a:tr h="895520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SAVAŞAN, F.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TÜRKİYE’DE KAYITDIŞI EKONOMİ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Mımıc</a:t>
                      </a:r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analizi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yapılarak kayıt dışılığa etki eden en önemli unsuru olarak yanan ekonomik durumun etkileri olacağından bahsederken vergi denetim elemanlarının kayıt dışılık üzerinde etkisinin bulunmadığı ortaya konulmuştur.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386813"/>
                  </a:ext>
                </a:extLst>
              </a:tr>
              <a:tr h="693306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TECİM, B.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KAYIT DIŞI EKONOMİDE VERGİ VE VERGİ DENETİMİNİN ÖNEMİ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 dışı ekonominin nedenleri mali, ekonomik ve siyasal nedenlerdir. Kayıt dışı ekonomi ile mücadelede denetimin etkinliği önemlidir. Etkin bir vergi denetim yapısı kayıt dışılığı önleyebilir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686327"/>
                  </a:ext>
                </a:extLst>
              </a:tr>
              <a:tr h="895520"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ÇETİNTAŞ, H. VERGİL, H.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Türkiye'de kayıt dışı ekonominin tahmini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 çalışmada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dışı ekonomideki </a:t>
                      </a:r>
                      <a:r>
                        <a:rPr lang="tr-TR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gelişmelirin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vergi denetimini harekete geçirteceği, vergi denetimimdeki gelişmelerin ise kayıt dışılığı etkilediğinden bahsedilmiş olup makro ekonomik değişkenlerle </a:t>
                      </a:r>
                      <a:r>
                        <a:rPr lang="tr-TR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kayıtdışılık</a:t>
                      </a:r>
                      <a:r>
                        <a:rPr lang="tr-T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tahmin edilmiştir. </a:t>
                      </a:r>
                      <a:endParaRPr lang="tr-T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006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8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Türkiye'deki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1995-2018 yılları arasında vergi denetmeni sayısı ve kayıt dışı ekonomi oranı.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DDK’dan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5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1852" y="0"/>
            <a:ext cx="10058400" cy="997131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lum bright="-40000" contrast="40000"/>
          </a:blip>
          <a:stretch>
            <a:fillRect/>
          </a:stretch>
        </p:blipFill>
        <p:spPr>
          <a:xfrm>
            <a:off x="2392978" y="277090"/>
            <a:ext cx="8092439" cy="6139543"/>
          </a:xfrm>
          <a:prstGeom prst="rect">
            <a:avLst/>
          </a:prstGeom>
          <a:gradFill flip="none" rotWithShape="1">
            <a:gsLst>
              <a:gs pos="44500">
                <a:srgbClr val="E0E0DF"/>
              </a:gs>
              <a:gs pos="24000">
                <a:schemeClr val="accent4">
                  <a:lumMod val="45000"/>
                  <a:lumOff val="55000"/>
                </a:schemeClr>
              </a:gs>
              <a:gs pos="65000">
                <a:schemeClr val="accent4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14300" dist="114300" dir="19140000" sx="165000" sy="165000" algn="ctr" rotWithShape="0">
              <a:srgbClr val="000000">
                <a:alpha val="11000"/>
              </a:srgbClr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329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333742"/>
              </p:ext>
            </p:extLst>
          </p:nvPr>
        </p:nvGraphicFramePr>
        <p:xfrm>
          <a:off x="217714" y="1970313"/>
          <a:ext cx="5268686" cy="43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959099"/>
              </p:ext>
            </p:extLst>
          </p:nvPr>
        </p:nvGraphicFramePr>
        <p:xfrm>
          <a:off x="5638799" y="1970313"/>
          <a:ext cx="6117771" cy="43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29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dışı ekonomi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kayıtlara girmeyen, kanuni belgelerle belgelendirilmeyen, yetkili kamu organlarınca normal kurallar çerçevesinde kontrol edilemeyen ve milli gelir hesaplamalarında dikkate alınmayan ekonomik işlem ve faaliyetlerin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tamamıdır.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2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dışı ekonominin etkileri ve 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büyüklüğü tahmin edilemez.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açısından büyük bir gelir kaybıdır.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dışı faaliyetler, haksız rekabete yol açar, vergi gelirlerini azaltır, toplumda ahlaki yozlaşmaya neden olur ve devlete olan güveni azaltır.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2589" y="678490"/>
            <a:ext cx="10058400" cy="1450757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denetimi nedir?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2589" y="2582004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yasaları çerçevesinde mükelleflerin eğitilmesi bilgilendirilmesi, mükellef ve vergi idaresi arasındaki ilişkilerin hukuka uygunluğunun kontrol edilmesi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03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591</Words>
  <Application>Microsoft Office PowerPoint</Application>
  <PresentationFormat>Geniş ekran</PresentationFormat>
  <Paragraphs>74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Century Gothic</vt:lpstr>
      <vt:lpstr>Times New Roman</vt:lpstr>
      <vt:lpstr>Wingdings</vt:lpstr>
      <vt:lpstr>Geçmişe bakış</vt:lpstr>
      <vt:lpstr>“KAYIT DIŞI EKONOMİ ORANI İLE VERGİ DENETMENİ SAYILARI ARASINDAKİ İLİŞKİNİN REGRESYON ANALİZİ” </vt:lpstr>
      <vt:lpstr>MOTİVASYON</vt:lpstr>
      <vt:lpstr>LİTERATÜR</vt:lpstr>
      <vt:lpstr>VERİ</vt:lpstr>
      <vt:lpstr>VERİ</vt:lpstr>
      <vt:lpstr>VERİ</vt:lpstr>
      <vt:lpstr>Kayıt dışı ekonomi nedir?</vt:lpstr>
      <vt:lpstr>Kayıt dışı ekonominin etkileri ve önemi</vt:lpstr>
      <vt:lpstr>Vergi denetimi nedir? </vt:lpstr>
      <vt:lpstr>Vergi Denetiminde Vergi Denetim Memurlarının Rolü</vt:lpstr>
      <vt:lpstr>HİPOTEZ</vt:lpstr>
      <vt:lpstr>MODEL</vt:lpstr>
      <vt:lpstr>SONUÇ</vt:lpstr>
      <vt:lpstr>YORUM</vt:lpstr>
      <vt:lpstr>SONUÇ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“KAYIT DIŞI EKONOMİ ORANI İLE VERGİ DENETMENİ SAYILARI ARASINDAKİ İLİŞKİNİN REGRESYON ANALİZİ” </dc:title>
  <dc:creator>Ayşenur Hanım</dc:creator>
  <cp:lastModifiedBy>Ayşenur Hanım</cp:lastModifiedBy>
  <cp:revision>10</cp:revision>
  <dcterms:created xsi:type="dcterms:W3CDTF">2019-04-30T01:55:40Z</dcterms:created>
  <dcterms:modified xsi:type="dcterms:W3CDTF">2019-04-30T11:21:40Z</dcterms:modified>
</cp:coreProperties>
</file>